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ags/tag136.xml" ContentType="application/vnd.openxmlformats-officedocument.presentationml.tags+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8" r:id="rId4"/>
  </p:sldMasterIdLst>
  <p:sldIdLst>
    <p:sldId id="256" r:id="rId5"/>
    <p:sldId id="257" r:id="rId6"/>
    <p:sldId id="258" r:id="rId7"/>
    <p:sldId id="259" r:id="rId8"/>
    <p:sldId id="323" r:id="rId9"/>
    <p:sldId id="261" r:id="rId10"/>
    <p:sldId id="262" r:id="rId11"/>
    <p:sldId id="263" r:id="rId12"/>
    <p:sldId id="264" r:id="rId13"/>
    <p:sldId id="268" r:id="rId14"/>
    <p:sldId id="325" r:id="rId15"/>
    <p:sldId id="270" r:id="rId16"/>
    <p:sldId id="271" r:id="rId17"/>
    <p:sldId id="428" r:id="rId18"/>
    <p:sldId id="429" r:id="rId19"/>
    <p:sldId id="426" r:id="rId20"/>
    <p:sldId id="430" r:id="rId21"/>
    <p:sldId id="274" r:id="rId22"/>
    <p:sldId id="431" r:id="rId23"/>
    <p:sldId id="432" r:id="rId24"/>
    <p:sldId id="433" r:id="rId25"/>
    <p:sldId id="434" r:id="rId26"/>
    <p:sldId id="435" r:id="rId27"/>
    <p:sldId id="436" r:id="rId28"/>
    <p:sldId id="437" r:id="rId29"/>
    <p:sldId id="326" r:id="rId30"/>
    <p:sldId id="482" r:id="rId31"/>
    <p:sldId id="483" r:id="rId32"/>
    <p:sldId id="484" r:id="rId33"/>
    <p:sldId id="280" r:id="rId34"/>
    <p:sldId id="427" r:id="rId35"/>
    <p:sldId id="282" r:id="rId36"/>
    <p:sldId id="383" r:id="rId37"/>
    <p:sldId id="283" r:id="rId38"/>
    <p:sldId id="424" r:id="rId39"/>
    <p:sldId id="425" r:id="rId40"/>
    <p:sldId id="440" r:id="rId41"/>
    <p:sldId id="284" r:id="rId42"/>
    <p:sldId id="285" r:id="rId43"/>
    <p:sldId id="286" r:id="rId44"/>
    <p:sldId id="287" r:id="rId45"/>
    <p:sldId id="441" r:id="rId46"/>
    <p:sldId id="442" r:id="rId47"/>
    <p:sldId id="288" r:id="rId48"/>
    <p:sldId id="453" r:id="rId49"/>
    <p:sldId id="454" r:id="rId50"/>
    <p:sldId id="289" r:id="rId51"/>
    <p:sldId id="290" r:id="rId52"/>
    <p:sldId id="291" r:id="rId53"/>
    <p:sldId id="455" r:id="rId54"/>
    <p:sldId id="458" r:id="rId55"/>
    <p:sldId id="456" r:id="rId56"/>
    <p:sldId id="457" r:id="rId57"/>
    <p:sldId id="459" r:id="rId58"/>
    <p:sldId id="460" r:id="rId59"/>
    <p:sldId id="461" r:id="rId60"/>
    <p:sldId id="462" r:id="rId61"/>
    <p:sldId id="293" r:id="rId62"/>
    <p:sldId id="294" r:id="rId63"/>
    <p:sldId id="296" r:id="rId64"/>
    <p:sldId id="297" r:id="rId65"/>
    <p:sldId id="300" r:id="rId66"/>
    <p:sldId id="327" r:id="rId67"/>
    <p:sldId id="420" r:id="rId68"/>
    <p:sldId id="421" r:id="rId69"/>
    <p:sldId id="422" r:id="rId70"/>
    <p:sldId id="423" r:id="rId71"/>
    <p:sldId id="463" r:id="rId72"/>
    <p:sldId id="304" r:id="rId73"/>
    <p:sldId id="305" r:id="rId74"/>
    <p:sldId id="306" r:id="rId75"/>
    <p:sldId id="307" r:id="rId76"/>
    <p:sldId id="314" r:id="rId77"/>
    <p:sldId id="464" r:id="rId78"/>
    <p:sldId id="466" r:id="rId79"/>
    <p:sldId id="315" r:id="rId80"/>
    <p:sldId id="465" r:id="rId81"/>
    <p:sldId id="317" r:id="rId82"/>
    <p:sldId id="318" r:id="rId83"/>
    <p:sldId id="319" r:id="rId84"/>
    <p:sldId id="320" r:id="rId85"/>
    <p:sldId id="443" r:id="rId86"/>
    <p:sldId id="444" r:id="rId87"/>
    <p:sldId id="445" r:id="rId88"/>
    <p:sldId id="446" r:id="rId89"/>
    <p:sldId id="447" r:id="rId90"/>
    <p:sldId id="467" r:id="rId91"/>
    <p:sldId id="468" r:id="rId92"/>
    <p:sldId id="469" r:id="rId93"/>
    <p:sldId id="470" r:id="rId94"/>
    <p:sldId id="472" r:id="rId95"/>
    <p:sldId id="474" r:id="rId96"/>
    <p:sldId id="476" r:id="rId97"/>
    <p:sldId id="478" r:id="rId98"/>
    <p:sldId id="480" r:id="rId99"/>
    <p:sldId id="481" r:id="rId100"/>
    <p:sldId id="449" r:id="rId101"/>
    <p:sldId id="451" r:id="rId102"/>
    <p:sldId id="450" r:id="rId103"/>
    <p:sldId id="452" r:id="rId104"/>
  </p:sldIdLst>
  <p:sldSz cx="1218882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FF6600"/>
    <a:srgbClr val="19A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2030" y="-1094"/>
      </p:cViewPr>
      <p:guideLst>
        <p:guide orient="horz" pos="215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slideMaster" Target="../slideMasters/slideMaster2.xml"/><Relationship Id="rId4" Type="http://schemas.openxmlformats.org/officeDocument/2006/relationships/tags" Target="../tags/tag25.xml"/><Relationship Id="rId9" Type="http://schemas.openxmlformats.org/officeDocument/2006/relationships/tags" Target="../tags/tag3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2.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Master" Target="../slideMasters/slideMaster2.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Master" Target="../slideMasters/slideMaster2.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10" Type="http://schemas.openxmlformats.org/officeDocument/2006/relationships/slideMaster" Target="../slideMasters/slideMaster2.xml"/><Relationship Id="rId4" Type="http://schemas.openxmlformats.org/officeDocument/2006/relationships/tags" Target="../tags/tag92.xml"/><Relationship Id="rId9" Type="http://schemas.openxmlformats.org/officeDocument/2006/relationships/tags" Target="../tags/tag97.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700" y="1122363"/>
            <a:ext cx="91422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700" y="3602038"/>
            <a:ext cx="91422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187" y="365125"/>
            <a:ext cx="2628383"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35" y="365125"/>
            <a:ext cx="7732778"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9323143" y="587375"/>
            <a:ext cx="264742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5" name="任意多边形: 形状 4"/>
          <p:cNvSpPr/>
          <p:nvPr>
            <p:custDataLst>
              <p:tags r:id="rId2"/>
            </p:custDataLst>
          </p:nvPr>
        </p:nvSpPr>
        <p:spPr>
          <a:xfrm>
            <a:off x="9685020" y="4530725"/>
            <a:ext cx="208239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3"/>
            </p:custDataLst>
          </p:nvPr>
        </p:nvSpPr>
        <p:spPr>
          <a:xfrm>
            <a:off x="9196165" y="4321175"/>
            <a:ext cx="299661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a:off x="7754363" y="4530725"/>
            <a:ext cx="1910974"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10972" y="6334125"/>
            <a:ext cx="2139529"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10300846" y="-3175"/>
            <a:ext cx="1891929"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801" name="副标题 2"/>
          <p:cNvSpPr>
            <a:spLocks noGrp="1"/>
          </p:cNvSpPr>
          <p:nvPr>
            <p:ph type="subTitle" idx="1" hasCustomPrompt="1"/>
            <p:custDataLst>
              <p:tags r:id="rId9"/>
            </p:custDataLst>
          </p:nvPr>
        </p:nvSpPr>
        <p:spPr>
          <a:xfrm>
            <a:off x="2299500" y="3080658"/>
            <a:ext cx="6421713" cy="916576"/>
          </a:xfrm>
        </p:spPr>
        <p:txBody>
          <a:bodyPr anchor="t">
            <a:normAutofit/>
          </a:bodyPr>
          <a:lstStyle>
            <a:lvl1pPr marL="0" indent="0" algn="l">
              <a:buNone/>
              <a:defRPr sz="36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0"/>
            </p:custDataLst>
          </p:nvPr>
        </p:nvSpPr>
        <p:spPr>
          <a:xfrm>
            <a:off x="2299500" y="1532709"/>
            <a:ext cx="6421713" cy="1495696"/>
          </a:xfrm>
        </p:spPr>
        <p:txBody>
          <a:bodyPr anchor="b">
            <a:normAutofit/>
          </a:bodyPr>
          <a:lstStyle>
            <a:lvl1pPr algn="l">
              <a:defRPr sz="48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1"/>
            </p:custDataLst>
          </p:nvPr>
        </p:nvSpPr>
        <p:spPr>
          <a:xfrm>
            <a:off x="2299496" y="4204426"/>
            <a:ext cx="1799646"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2"/>
            </p:custDataLst>
          </p:nvPr>
        </p:nvSpPr>
        <p:spPr>
          <a:xfrm>
            <a:off x="2299496" y="4724278"/>
            <a:ext cx="1799646"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 name="日期占位符 1"/>
          <p:cNvSpPr>
            <a:spLocks noGrp="1"/>
          </p:cNvSpPr>
          <p:nvPr>
            <p:ph type="dt" sz="half" idx="12"/>
            <p:custDataLst>
              <p:tags r:id="rId13"/>
            </p:custDataLst>
          </p:nvPr>
        </p:nvSpPr>
        <p:spPr/>
        <p:txBody>
          <a:bodyPr/>
          <a:lstStyle/>
          <a:p>
            <a:fld id="{760FBDFE-C587-4B4C-A407-44438C67B59E}" type="datetimeFigureOut">
              <a:rPr lang="zh-CN" altLang="en-US" smtClean="0"/>
              <a:t>2020/11/18</a:t>
            </a:fld>
            <a:endParaRPr lang="zh-CN" altLang="en-US" dirty="0"/>
          </a:p>
        </p:txBody>
      </p:sp>
      <p:sp>
        <p:nvSpPr>
          <p:cNvPr id="3" name="页脚占位符 2"/>
          <p:cNvSpPr>
            <a:spLocks noGrp="1"/>
          </p:cNvSpPr>
          <p:nvPr>
            <p:ph type="ftr" sz="quarter" idx="13"/>
            <p:custDataLst>
              <p:tags r:id="rId14"/>
            </p:custDataLst>
          </p:nvPr>
        </p:nvSpPr>
        <p:spPr/>
        <p:txBody>
          <a:bodyPr/>
          <a:lstStyle/>
          <a:p>
            <a:endParaRPr lang="zh-CN" altLang="en-US" dirty="0"/>
          </a:p>
        </p:txBody>
      </p:sp>
      <p:sp>
        <p:nvSpPr>
          <p:cNvPr id="15" name="灯片编号占位符 14"/>
          <p:cNvSpPr>
            <a:spLocks noGrp="1"/>
          </p:cNvSpPr>
          <p:nvPr>
            <p:ph type="sldNum" sz="quarter" idx="14"/>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5" name="任意多边形: 形状 14"/>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6" name="任意多边形: 形状 15"/>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7" name="任意多边形: 形状 16"/>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8" name="任意多边形: 形状 17"/>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3" y="443234"/>
            <a:ext cx="10850100" cy="441964"/>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669753" y="952510"/>
            <a:ext cx="10850100"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2020/11/18</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9323143" y="587375"/>
            <a:ext cx="2647429"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9685020" y="4530725"/>
            <a:ext cx="208239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9196165" y="4321175"/>
            <a:ext cx="299661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7754363" y="4530725"/>
            <a:ext cx="1910974"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2" name="任意多边形: 形状 11"/>
          <p:cNvSpPr/>
          <p:nvPr>
            <p:custDataLst>
              <p:tags r:id="rId5"/>
            </p:custDataLst>
          </p:nvPr>
        </p:nvSpPr>
        <p:spPr>
          <a:xfrm>
            <a:off x="6410972" y="6334125"/>
            <a:ext cx="2139529"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3" name="任意多边形: 形状 12"/>
          <p:cNvSpPr/>
          <p:nvPr>
            <p:custDataLst>
              <p:tags r:id="rId6"/>
            </p:custDataLst>
          </p:nvPr>
        </p:nvSpPr>
        <p:spPr>
          <a:xfrm>
            <a:off x="10300846" y="-3175"/>
            <a:ext cx="1891929"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20" name="标题 1"/>
          <p:cNvSpPr>
            <a:spLocks noGrp="1"/>
          </p:cNvSpPr>
          <p:nvPr>
            <p:ph type="title" hasCustomPrompt="1"/>
            <p:custDataLst>
              <p:tags r:id="rId7"/>
            </p:custDataLst>
          </p:nvPr>
        </p:nvSpPr>
        <p:spPr>
          <a:xfrm>
            <a:off x="3454654" y="2533650"/>
            <a:ext cx="5418118" cy="895350"/>
          </a:xfrm>
        </p:spPr>
        <p:txBody>
          <a:bodyPr anchor="b">
            <a:normAutofit/>
          </a:bodyPr>
          <a:lstStyle>
            <a:lvl1pPr algn="l">
              <a:defRPr sz="40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8"/>
            </p:custDataLst>
          </p:nvPr>
        </p:nvSpPr>
        <p:spPr>
          <a:xfrm>
            <a:off x="3447064" y="3463836"/>
            <a:ext cx="5418118" cy="1015623"/>
          </a:xfrm>
        </p:spPr>
        <p:txBody>
          <a:bodyPr anchor="t">
            <a:normAutofit/>
          </a:bodyPr>
          <a:lstStyle>
            <a:lvl1pPr marL="0" indent="0" algn="l">
              <a:lnSpc>
                <a:spcPct val="100000"/>
              </a:lnSpc>
              <a:buNone/>
              <a:defRPr sz="20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t>2020/11/18</a:t>
            </a:fld>
            <a:endParaRPr lang="zh-CN" altLang="en-US" dirty="0"/>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3" y="443234"/>
            <a:ext cx="10850100"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6"/>
            </p:custDataLst>
          </p:nvPr>
        </p:nvSpPr>
        <p:spPr>
          <a:xfrm>
            <a:off x="669802" y="952510"/>
            <a:ext cx="5282201"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7"/>
            </p:custDataLst>
          </p:nvPr>
        </p:nvSpPr>
        <p:spPr>
          <a:xfrm>
            <a:off x="6237653" y="952510"/>
            <a:ext cx="5282201"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t>2020/11/18</a:t>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 形状 9"/>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11" name="任意多边形: 形状 10"/>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2" name="任意多边形: 形状 11"/>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3" name="任意多边形: 形状 12"/>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753" y="443234"/>
            <a:ext cx="10850100"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6"/>
            </p:custDataLst>
          </p:nvPr>
        </p:nvSpPr>
        <p:spPr>
          <a:xfrm>
            <a:off x="669802" y="952508"/>
            <a:ext cx="5282201"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7"/>
            </p:custDataLst>
          </p:nvPr>
        </p:nvSpPr>
        <p:spPr>
          <a:xfrm>
            <a:off x="669794" y="1406525"/>
            <a:ext cx="528216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8"/>
            </p:custDataLst>
          </p:nvPr>
        </p:nvSpPr>
        <p:spPr>
          <a:xfrm>
            <a:off x="6234526" y="952508"/>
            <a:ext cx="5282201"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9"/>
            </p:custDataLst>
          </p:nvPr>
        </p:nvSpPr>
        <p:spPr>
          <a:xfrm>
            <a:off x="6234526" y="1406525"/>
            <a:ext cx="5282201"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t>2020/11/18</a:t>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9" name="任意多边形: 形状 8"/>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2020/11/18</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任意多边形: 形状 4"/>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6" name="任意多边形: 形状 5"/>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7" name="任意多边形: 形状 6"/>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8" name="任意多边形: 形状 7"/>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t>2020/11/18</a:t>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任意多边形: 形状 7"/>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10" name="任意多边形: 形状 9"/>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1" name="任意多边形: 形状 10"/>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标题 1"/>
          <p:cNvSpPr>
            <a:spLocks noGrp="1"/>
          </p:cNvSpPr>
          <p:nvPr>
            <p:ph type="title"/>
            <p:custDataLst>
              <p:tags r:id="rId5"/>
            </p:custDataLst>
          </p:nvPr>
        </p:nvSpPr>
        <p:spPr>
          <a:xfrm>
            <a:off x="669801" y="443234"/>
            <a:ext cx="10850100"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6"/>
            </p:custDataLst>
          </p:nvPr>
        </p:nvSpPr>
        <p:spPr>
          <a:xfrm>
            <a:off x="669802" y="952510"/>
            <a:ext cx="5282201"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7"/>
            </p:custDataLst>
          </p:nvPr>
        </p:nvSpPr>
        <p:spPr>
          <a:xfrm>
            <a:off x="6237701" y="952510"/>
            <a:ext cx="5282201"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t>2020/11/18</a:t>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t>‹#›</a:t>
            </a:fld>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2" name="竖排标题 1"/>
          <p:cNvSpPr>
            <a:spLocks noGrp="1"/>
          </p:cNvSpPr>
          <p:nvPr>
            <p:ph type="title" orient="vert"/>
            <p:custDataLst>
              <p:tags r:id="rId5"/>
            </p:custDataLst>
          </p:nvPr>
        </p:nvSpPr>
        <p:spPr>
          <a:xfrm>
            <a:off x="10569053" y="952510"/>
            <a:ext cx="950798" cy="5388907"/>
          </a:xfrm>
        </p:spPr>
        <p:txBody>
          <a:bodyPr vert="eaVert" lIns="90000" tIns="46800" rIns="90000" bIns="468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6"/>
            </p:custDataLst>
          </p:nvPr>
        </p:nvSpPr>
        <p:spPr>
          <a:xfrm>
            <a:off x="669793" y="952500"/>
            <a:ext cx="9826166" cy="5388907"/>
          </a:xfrm>
        </p:spPr>
        <p:txBody>
          <a:bodyPr vert="eaVert" lIns="90000" tIns="46800" rIns="90000" bIns="46800">
            <a:normAutofit/>
          </a:bodyPr>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2020/11/18</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10548987" y="5333609"/>
            <a:ext cx="1364966" cy="1381884"/>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a:p>
        </p:txBody>
      </p:sp>
      <p:sp>
        <p:nvSpPr>
          <p:cNvPr id="8" name="任意多边形: 形状 7"/>
          <p:cNvSpPr/>
          <p:nvPr>
            <p:custDataLst>
              <p:tags r:id="rId2"/>
            </p:custDataLst>
          </p:nvPr>
        </p:nvSpPr>
        <p:spPr>
          <a:xfrm>
            <a:off x="10228555" y="5196259"/>
            <a:ext cx="1964220" cy="1664921"/>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a:p>
        </p:txBody>
      </p:sp>
      <p:sp>
        <p:nvSpPr>
          <p:cNvPr id="9" name="任意多边形: 形状 8"/>
          <p:cNvSpPr/>
          <p:nvPr>
            <p:custDataLst>
              <p:tags r:id="rId3"/>
            </p:custDataLst>
          </p:nvPr>
        </p:nvSpPr>
        <p:spPr>
          <a:xfrm>
            <a:off x="-3171" y="407670"/>
            <a:ext cx="1955415"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a:p>
        </p:txBody>
      </p:sp>
      <p:sp>
        <p:nvSpPr>
          <p:cNvPr id="10" name="任意多边形: 形状 9"/>
          <p:cNvSpPr/>
          <p:nvPr>
            <p:custDataLst>
              <p:tags r:id="rId4"/>
            </p:custDataLst>
          </p:nvPr>
        </p:nvSpPr>
        <p:spPr>
          <a:xfrm>
            <a:off x="-3174" y="-3175"/>
            <a:ext cx="1815743"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2020/11/18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8"/>
            </p:custDataLst>
          </p:nvPr>
        </p:nvSpPr>
        <p:spPr>
          <a:xfrm>
            <a:off x="669801" y="952510"/>
            <a:ext cx="10850100"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3668286" y="1830258"/>
            <a:ext cx="5967510" cy="1783660"/>
          </a:xfrm>
        </p:spPr>
        <p:txBody>
          <a:bodyPr anchor="b">
            <a:normAutofit/>
          </a:bodyPr>
          <a:lstStyle>
            <a:lvl1pPr marL="0" indent="0" algn="l">
              <a:buFont typeface="Arial" panose="020B0604020202020204" pitchFamily="34" charset="0"/>
              <a:buNone/>
              <a:defRPr sz="88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任意多边形: 形状 2"/>
          <p:cNvSpPr/>
          <p:nvPr>
            <p:custDataLst>
              <p:tags r:id="rId2"/>
            </p:custDataLst>
          </p:nvPr>
        </p:nvSpPr>
        <p:spPr>
          <a:xfrm flipH="1">
            <a:off x="9747238" y="3810"/>
            <a:ext cx="1495131" cy="1818640"/>
          </a:xfrm>
          <a:custGeom>
            <a:avLst/>
            <a:gdLst>
              <a:gd name="connsiteX0" fmla="*/ 1498646 w 1495484"/>
              <a:gd name="connsiteY0" fmla="*/ 3162 h 1818661"/>
              <a:gd name="connsiteX1" fmla="*/ 91877 w 1495484"/>
              <a:gd name="connsiteY1" fmla="*/ 1523993 h 1818661"/>
              <a:gd name="connsiteX2" fmla="*/ 3162 w 1495484"/>
              <a:gd name="connsiteY2" fmla="*/ 1821823 h 1818661"/>
              <a:gd name="connsiteX3" fmla="*/ 1422605 w 1495484"/>
              <a:gd name="connsiteY3" fmla="*/ 1328820 h 1818661"/>
            </a:gdLst>
            <a:ahLst/>
            <a:cxnLst>
              <a:cxn ang="0">
                <a:pos x="connsiteX0" y="connsiteY0"/>
              </a:cxn>
              <a:cxn ang="0">
                <a:pos x="connsiteX1" y="connsiteY1"/>
              </a:cxn>
              <a:cxn ang="0">
                <a:pos x="connsiteX2" y="connsiteY2"/>
              </a:cxn>
              <a:cxn ang="0">
                <a:pos x="connsiteX3" y="connsiteY3"/>
              </a:cxn>
            </a:cxnLst>
            <a:rect l="l" t="t" r="r" b="b"/>
            <a:pathLst>
              <a:path w="1495484" h="1818661">
                <a:moveTo>
                  <a:pt x="1498646" y="3162"/>
                </a:moveTo>
                <a:lnTo>
                  <a:pt x="91877" y="1523993"/>
                </a:lnTo>
                <a:lnTo>
                  <a:pt x="3162" y="1821823"/>
                </a:lnTo>
                <a:lnTo>
                  <a:pt x="1422605" y="1328820"/>
                </a:lnTo>
                <a:close/>
              </a:path>
            </a:pathLst>
          </a:custGeom>
          <a:solidFill>
            <a:schemeClr val="accent1">
              <a:lumMod val="60000"/>
              <a:lumOff val="40000"/>
              <a:alpha val="40000"/>
            </a:schemeClr>
          </a:solidFill>
          <a:ln w="6337" cap="flat">
            <a:noFill/>
            <a:prstDash val="solid"/>
            <a:miter/>
          </a:ln>
        </p:spPr>
        <p:txBody>
          <a:bodyPr rtlCol="0" anchor="ctr"/>
          <a:lstStyle/>
          <a:p>
            <a:endParaRPr lang="zh-CN" altLang="en-US"/>
          </a:p>
        </p:txBody>
      </p:sp>
      <p:sp>
        <p:nvSpPr>
          <p:cNvPr id="4" name="任意多边形: 形状 3"/>
          <p:cNvSpPr/>
          <p:nvPr>
            <p:custDataLst>
              <p:tags r:id="rId3"/>
            </p:custDataLst>
          </p:nvPr>
        </p:nvSpPr>
        <p:spPr>
          <a:xfrm flipH="1">
            <a:off x="9747236" y="3811"/>
            <a:ext cx="2439190" cy="2648585"/>
          </a:xfrm>
          <a:custGeom>
            <a:avLst/>
            <a:gdLst>
              <a:gd name="connsiteX0" fmla="*/ 3162 w 2439667"/>
              <a:gd name="connsiteY0" fmla="*/ 3162 h 2648781"/>
              <a:gd name="connsiteX1" fmla="*/ 2442829 w 2439667"/>
              <a:gd name="connsiteY1" fmla="*/ 3162 h 2648781"/>
              <a:gd name="connsiteX2" fmla="*/ 3162 w 2439667"/>
              <a:gd name="connsiteY2" fmla="*/ 2651944 h 2648781"/>
            </a:gdLst>
            <a:ahLst/>
            <a:cxnLst>
              <a:cxn ang="0">
                <a:pos x="connsiteX0" y="connsiteY0"/>
              </a:cxn>
              <a:cxn ang="0">
                <a:pos x="connsiteX1" y="connsiteY1"/>
              </a:cxn>
              <a:cxn ang="0">
                <a:pos x="connsiteX2" y="connsiteY2"/>
              </a:cxn>
            </a:cxnLst>
            <a:rect l="l" t="t" r="r" b="b"/>
            <a:pathLst>
              <a:path w="2439667" h="2648781">
                <a:moveTo>
                  <a:pt x="3162" y="3162"/>
                </a:moveTo>
                <a:lnTo>
                  <a:pt x="2442829" y="3162"/>
                </a:lnTo>
                <a:lnTo>
                  <a:pt x="3162" y="2651944"/>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7" name="任意多边形: 形状 6"/>
          <p:cNvSpPr/>
          <p:nvPr>
            <p:custDataLst>
              <p:tags r:id="rId4"/>
            </p:custDataLst>
          </p:nvPr>
        </p:nvSpPr>
        <p:spPr>
          <a:xfrm flipH="1">
            <a:off x="218398" y="593090"/>
            <a:ext cx="2635366" cy="1799590"/>
          </a:xfrm>
          <a:custGeom>
            <a:avLst/>
            <a:gdLst>
              <a:gd name="connsiteX0" fmla="*/ 2639270 w 2636108"/>
              <a:gd name="connsiteY0" fmla="*/ 1802813 h 1799650"/>
              <a:gd name="connsiteX1" fmla="*/ 700210 w 2636108"/>
              <a:gd name="connsiteY1" fmla="*/ 1663403 h 1799650"/>
              <a:gd name="connsiteX2" fmla="*/ 3162 w 2636108"/>
              <a:gd name="connsiteY2" fmla="*/ 3162 h 1799650"/>
            </a:gdLst>
            <a:ahLst/>
            <a:cxnLst>
              <a:cxn ang="0">
                <a:pos x="connsiteX0" y="connsiteY0"/>
              </a:cxn>
              <a:cxn ang="0">
                <a:pos x="connsiteX1" y="connsiteY1"/>
              </a:cxn>
              <a:cxn ang="0">
                <a:pos x="connsiteX2" y="connsiteY2"/>
              </a:cxn>
            </a:cxnLst>
            <a:rect l="l" t="t" r="r" b="b"/>
            <a:pathLst>
              <a:path w="2636108" h="1799650">
                <a:moveTo>
                  <a:pt x="2639270" y="1802813"/>
                </a:moveTo>
                <a:lnTo>
                  <a:pt x="700210" y="1663403"/>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8" name="任意多边形: 形状 7"/>
          <p:cNvSpPr/>
          <p:nvPr>
            <p:custDataLst>
              <p:tags r:id="rId5"/>
            </p:custDataLst>
          </p:nvPr>
        </p:nvSpPr>
        <p:spPr>
          <a:xfrm flipH="1">
            <a:off x="421558" y="4528191"/>
            <a:ext cx="2071596" cy="209740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9" name="任意多边形: 形状 8"/>
          <p:cNvSpPr/>
          <p:nvPr>
            <p:custDataLst>
              <p:tags r:id="rId6"/>
            </p:custDataLst>
          </p:nvPr>
        </p:nvSpPr>
        <p:spPr>
          <a:xfrm flipH="1">
            <a:off x="-3174" y="4319270"/>
            <a:ext cx="2983913" cy="2528570"/>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flipH="1">
            <a:off x="2512836" y="4528185"/>
            <a:ext cx="1907165" cy="2319020"/>
          </a:xfrm>
          <a:custGeom>
            <a:avLst/>
            <a:gdLst>
              <a:gd name="connsiteX0" fmla="*/ 327606 w 1907376"/>
              <a:gd name="connsiteY0" fmla="*/ 2322430 h 2319268"/>
              <a:gd name="connsiteX1" fmla="*/ 1906736 w 1907376"/>
              <a:gd name="connsiteY1" fmla="*/ 2322430 h 2319268"/>
              <a:gd name="connsiteX2" fmla="*/ 333309 w 1907376"/>
              <a:gd name="connsiteY2" fmla="*/ 3162 h 2319268"/>
              <a:gd name="connsiteX3" fmla="*/ 3162 w 1907376"/>
              <a:gd name="connsiteY3" fmla="*/ 1876953 h 2319268"/>
              <a:gd name="connsiteX4" fmla="*/ 795895 w 1907376"/>
              <a:gd name="connsiteY4" fmla="*/ 1923212 h 231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376" h="2319268">
                <a:moveTo>
                  <a:pt x="327606" y="2322430"/>
                </a:moveTo>
                <a:lnTo>
                  <a:pt x="1906736" y="2322430"/>
                </a:lnTo>
                <a:lnTo>
                  <a:pt x="333309" y="3162"/>
                </a:lnTo>
                <a:lnTo>
                  <a:pt x="3162" y="1876953"/>
                </a:lnTo>
                <a:lnTo>
                  <a:pt x="795895" y="192321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flipH="1">
            <a:off x="3625140" y="6327775"/>
            <a:ext cx="2135085" cy="519430"/>
          </a:xfrm>
          <a:custGeom>
            <a:avLst/>
            <a:gdLst>
              <a:gd name="connsiteX0" fmla="*/ 1344029 w 2135501"/>
              <a:gd name="connsiteY0" fmla="*/ 77302 h 519617"/>
              <a:gd name="connsiteX1" fmla="*/ 64629 w 2135501"/>
              <a:gd name="connsiteY1" fmla="*/ 3162 h 519617"/>
              <a:gd name="connsiteX2" fmla="*/ 3162 w 2135501"/>
              <a:gd name="connsiteY2" fmla="*/ 522779 h 519617"/>
              <a:gd name="connsiteX3" fmla="*/ 1266086 w 2135501"/>
              <a:gd name="connsiteY3" fmla="*/ 522779 h 519617"/>
              <a:gd name="connsiteX4" fmla="*/ 1668472 w 2135501"/>
              <a:gd name="connsiteY4" fmla="*/ 522779 h 519617"/>
              <a:gd name="connsiteX5" fmla="*/ 2136762 w 2135501"/>
              <a:gd name="connsiteY5" fmla="*/ 123561 h 5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501" h="519617">
                <a:moveTo>
                  <a:pt x="1344029" y="77302"/>
                </a:moveTo>
                <a:lnTo>
                  <a:pt x="64629" y="3162"/>
                </a:lnTo>
                <a:lnTo>
                  <a:pt x="3162" y="522779"/>
                </a:lnTo>
                <a:lnTo>
                  <a:pt x="1266086" y="522779"/>
                </a:lnTo>
                <a:lnTo>
                  <a:pt x="1668472" y="522779"/>
                </a:lnTo>
                <a:lnTo>
                  <a:pt x="2136762" y="123561"/>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flipH="1">
            <a:off x="-3172" y="3810"/>
            <a:ext cx="1881770" cy="2927350"/>
          </a:xfrm>
          <a:custGeom>
            <a:avLst/>
            <a:gdLst>
              <a:gd name="connsiteX0" fmla="*/ 908690 w 1882029"/>
              <a:gd name="connsiteY0" fmla="*/ 3162 h 2927600"/>
              <a:gd name="connsiteX1" fmla="*/ 518344 w 1882029"/>
              <a:gd name="connsiteY1" fmla="*/ 3162 h 2927600"/>
              <a:gd name="connsiteX2" fmla="*/ 3162 w 1882029"/>
              <a:gd name="connsiteY2" fmla="*/ 2930763 h 2927600"/>
              <a:gd name="connsiteX3" fmla="*/ 1885191 w 1882029"/>
              <a:gd name="connsiteY3" fmla="*/ 2208368 h 2927600"/>
              <a:gd name="connsiteX4" fmla="*/ 1885191 w 1882029"/>
              <a:gd name="connsiteY4" fmla="*/ 1442882 h 29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029" h="2927600">
                <a:moveTo>
                  <a:pt x="908690" y="3162"/>
                </a:moveTo>
                <a:lnTo>
                  <a:pt x="518344" y="3162"/>
                </a:lnTo>
                <a:lnTo>
                  <a:pt x="3162" y="2930763"/>
                </a:lnTo>
                <a:lnTo>
                  <a:pt x="1885191" y="2208368"/>
                </a:lnTo>
                <a:lnTo>
                  <a:pt x="1885191" y="144288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a:p>
        </p:txBody>
      </p:sp>
      <p:sp>
        <p:nvSpPr>
          <p:cNvPr id="14" name="任意多边形: 形状 13"/>
          <p:cNvSpPr/>
          <p:nvPr>
            <p:custDataLst>
              <p:tags r:id="rId10"/>
            </p:custDataLst>
          </p:nvPr>
        </p:nvSpPr>
        <p:spPr>
          <a:xfrm flipH="1">
            <a:off x="10691295" y="3811"/>
            <a:ext cx="1495131" cy="2256155"/>
          </a:xfrm>
          <a:custGeom>
            <a:avLst/>
            <a:gdLst>
              <a:gd name="connsiteX0" fmla="*/ 1498646 w 1495484"/>
              <a:gd name="connsiteY0" fmla="*/ 3162 h 2255900"/>
              <a:gd name="connsiteX1" fmla="*/ 3162 w 1495484"/>
              <a:gd name="connsiteY1" fmla="*/ 3162 h 2255900"/>
              <a:gd name="connsiteX2" fmla="*/ 3162 w 1495484"/>
              <a:gd name="connsiteY2" fmla="*/ 1821823 h 2255900"/>
              <a:gd name="connsiteX3" fmla="*/ 814272 w 1495484"/>
              <a:gd name="connsiteY3" fmla="*/ 2259062 h 2255900"/>
            </a:gdLst>
            <a:ahLst/>
            <a:cxnLst>
              <a:cxn ang="0">
                <a:pos x="connsiteX0" y="connsiteY0"/>
              </a:cxn>
              <a:cxn ang="0">
                <a:pos x="connsiteX1" y="connsiteY1"/>
              </a:cxn>
              <a:cxn ang="0">
                <a:pos x="connsiteX2" y="connsiteY2"/>
              </a:cxn>
              <a:cxn ang="0">
                <a:pos x="connsiteX3" y="connsiteY3"/>
              </a:cxn>
            </a:cxnLst>
            <a:rect l="l" t="t" r="r" b="b"/>
            <a:pathLst>
              <a:path w="1495484" h="2255900">
                <a:moveTo>
                  <a:pt x="1498646" y="3162"/>
                </a:moveTo>
                <a:lnTo>
                  <a:pt x="3162" y="3162"/>
                </a:lnTo>
                <a:lnTo>
                  <a:pt x="3162" y="1821823"/>
                </a:lnTo>
                <a:lnTo>
                  <a:pt x="814272" y="2259062"/>
                </a:lnTo>
                <a:close/>
              </a:path>
            </a:pathLst>
          </a:custGeom>
          <a:solidFill>
            <a:schemeClr val="accent1">
              <a:alpha val="80000"/>
            </a:schemeClr>
          </a:solidFill>
          <a:ln w="6337" cap="flat">
            <a:noFill/>
            <a:prstDash val="solid"/>
            <a:miter/>
          </a:ln>
        </p:spPr>
        <p:txBody>
          <a:bodyPr rtlCol="0" anchor="ctr"/>
          <a:lstStyle/>
          <a:p>
            <a:endParaRPr lang="zh-CN" altLang="en-US"/>
          </a:p>
        </p:txBody>
      </p:sp>
      <p:sp>
        <p:nvSpPr>
          <p:cNvPr id="2" name="日期占位符 1"/>
          <p:cNvSpPr>
            <a:spLocks noGrp="1"/>
          </p:cNvSpPr>
          <p:nvPr>
            <p:ph type="dt" sz="half" idx="19"/>
            <p:custDataLst>
              <p:tags r:id="rId11"/>
            </p:custDataLst>
          </p:nvPr>
        </p:nvSpPr>
        <p:spPr/>
        <p:txBody>
          <a:bodyPr/>
          <a:lstStyle/>
          <a:p>
            <a:fld id="{760FBDFE-C587-4B4C-A407-44438C67B59E}" type="datetimeFigureOut">
              <a:rPr lang="zh-CN" altLang="en-US" smtClean="0"/>
              <a:t>2020/11/18</a:t>
            </a:fld>
            <a:endParaRPr lang="zh-CN" altLang="en-US" dirty="0"/>
          </a:p>
        </p:txBody>
      </p:sp>
      <p:sp>
        <p:nvSpPr>
          <p:cNvPr id="5" name="页脚占位符 4"/>
          <p:cNvSpPr>
            <a:spLocks noGrp="1"/>
          </p:cNvSpPr>
          <p:nvPr>
            <p:ph type="ftr" sz="quarter" idx="20"/>
            <p:custDataLst>
              <p:tags r:id="rId12"/>
            </p:custDataLst>
          </p:nvPr>
        </p:nvSpPr>
        <p:spPr/>
        <p:txBody>
          <a:bodyPr/>
          <a:lstStyle/>
          <a:p>
            <a:endParaRPr lang="zh-CN" altLang="en-US" dirty="0"/>
          </a:p>
        </p:txBody>
      </p:sp>
      <p:sp>
        <p:nvSpPr>
          <p:cNvPr id="17" name="灯片编号占位符 16"/>
          <p:cNvSpPr>
            <a:spLocks noGrp="1"/>
          </p:cNvSpPr>
          <p:nvPr>
            <p:ph type="sldNum" sz="quarter" idx="21"/>
            <p:custDataLst>
              <p:tags r:id="rId1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30128"/>
      </p:ext>
    </p:extLst>
  </p:cSld>
  <p:clrMapOvr>
    <a:masterClrMapping/>
  </p:clrMapOvr>
  <p:transition>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387310"/>
      </p:ext>
    </p:extLst>
  </p:cSld>
  <p:clrMapOvr>
    <a:masterClrMapping/>
  </p:clrMapOvr>
  <p:transition>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514602"/>
      </p:ext>
    </p:extLst>
  </p:cSld>
  <p:clrMapOvr>
    <a:masterClrMapping/>
  </p:clrMapOvr>
  <p:transition>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72989"/>
      </p:ext>
    </p:extLst>
  </p:cSld>
  <p:clrMapOvr>
    <a:masterClrMapping/>
  </p:clrMapOvr>
  <p:transition>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787458"/>
      </p:ext>
    </p:extLst>
  </p:cSld>
  <p:clrMapOvr>
    <a:masterClrMapping/>
  </p:clrMapOvr>
  <p:transition>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414068"/>
      </p:ext>
    </p:extLst>
  </p:cSld>
  <p:clrMapOvr>
    <a:masterClrMapping/>
  </p:clrMapOvr>
  <p:transition>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182093"/>
      </p:ext>
    </p:extLst>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690" y="1709738"/>
            <a:ext cx="10513529"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690" y="4589469"/>
            <a:ext cx="1051352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996273"/>
      </p:ext>
    </p:extLst>
  </p:cSld>
  <p:clrMapOvr>
    <a:masterClrMapping/>
  </p:clrMapOvr>
  <p:transition>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28524"/>
      </p:ext>
    </p:extLst>
  </p:cSld>
  <p:clrMapOvr>
    <a:masterClrMapping/>
  </p:clrMapOvr>
  <p:transition>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699925"/>
      </p:ext>
    </p:extLst>
  </p:cSld>
  <p:clrMapOvr>
    <a:masterClrMapping/>
  </p:clrMapOvr>
  <p:transition>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90722"/>
      </p:ext>
    </p:extLst>
  </p:cSld>
  <p:clrMapOvr>
    <a:masterClrMapping/>
  </p:clrMapOvr>
  <p:transition>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881856"/>
      </p:ext>
    </p:extLst>
  </p:cSld>
  <p:clrMapOvr>
    <a:masterClrMapping/>
  </p:clrMapOvr>
  <p:transition>
    <p:split orient="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286754"/>
      </p:ext>
    </p:extLst>
  </p:cSld>
  <p:clrMapOvr>
    <a:masterClrMapping/>
  </p:clrMapOvr>
  <p:transition>
    <p:split orient="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441" y="1600204"/>
            <a:ext cx="1096994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2111493"/>
      </p:ext>
    </p:extLst>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441" y="274639"/>
            <a:ext cx="10969943"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8956010"/>
      </p:ext>
    </p:extLst>
  </p:cSld>
  <p:clrMapOvr>
    <a:masterClrMapping/>
  </p:clrMapOvr>
  <p:transition>
    <p:split orient="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874117"/>
      </p:ext>
    </p:extLst>
  </p:cSld>
  <p:clrMapOvr>
    <a:masterClrMapping/>
  </p:clrMapOvr>
  <p:transition>
    <p:split orient="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511914"/>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38" y="1825625"/>
            <a:ext cx="518058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985" y="1825625"/>
            <a:ext cx="518058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44673"/>
      </p:ext>
    </p:extLst>
  </p:cSld>
  <p:clrMapOvr>
    <a:masterClrMapping/>
  </p:clrMapOvr>
  <p:transition>
    <p:split orient="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529065"/>
      </p:ext>
    </p:extLst>
  </p:cSld>
  <p:clrMapOvr>
    <a:masterClrMapping/>
  </p:clrMapOvr>
  <p:transition>
    <p:split orient="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958426"/>
      </p:ext>
    </p:extLst>
  </p:cSld>
  <p:clrMapOvr>
    <a:masterClrMapping/>
  </p:clrMapOvr>
  <p:transition>
    <p:split orient="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375086"/>
      </p:ext>
    </p:extLst>
  </p:cSld>
  <p:clrMapOvr>
    <a:masterClrMapping/>
  </p:clrMapOvr>
  <p:transition>
    <p:split orient="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622209"/>
      </p:ext>
    </p:extLst>
  </p:cSld>
  <p:clrMapOvr>
    <a:masterClrMapping/>
  </p:clrMapOvr>
  <p:transition>
    <p:split orient="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552320"/>
      </p:ext>
    </p:extLst>
  </p:cSld>
  <p:clrMapOvr>
    <a:masterClrMapping/>
  </p:clrMapOvr>
  <p:transition>
    <p:split orient="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763227"/>
      </p:ext>
    </p:extLst>
  </p:cSld>
  <p:clrMapOvr>
    <a:masterClrMapping/>
  </p:clrMapOvr>
  <p:transition>
    <p:split orient="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113880"/>
      </p:ext>
    </p:extLst>
  </p:cSld>
  <p:clrMapOvr>
    <a:masterClrMapping/>
  </p:clrMapOvr>
  <p:transition>
    <p:split orient="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634738"/>
      </p:ext>
    </p:extLst>
  </p:cSld>
  <p:clrMapOvr>
    <a:masterClrMapping/>
  </p:clrMapOvr>
  <p:transition>
    <p:split orient="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268507"/>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27" y="365126"/>
            <a:ext cx="10513529" cy="1325563"/>
          </a:xfrm>
        </p:spPr>
        <p:txBody>
          <a:bodyPr/>
          <a:lstStyle/>
          <a:p>
            <a:r>
              <a:rPr lang="zh-CN" altLang="en-US"/>
              <a:t>单击此处编辑母版标题样式</a:t>
            </a:r>
          </a:p>
        </p:txBody>
      </p:sp>
      <p:sp>
        <p:nvSpPr>
          <p:cNvPr id="3" name="文本占位符 2"/>
          <p:cNvSpPr>
            <a:spLocks noGrp="1"/>
          </p:cNvSpPr>
          <p:nvPr>
            <p:ph type="body" idx="1"/>
          </p:nvPr>
        </p:nvSpPr>
        <p:spPr>
          <a:xfrm>
            <a:off x="839624" y="1681163"/>
            <a:ext cx="515677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24" y="2505075"/>
            <a:ext cx="515677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0986" y="1681163"/>
            <a:ext cx="518216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0986" y="2505075"/>
            <a:ext cx="518216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071751"/>
      </p:ext>
    </p:extLst>
  </p:cSld>
  <p:clrMapOvr>
    <a:masterClrMapping/>
  </p:clrMapOvr>
  <p:transition>
    <p:split orient="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441" y="1600204"/>
            <a:ext cx="1096994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9212088"/>
      </p:ext>
    </p:extLst>
  </p:cSld>
  <p:clrMapOvr>
    <a:masterClrMapping/>
  </p:clrMapOvr>
  <p:transition>
    <p:split orient="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609441" y="274639"/>
            <a:ext cx="10969943"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83752702"/>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27" y="457200"/>
            <a:ext cx="393146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170" y="987426"/>
            <a:ext cx="617098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27"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27" y="457200"/>
            <a:ext cx="393146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170" y="987426"/>
            <a:ext cx="617098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27"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4.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39" y="365126"/>
            <a:ext cx="10513529"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39" y="1825625"/>
            <a:ext cx="10513529"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37" y="6356356"/>
            <a:ext cx="274266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2020/11/18</a:t>
            </a:fld>
            <a:endParaRPr lang="zh-CN" altLang="en-US"/>
          </a:p>
        </p:txBody>
      </p:sp>
      <p:sp>
        <p:nvSpPr>
          <p:cNvPr id="5" name="页脚占位符 4"/>
          <p:cNvSpPr>
            <a:spLocks noGrp="1"/>
          </p:cNvSpPr>
          <p:nvPr>
            <p:ph type="ftr" sz="quarter" idx="3"/>
          </p:nvPr>
        </p:nvSpPr>
        <p:spPr>
          <a:xfrm>
            <a:off x="4037805" y="6356356"/>
            <a:ext cx="411399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8906" y="6356356"/>
            <a:ext cx="274266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753" y="443230"/>
            <a:ext cx="10850100" cy="441964"/>
          </a:xfrm>
          <a:prstGeom prst="rect">
            <a:avLst/>
          </a:prstGeom>
        </p:spPr>
        <p:txBody>
          <a:bodyPr vert="horz" lIns="90000" tIns="46800" rIns="90000" bIns="468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753" y="952510"/>
            <a:ext cx="10850100"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573" y="6349833"/>
            <a:ext cx="2699469"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2020/11/18</a:t>
            </a:fld>
            <a:endParaRPr lang="zh-CN" altLang="en-US"/>
          </a:p>
        </p:txBody>
      </p:sp>
      <p:sp>
        <p:nvSpPr>
          <p:cNvPr id="5" name="页脚占位符 4"/>
          <p:cNvSpPr>
            <a:spLocks noGrp="1"/>
          </p:cNvSpPr>
          <p:nvPr>
            <p:ph type="ftr" sz="quarter" idx="3"/>
            <p:custDataLst>
              <p:tags r:id="rId16"/>
            </p:custDataLst>
          </p:nvPr>
        </p:nvSpPr>
        <p:spPr>
          <a:xfrm>
            <a:off x="4115194" y="6349833"/>
            <a:ext cx="3959221"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08909" y="6349833"/>
            <a:ext cx="2699469"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p:transition>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userDrawn="1"/>
        </p:nvSpPr>
        <p:spPr bwMode="auto">
          <a:xfrm>
            <a:off x="0" y="2"/>
            <a:ext cx="12188825" cy="98107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000">
                <a:solidFill>
                  <a:schemeClr val="tx1"/>
                </a:solidFill>
                <a:latin typeface="Times New Roman" pitchFamily="18" charset="0"/>
                <a:ea typeface="宋体" pitchFamily="2" charset="-122"/>
              </a:defRPr>
            </a:lvl1pPr>
            <a:lvl2pPr marL="742950" indent="-285750" eaLnBrk="0" hangingPunct="0">
              <a:defRPr kumimoji="1" sz="2000">
                <a:solidFill>
                  <a:schemeClr val="tx1"/>
                </a:solidFill>
                <a:latin typeface="Times New Roman" pitchFamily="18" charset="0"/>
                <a:ea typeface="宋体" pitchFamily="2" charset="-122"/>
              </a:defRPr>
            </a:lvl2pPr>
            <a:lvl3pPr marL="1143000" indent="-228600" eaLnBrk="0" hangingPunct="0">
              <a:defRPr kumimoji="1" sz="2000">
                <a:solidFill>
                  <a:schemeClr val="tx1"/>
                </a:solidFill>
                <a:latin typeface="Times New Roman" pitchFamily="18" charset="0"/>
                <a:ea typeface="宋体" pitchFamily="2" charset="-122"/>
              </a:defRPr>
            </a:lvl3pPr>
            <a:lvl4pPr marL="1600200" indent="-228600" eaLnBrk="0" hangingPunct="0">
              <a:defRPr kumimoji="1" sz="2000">
                <a:solidFill>
                  <a:schemeClr val="tx1"/>
                </a:solidFill>
                <a:latin typeface="Times New Roman" pitchFamily="18" charset="0"/>
                <a:ea typeface="宋体" pitchFamily="2" charset="-122"/>
              </a:defRPr>
            </a:lvl4pPr>
            <a:lvl5pPr marL="2057400" indent="-228600" eaLnBrk="0" hangingPunct="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pPr algn="ctr" fontAlgn="base">
              <a:spcBef>
                <a:spcPct val="0"/>
              </a:spcBef>
              <a:spcAft>
                <a:spcPct val="0"/>
              </a:spcAft>
              <a:defRPr/>
            </a:pPr>
            <a:endParaRPr lang="zh-CN" altLang="en-US" sz="4000" smtClean="0">
              <a:solidFill>
                <a:srgbClr val="FF0000"/>
              </a:solidFill>
              <a:ea typeface="华文新魏" pitchFamily="2" charset="-122"/>
            </a:endParaRPr>
          </a:p>
        </p:txBody>
      </p:sp>
      <p:sp>
        <p:nvSpPr>
          <p:cNvPr id="1027" name="Line 9"/>
          <p:cNvSpPr>
            <a:spLocks noChangeShapeType="1"/>
          </p:cNvSpPr>
          <p:nvPr userDrawn="1"/>
        </p:nvSpPr>
        <p:spPr bwMode="auto">
          <a:xfrm>
            <a:off x="1007271" y="981075"/>
            <a:ext cx="10749866" cy="0"/>
          </a:xfrm>
          <a:prstGeom prst="line">
            <a:avLst/>
          </a:prstGeom>
          <a:noFill/>
          <a:ln w="28575">
            <a:solidFill>
              <a:srgbClr val="DE6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spTree>
    <p:extLst>
      <p:ext uri="{BB962C8B-B14F-4D97-AF65-F5344CB8AC3E}">
        <p14:creationId xmlns:p14="http://schemas.microsoft.com/office/powerpoint/2010/main" val="15400652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ransition>
    <p:split orient="vert"/>
  </p:transition>
  <p:timing>
    <p:tnLst>
      <p:par>
        <p:cTn id="1" dur="indefinite" restart="never" nodeType="tmRoot"/>
      </p:par>
    </p:tnLst>
  </p:timing>
  <p:hf sldNum="0" hdr="0" dt="0"/>
  <p:txStyles>
    <p:titleStyle>
      <a:lvl1pPr algn="ctr" rtl="0" eaLnBrk="0" fontAlgn="base" hangingPunct="0">
        <a:spcBef>
          <a:spcPct val="0"/>
        </a:spcBef>
        <a:spcAft>
          <a:spcPct val="0"/>
        </a:spcAft>
        <a:defRPr kumimoji="1" sz="4000">
          <a:solidFill>
            <a:srgbClr val="FFFF00"/>
          </a:solidFill>
          <a:latin typeface="+mj-lt"/>
          <a:ea typeface="+mj-ea"/>
          <a:cs typeface="+mj-cs"/>
        </a:defRPr>
      </a:lvl1pPr>
      <a:lvl2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2pPr>
      <a:lvl3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3pPr>
      <a:lvl4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4pPr>
      <a:lvl5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5pPr>
      <a:lvl6pPr marL="4572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6pPr>
      <a:lvl7pPr marL="9144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7pPr>
      <a:lvl8pPr marL="13716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8pPr>
      <a:lvl9pPr marL="18288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9pPr>
    </p:titleStyle>
    <p:bodyStyle>
      <a:lvl1pPr marL="342900" indent="-342900" algn="l" rtl="0" eaLnBrk="0" fontAlgn="base" hangingPunct="0">
        <a:spcBef>
          <a:spcPct val="20000"/>
        </a:spcBef>
        <a:spcAft>
          <a:spcPct val="0"/>
        </a:spcAft>
        <a:buChar char="•"/>
        <a:defRPr kumimoji="1" sz="3600">
          <a:solidFill>
            <a:schemeClr val="bg1"/>
          </a:solidFill>
          <a:latin typeface="+mn-lt"/>
          <a:ea typeface="+mn-ea"/>
          <a:cs typeface="+mn-cs"/>
        </a:defRPr>
      </a:lvl1pPr>
      <a:lvl2pPr marL="742950" indent="-285750" algn="l" rtl="0" eaLnBrk="0" fontAlgn="base" hangingPunct="0">
        <a:spcBef>
          <a:spcPct val="20000"/>
        </a:spcBef>
        <a:spcAft>
          <a:spcPct val="0"/>
        </a:spcAft>
        <a:buChar char="–"/>
        <a:defRPr kumimoji="1" sz="3600">
          <a:solidFill>
            <a:schemeClr val="bg1"/>
          </a:solidFill>
          <a:latin typeface="+mn-lt"/>
          <a:ea typeface="+mn-ea"/>
        </a:defRPr>
      </a:lvl2pPr>
      <a:lvl3pPr marL="1143000" indent="-228600" algn="l" rtl="0" eaLnBrk="0" fontAlgn="base" hangingPunct="0">
        <a:spcBef>
          <a:spcPct val="20000"/>
        </a:spcBef>
        <a:spcAft>
          <a:spcPct val="0"/>
        </a:spcAft>
        <a:buChar char="•"/>
        <a:defRPr kumimoji="1" sz="3600">
          <a:solidFill>
            <a:schemeClr val="bg1"/>
          </a:solidFill>
          <a:latin typeface="+mn-lt"/>
          <a:ea typeface="+mn-ea"/>
        </a:defRPr>
      </a:lvl3pPr>
      <a:lvl4pPr marL="1600200" indent="-228600" algn="l" rtl="0" eaLnBrk="0" fontAlgn="base" hangingPunct="0">
        <a:spcBef>
          <a:spcPct val="20000"/>
        </a:spcBef>
        <a:spcAft>
          <a:spcPct val="0"/>
        </a:spcAft>
        <a:buChar char="–"/>
        <a:defRPr kumimoji="1" sz="3600">
          <a:solidFill>
            <a:schemeClr val="bg1"/>
          </a:solidFill>
          <a:latin typeface="+mn-lt"/>
          <a:ea typeface="+mn-ea"/>
        </a:defRPr>
      </a:lvl4pPr>
      <a:lvl5pPr marL="2057400" indent="-228600" algn="l" rtl="0" eaLnBrk="0" fontAlgn="base" hangingPunct="0">
        <a:spcBef>
          <a:spcPct val="20000"/>
        </a:spcBef>
        <a:spcAft>
          <a:spcPct val="0"/>
        </a:spcAft>
        <a:buChar char="»"/>
        <a:defRPr kumimoji="1" sz="3600">
          <a:solidFill>
            <a:schemeClr val="bg1"/>
          </a:solidFill>
          <a:latin typeface="+mn-lt"/>
          <a:ea typeface="+mn-ea"/>
        </a:defRPr>
      </a:lvl5pPr>
      <a:lvl6pPr marL="2514600" indent="-228600" algn="l" rtl="0" fontAlgn="base">
        <a:spcBef>
          <a:spcPct val="20000"/>
        </a:spcBef>
        <a:spcAft>
          <a:spcPct val="0"/>
        </a:spcAft>
        <a:defRPr kumimoji="1" sz="3600">
          <a:solidFill>
            <a:schemeClr val="bg1"/>
          </a:solidFill>
          <a:latin typeface="+mn-lt"/>
          <a:ea typeface="+mn-ea"/>
        </a:defRPr>
      </a:lvl6pPr>
      <a:lvl7pPr marL="2971800" indent="-228600" algn="l" rtl="0" fontAlgn="base">
        <a:spcBef>
          <a:spcPct val="20000"/>
        </a:spcBef>
        <a:spcAft>
          <a:spcPct val="0"/>
        </a:spcAft>
        <a:defRPr kumimoji="1" sz="3600">
          <a:solidFill>
            <a:schemeClr val="bg1"/>
          </a:solidFill>
          <a:latin typeface="+mn-lt"/>
          <a:ea typeface="+mn-ea"/>
        </a:defRPr>
      </a:lvl7pPr>
      <a:lvl8pPr marL="3429000" indent="-228600" algn="l" rtl="0" fontAlgn="base">
        <a:spcBef>
          <a:spcPct val="20000"/>
        </a:spcBef>
        <a:spcAft>
          <a:spcPct val="0"/>
        </a:spcAft>
        <a:defRPr kumimoji="1" sz="3600">
          <a:solidFill>
            <a:schemeClr val="bg1"/>
          </a:solidFill>
          <a:latin typeface="+mn-lt"/>
          <a:ea typeface="+mn-ea"/>
        </a:defRPr>
      </a:lvl8pPr>
      <a:lvl9pPr marL="3886200" indent="-228600" algn="l" rtl="0" fontAlgn="base">
        <a:spcBef>
          <a:spcPct val="20000"/>
        </a:spcBef>
        <a:spcAft>
          <a:spcPct val="0"/>
        </a:spcAft>
        <a:defRPr kumimoji="1" sz="36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userDrawn="1"/>
        </p:nvSpPr>
        <p:spPr bwMode="auto">
          <a:xfrm>
            <a:off x="0" y="2"/>
            <a:ext cx="12188825" cy="98107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000">
                <a:solidFill>
                  <a:schemeClr val="tx1"/>
                </a:solidFill>
                <a:latin typeface="Times New Roman" pitchFamily="18" charset="0"/>
                <a:ea typeface="宋体" pitchFamily="2" charset="-122"/>
              </a:defRPr>
            </a:lvl1pPr>
            <a:lvl2pPr marL="742950" indent="-285750" eaLnBrk="0" hangingPunct="0">
              <a:defRPr kumimoji="1" sz="2000">
                <a:solidFill>
                  <a:schemeClr val="tx1"/>
                </a:solidFill>
                <a:latin typeface="Times New Roman" pitchFamily="18" charset="0"/>
                <a:ea typeface="宋体" pitchFamily="2" charset="-122"/>
              </a:defRPr>
            </a:lvl2pPr>
            <a:lvl3pPr marL="1143000" indent="-228600" eaLnBrk="0" hangingPunct="0">
              <a:defRPr kumimoji="1" sz="2000">
                <a:solidFill>
                  <a:schemeClr val="tx1"/>
                </a:solidFill>
                <a:latin typeface="Times New Roman" pitchFamily="18" charset="0"/>
                <a:ea typeface="宋体" pitchFamily="2" charset="-122"/>
              </a:defRPr>
            </a:lvl3pPr>
            <a:lvl4pPr marL="1600200" indent="-228600" eaLnBrk="0" hangingPunct="0">
              <a:defRPr kumimoji="1" sz="2000">
                <a:solidFill>
                  <a:schemeClr val="tx1"/>
                </a:solidFill>
                <a:latin typeface="Times New Roman" pitchFamily="18" charset="0"/>
                <a:ea typeface="宋体" pitchFamily="2" charset="-122"/>
              </a:defRPr>
            </a:lvl4pPr>
            <a:lvl5pPr marL="2057400" indent="-228600" eaLnBrk="0" hangingPunct="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pPr algn="ctr" fontAlgn="base">
              <a:spcBef>
                <a:spcPct val="0"/>
              </a:spcBef>
              <a:spcAft>
                <a:spcPct val="0"/>
              </a:spcAft>
              <a:defRPr/>
            </a:pPr>
            <a:endParaRPr lang="zh-CN" altLang="en-US" sz="4000" smtClean="0">
              <a:solidFill>
                <a:srgbClr val="FF0000"/>
              </a:solidFill>
              <a:ea typeface="华文新魏" pitchFamily="2" charset="-122"/>
            </a:endParaRPr>
          </a:p>
        </p:txBody>
      </p:sp>
      <p:sp>
        <p:nvSpPr>
          <p:cNvPr id="2051" name="Line 9"/>
          <p:cNvSpPr>
            <a:spLocks noChangeShapeType="1"/>
          </p:cNvSpPr>
          <p:nvPr userDrawn="1"/>
        </p:nvSpPr>
        <p:spPr bwMode="auto">
          <a:xfrm>
            <a:off x="1007271" y="981075"/>
            <a:ext cx="10749866" cy="0"/>
          </a:xfrm>
          <a:prstGeom prst="line">
            <a:avLst/>
          </a:prstGeom>
          <a:noFill/>
          <a:ln w="28575">
            <a:solidFill>
              <a:srgbClr val="DE6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b="1" smtClean="0">
              <a:solidFill>
                <a:srgbClr val="000000"/>
              </a:solidFill>
              <a:latin typeface="Tahoma" pitchFamily="34" charset="0"/>
              <a:ea typeface="宋体" charset="-122"/>
            </a:endParaRPr>
          </a:p>
        </p:txBody>
      </p:sp>
    </p:spTree>
    <p:extLst>
      <p:ext uri="{BB962C8B-B14F-4D97-AF65-F5344CB8AC3E}">
        <p14:creationId xmlns:p14="http://schemas.microsoft.com/office/powerpoint/2010/main" val="276573163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transition>
    <p:split orient="vert"/>
  </p:transition>
  <p:timing>
    <p:tnLst>
      <p:par>
        <p:cTn id="1" dur="indefinite" restart="never" nodeType="tmRoot"/>
      </p:par>
    </p:tnLst>
  </p:timing>
  <p:hf sldNum="0" hdr="0" dt="0"/>
  <p:txStyles>
    <p:titleStyle>
      <a:lvl1pPr algn="ctr" rtl="0" eaLnBrk="0" fontAlgn="base" hangingPunct="0">
        <a:spcBef>
          <a:spcPct val="0"/>
        </a:spcBef>
        <a:spcAft>
          <a:spcPct val="0"/>
        </a:spcAft>
        <a:defRPr kumimoji="1" sz="4000">
          <a:solidFill>
            <a:srgbClr val="FFFF00"/>
          </a:solidFill>
          <a:latin typeface="+mj-lt"/>
          <a:ea typeface="+mj-ea"/>
          <a:cs typeface="+mj-cs"/>
        </a:defRPr>
      </a:lvl1pPr>
      <a:lvl2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2pPr>
      <a:lvl3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3pPr>
      <a:lvl4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4pPr>
      <a:lvl5pPr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5pPr>
      <a:lvl6pPr marL="4572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6pPr>
      <a:lvl7pPr marL="9144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7pPr>
      <a:lvl8pPr marL="13716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8pPr>
      <a:lvl9pPr marL="1828800" algn="ctr" rtl="0" eaLnBrk="0" fontAlgn="base" hangingPunct="0">
        <a:spcBef>
          <a:spcPct val="0"/>
        </a:spcBef>
        <a:spcAft>
          <a:spcPct val="0"/>
        </a:spcAft>
        <a:defRPr kumimoji="1" sz="4000">
          <a:solidFill>
            <a:srgbClr val="FFFF00"/>
          </a:solidFill>
          <a:latin typeface="Times New Roman" pitchFamily="18" charset="0"/>
          <a:ea typeface="华文新魏" pitchFamily="2" charset="-122"/>
        </a:defRPr>
      </a:lvl9pPr>
    </p:titleStyle>
    <p:bodyStyle>
      <a:lvl1pPr marL="342900" indent="-342900" algn="l" rtl="0" eaLnBrk="0" fontAlgn="base" hangingPunct="0">
        <a:spcBef>
          <a:spcPct val="20000"/>
        </a:spcBef>
        <a:spcAft>
          <a:spcPct val="0"/>
        </a:spcAft>
        <a:buChar char="•"/>
        <a:defRPr kumimoji="1" sz="3600">
          <a:solidFill>
            <a:schemeClr val="bg1"/>
          </a:solidFill>
          <a:latin typeface="+mn-lt"/>
          <a:ea typeface="+mn-ea"/>
          <a:cs typeface="+mn-cs"/>
        </a:defRPr>
      </a:lvl1pPr>
      <a:lvl2pPr marL="742950" indent="-285750" algn="l" rtl="0" eaLnBrk="0" fontAlgn="base" hangingPunct="0">
        <a:spcBef>
          <a:spcPct val="20000"/>
        </a:spcBef>
        <a:spcAft>
          <a:spcPct val="0"/>
        </a:spcAft>
        <a:buChar char="–"/>
        <a:defRPr kumimoji="1" sz="3600">
          <a:solidFill>
            <a:schemeClr val="bg1"/>
          </a:solidFill>
          <a:latin typeface="+mn-lt"/>
          <a:ea typeface="+mn-ea"/>
        </a:defRPr>
      </a:lvl2pPr>
      <a:lvl3pPr marL="1143000" indent="-228600" algn="l" rtl="0" eaLnBrk="0" fontAlgn="base" hangingPunct="0">
        <a:spcBef>
          <a:spcPct val="20000"/>
        </a:spcBef>
        <a:spcAft>
          <a:spcPct val="0"/>
        </a:spcAft>
        <a:buChar char="•"/>
        <a:defRPr kumimoji="1" sz="3600">
          <a:solidFill>
            <a:schemeClr val="bg1"/>
          </a:solidFill>
          <a:latin typeface="+mn-lt"/>
          <a:ea typeface="+mn-ea"/>
        </a:defRPr>
      </a:lvl3pPr>
      <a:lvl4pPr marL="1600200" indent="-228600" algn="l" rtl="0" eaLnBrk="0" fontAlgn="base" hangingPunct="0">
        <a:spcBef>
          <a:spcPct val="20000"/>
        </a:spcBef>
        <a:spcAft>
          <a:spcPct val="0"/>
        </a:spcAft>
        <a:buChar char="–"/>
        <a:defRPr kumimoji="1" sz="3600">
          <a:solidFill>
            <a:schemeClr val="bg1"/>
          </a:solidFill>
          <a:latin typeface="+mn-lt"/>
          <a:ea typeface="+mn-ea"/>
        </a:defRPr>
      </a:lvl4pPr>
      <a:lvl5pPr marL="2057400" indent="-228600" algn="l" rtl="0" eaLnBrk="0" fontAlgn="base" hangingPunct="0">
        <a:spcBef>
          <a:spcPct val="20000"/>
        </a:spcBef>
        <a:spcAft>
          <a:spcPct val="0"/>
        </a:spcAft>
        <a:buChar char="»"/>
        <a:defRPr kumimoji="1" sz="3600">
          <a:solidFill>
            <a:schemeClr val="bg1"/>
          </a:solidFill>
          <a:latin typeface="+mn-lt"/>
          <a:ea typeface="+mn-ea"/>
        </a:defRPr>
      </a:lvl5pPr>
      <a:lvl6pPr marL="2514600" indent="-228600" algn="l" rtl="0" fontAlgn="base">
        <a:spcBef>
          <a:spcPct val="20000"/>
        </a:spcBef>
        <a:spcAft>
          <a:spcPct val="0"/>
        </a:spcAft>
        <a:defRPr kumimoji="1" sz="3600">
          <a:solidFill>
            <a:schemeClr val="bg1"/>
          </a:solidFill>
          <a:latin typeface="+mn-lt"/>
          <a:ea typeface="+mn-ea"/>
        </a:defRPr>
      </a:lvl6pPr>
      <a:lvl7pPr marL="2971800" indent="-228600" algn="l" rtl="0" fontAlgn="base">
        <a:spcBef>
          <a:spcPct val="20000"/>
        </a:spcBef>
        <a:spcAft>
          <a:spcPct val="0"/>
        </a:spcAft>
        <a:defRPr kumimoji="1" sz="3600">
          <a:solidFill>
            <a:schemeClr val="bg1"/>
          </a:solidFill>
          <a:latin typeface="+mn-lt"/>
          <a:ea typeface="+mn-ea"/>
        </a:defRPr>
      </a:lvl7pPr>
      <a:lvl8pPr marL="3429000" indent="-228600" algn="l" rtl="0" fontAlgn="base">
        <a:spcBef>
          <a:spcPct val="20000"/>
        </a:spcBef>
        <a:spcAft>
          <a:spcPct val="0"/>
        </a:spcAft>
        <a:defRPr kumimoji="1" sz="3600">
          <a:solidFill>
            <a:schemeClr val="bg1"/>
          </a:solidFill>
          <a:latin typeface="+mn-lt"/>
          <a:ea typeface="+mn-ea"/>
        </a:defRPr>
      </a:lvl8pPr>
      <a:lvl9pPr marL="3886200" indent="-228600" algn="l" rtl="0" fontAlgn="base">
        <a:spcBef>
          <a:spcPct val="20000"/>
        </a:spcBef>
        <a:spcAft>
          <a:spcPct val="0"/>
        </a:spcAft>
        <a:defRPr kumimoji="1" sz="36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17.xml"/><Relationship Id="rId1" Type="http://schemas.openxmlformats.org/officeDocument/2006/relationships/tags" Target="../tags/tag130.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1.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8.wmf"/><Relationship Id="rId2" Type="http://schemas.openxmlformats.org/officeDocument/2006/relationships/tags" Target="../tags/tag13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7.xml"/><Relationship Id="rId7" Type="http://schemas.openxmlformats.org/officeDocument/2006/relationships/image" Target="../media/image10.wmf"/><Relationship Id="rId2" Type="http://schemas.openxmlformats.org/officeDocument/2006/relationships/tags" Target="../tags/tag133.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4.vml"/><Relationship Id="rId5" Type="http://schemas.openxmlformats.org/officeDocument/2006/relationships/image" Target="../media/image14.png"/><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7.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4.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7.xml"/><Relationship Id="rId1" Type="http://schemas.openxmlformats.org/officeDocument/2006/relationships/vmlDrawing" Target="../drawings/vmlDrawing7.v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5.xml"/><Relationship Id="rId1" Type="http://schemas.openxmlformats.org/officeDocument/2006/relationships/vmlDrawing" Target="../drawings/vmlDrawing8.vml"/><Relationship Id="rId5" Type="http://schemas.openxmlformats.org/officeDocument/2006/relationships/image" Target="../media/image18.e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0.emf"/><Relationship Id="rId2" Type="http://schemas.openxmlformats.org/officeDocument/2006/relationships/vmlDrawing" Target="../drawings/vmlDrawing9.vml"/><Relationship Id="rId1" Type="http://schemas.openxmlformats.org/officeDocument/2006/relationships/themeOverride" Target="../theme/themeOverride1.xml"/><Relationship Id="rId6" Type="http://schemas.openxmlformats.org/officeDocument/2006/relationships/oleObject" Target="../embeddings/oleObject14.bin"/><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mlDrawing" Target="../drawings/vmlDrawing10.vml"/><Relationship Id="rId1" Type="http://schemas.openxmlformats.org/officeDocument/2006/relationships/themeOverride" Target="../theme/themeOverride3.xml"/><Relationship Id="rId5" Type="http://schemas.openxmlformats.org/officeDocument/2006/relationships/image" Target="../media/image21.w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8.emf"/><Relationship Id="rId2" Type="http://schemas.openxmlformats.org/officeDocument/2006/relationships/vmlDrawing" Target="../drawings/vmlDrawing11.vml"/><Relationship Id="rId1" Type="http://schemas.openxmlformats.org/officeDocument/2006/relationships/themeOverride" Target="../theme/themeOverride4.xml"/><Relationship Id="rId6" Type="http://schemas.openxmlformats.org/officeDocument/2006/relationships/oleObject" Target="../embeddings/oleObject17.bin"/><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mlDrawing" Target="../drawings/vmlDrawing12.vml"/><Relationship Id="rId1" Type="http://schemas.openxmlformats.org/officeDocument/2006/relationships/themeOverride" Target="../theme/themeOverride6.xml"/><Relationship Id="rId5" Type="http://schemas.openxmlformats.org/officeDocument/2006/relationships/image" Target="../media/image23.wmf"/><Relationship Id="rId4"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hemeOverride" Target="../theme/themeOverride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hemeOverride" Target="../theme/themeOverride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hemeOverride" Target="../theme/themeOverride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7.xml"/><Relationship Id="rId1" Type="http://schemas.openxmlformats.org/officeDocument/2006/relationships/tags" Target="../tags/tag138.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8" Type="http://schemas.openxmlformats.org/officeDocument/2006/relationships/hyperlink" Target="http://www.whzyjd.com/product_show.asp?id=131" TargetMode="External"/><Relationship Id="rId3" Type="http://schemas.openxmlformats.org/officeDocument/2006/relationships/slideLayout" Target="../slideLayouts/slideLayout17.xml"/><Relationship Id="rId7" Type="http://schemas.openxmlformats.org/officeDocument/2006/relationships/image" Target="NULL" TargetMode="External"/><Relationship Id="rId2" Type="http://schemas.openxmlformats.org/officeDocument/2006/relationships/tags" Target="../tags/tag139.xml"/><Relationship Id="rId1" Type="http://schemas.openxmlformats.org/officeDocument/2006/relationships/vmlDrawing" Target="../drawings/vmlDrawing13.v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oleObject" Target="../embeddings/oleObject19.bin"/><Relationship Id="rId9"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tags" Target="../tags/tag140.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7.xml"/><Relationship Id="rId1" Type="http://schemas.openxmlformats.org/officeDocument/2006/relationships/tags" Target="../tags/tag14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2.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7.xml"/><Relationship Id="rId1" Type="http://schemas.openxmlformats.org/officeDocument/2006/relationships/tags" Target="../tags/tag14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3.wmf"/><Relationship Id="rId2" Type="http://schemas.openxmlformats.org/officeDocument/2006/relationships/slideLayout" Target="../slideLayouts/slideLayout17.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32.wmf"/><Relationship Id="rId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4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7.wmf"/><Relationship Id="rId2" Type="http://schemas.openxmlformats.org/officeDocument/2006/relationships/tags" Target="../tags/tag148.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36.wmf"/><Relationship Id="rId4"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7.xml"/><Relationship Id="rId1" Type="http://schemas.openxmlformats.org/officeDocument/2006/relationships/vmlDrawing" Target="../drawings/vmlDrawing16.vml"/><Relationship Id="rId4" Type="http://schemas.openxmlformats.org/officeDocument/2006/relationships/image" Target="../media/image38.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49.xml"/><Relationship Id="rId1" Type="http://schemas.openxmlformats.org/officeDocument/2006/relationships/vmlDrawing" Target="../drawings/vmlDrawing17.vml"/><Relationship Id="rId5" Type="http://schemas.openxmlformats.org/officeDocument/2006/relationships/image" Target="../media/image39.emf"/><Relationship Id="rId4"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1.wmf"/><Relationship Id="rId2" Type="http://schemas.openxmlformats.org/officeDocument/2006/relationships/tags" Target="../tags/tag150.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40.emf"/><Relationship Id="rId4" Type="http://schemas.openxmlformats.org/officeDocument/2006/relationships/oleObject" Target="../embeddings/oleObject26.bin"/></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7.xml"/><Relationship Id="rId1" Type="http://schemas.openxmlformats.org/officeDocument/2006/relationships/tags" Target="../tags/tag15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4.wmf"/><Relationship Id="rId2" Type="http://schemas.openxmlformats.org/officeDocument/2006/relationships/tags" Target="../tags/tag152.xml"/><Relationship Id="rId1" Type="http://schemas.openxmlformats.org/officeDocument/2006/relationships/vmlDrawing" Target="../drawings/vmlDrawing19.vml"/><Relationship Id="rId6" Type="http://schemas.openxmlformats.org/officeDocument/2006/relationships/oleObject" Target="../embeddings/oleObject29.bin"/><Relationship Id="rId5" Type="http://schemas.openxmlformats.org/officeDocument/2006/relationships/image" Target="../media/image43.emf"/><Relationship Id="rId4" Type="http://schemas.openxmlformats.org/officeDocument/2006/relationships/oleObject" Target="../embeddings/oleObject28.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6.wmf"/><Relationship Id="rId2" Type="http://schemas.openxmlformats.org/officeDocument/2006/relationships/tags" Target="../tags/tag153.xml"/><Relationship Id="rId1" Type="http://schemas.openxmlformats.org/officeDocument/2006/relationships/vmlDrawing" Target="../drawings/vmlDrawing20.vml"/><Relationship Id="rId6" Type="http://schemas.openxmlformats.org/officeDocument/2006/relationships/oleObject" Target="../embeddings/oleObject31.bin"/><Relationship Id="rId5" Type="http://schemas.openxmlformats.org/officeDocument/2006/relationships/image" Target="../media/image45.emf"/><Relationship Id="rId4" Type="http://schemas.openxmlformats.org/officeDocument/2006/relationships/oleObject" Target="../embeddings/oleObject30.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54.xml"/><Relationship Id="rId1" Type="http://schemas.openxmlformats.org/officeDocument/2006/relationships/vmlDrawing" Target="../drawings/vmlDrawing21.vml"/><Relationship Id="rId5" Type="http://schemas.openxmlformats.org/officeDocument/2006/relationships/image" Target="../media/image47.emf"/><Relationship Id="rId4" Type="http://schemas.openxmlformats.org/officeDocument/2006/relationships/oleObject" Target="../embeddings/oleObject32.bin"/></Relationships>
</file>

<file path=ppt/slides/_rels/slide53.xml.rels><?xml version="1.0" encoding="UTF-8" standalone="yes"?>
<Relationships xmlns="http://schemas.openxmlformats.org/package/2006/relationships"><Relationship Id="rId3" Type="http://schemas.openxmlformats.org/officeDocument/2006/relationships/hyperlink" Target="&#26816;&#27979;&#25216;&#26415;&#21160;&#30011;/&#28909;&#30005;&#20598;&#24212;&#29992;&#65293;&#28903;&#32467;&#24037;&#33402;.swf" TargetMode="External"/><Relationship Id="rId2" Type="http://schemas.openxmlformats.org/officeDocument/2006/relationships/slideLayout" Target="../slideLayouts/slideLayout17.xml"/><Relationship Id="rId1" Type="http://schemas.openxmlformats.org/officeDocument/2006/relationships/tags" Target="../tags/tag155.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hyperlink" Target="&#26816;&#27979;&#25216;&#26415;&#21160;&#30011;/&#28909;&#30005;&#20598;&#24212;&#29992;&#65293;&#29028;&#27668;&#29983;&#20135;&#24037;&#33402;.swf" TargetMode="External"/><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56.xml"/></Relationships>
</file>

<file path=ppt/slides/_rels/slide59.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slideLayout" Target="../slideLayouts/slideLayout17.xml"/><Relationship Id="rId7" Type="http://schemas.openxmlformats.org/officeDocument/2006/relationships/oleObject" Target="../embeddings/oleObject34.bin"/><Relationship Id="rId2" Type="http://schemas.openxmlformats.org/officeDocument/2006/relationships/tags" Target="../tags/tag157.xml"/><Relationship Id="rId1" Type="http://schemas.openxmlformats.org/officeDocument/2006/relationships/vmlDrawing" Target="../drawings/vmlDrawing22.vml"/><Relationship Id="rId6" Type="http://schemas.openxmlformats.org/officeDocument/2006/relationships/image" Target="../media/image50.wmf"/><Relationship Id="rId5" Type="http://schemas.openxmlformats.org/officeDocument/2006/relationships/oleObject" Target="../embeddings/oleObject33.bin"/><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58.xml"/><Relationship Id="rId1" Type="http://schemas.openxmlformats.org/officeDocument/2006/relationships/vmlDrawing" Target="../drawings/vmlDrawing23.vml"/><Relationship Id="rId6" Type="http://schemas.openxmlformats.org/officeDocument/2006/relationships/image" Target="../media/image53.wmf"/><Relationship Id="rId5" Type="http://schemas.openxmlformats.org/officeDocument/2006/relationships/oleObject" Target="../embeddings/oleObject35.bin"/><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59.xml"/><Relationship Id="rId1" Type="http://schemas.openxmlformats.org/officeDocument/2006/relationships/vmlDrawing" Target="../drawings/vmlDrawing24.vml"/><Relationship Id="rId6" Type="http://schemas.openxmlformats.org/officeDocument/2006/relationships/image" Target="../media/image55.wmf"/><Relationship Id="rId5" Type="http://schemas.openxmlformats.org/officeDocument/2006/relationships/oleObject" Target="../embeddings/oleObject36.bin"/><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1.xml"/><Relationship Id="rId1" Type="http://schemas.openxmlformats.org/officeDocument/2006/relationships/vmlDrawing" Target="../drawings/vmlDrawing25.vml"/><Relationship Id="rId5" Type="http://schemas.openxmlformats.org/officeDocument/2006/relationships/image" Target="../media/image57.wmf"/><Relationship Id="rId4" Type="http://schemas.openxmlformats.org/officeDocument/2006/relationships/oleObject" Target="../embeddings/oleObject37.bin"/></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17.xml"/><Relationship Id="rId1" Type="http://schemas.openxmlformats.org/officeDocument/2006/relationships/tags" Target="../tags/tag16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3.xml"/><Relationship Id="rId1" Type="http://schemas.openxmlformats.org/officeDocument/2006/relationships/vmlDrawing" Target="../drawings/vmlDrawing26.vml"/><Relationship Id="rId5" Type="http://schemas.openxmlformats.org/officeDocument/2006/relationships/image" Target="../media/image59.wmf"/><Relationship Id="rId4" Type="http://schemas.openxmlformats.org/officeDocument/2006/relationships/oleObject" Target="../embeddings/oleObject38.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4.xml"/></Relationships>
</file>

<file path=ppt/slides/_rels/slide6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www.dotech.net.cn/viewproduct.asp?id=766" TargetMode="External"/><Relationship Id="rId7" Type="http://schemas.openxmlformats.org/officeDocument/2006/relationships/image" Target="E://&#38379;&#27946;&#29467;/http:/ewang.jneol.com/moban2/ProductUpload/2005128918322388.gif" TargetMode="External"/><Relationship Id="rId2" Type="http://schemas.openxmlformats.org/officeDocument/2006/relationships/slideLayout" Target="../slideLayouts/slideLayout17.xml"/><Relationship Id="rId1" Type="http://schemas.openxmlformats.org/officeDocument/2006/relationships/tags" Target="../tags/tag16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7.xml"/><Relationship Id="rId1" Type="http://schemas.openxmlformats.org/officeDocument/2006/relationships/vmlDrawing" Target="../drawings/vmlDrawing27.vml"/><Relationship Id="rId4" Type="http://schemas.openxmlformats.org/officeDocument/2006/relationships/image" Target="../media/image64.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127.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7.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7.xml"/><Relationship Id="rId1" Type="http://schemas.openxmlformats.org/officeDocument/2006/relationships/tags" Target="../tags/tag16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7.xml"/><Relationship Id="rId1" Type="http://schemas.openxmlformats.org/officeDocument/2006/relationships/tags" Target="../tags/tag169.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0.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7.xml"/><Relationship Id="rId1" Type="http://schemas.openxmlformats.org/officeDocument/2006/relationships/tags" Target="../tags/tag171.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7.xml"/><Relationship Id="rId1" Type="http://schemas.openxmlformats.org/officeDocument/2006/relationships/tags" Target="../tags/tag173.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28.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7.xml"/><Relationship Id="rId1" Type="http://schemas.openxmlformats.org/officeDocument/2006/relationships/tags" Target="../tags/tag174.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7.xml"/><Relationship Id="rId1" Type="http://schemas.openxmlformats.org/officeDocument/2006/relationships/tags" Target="../tags/tag175.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129.xml"/><Relationship Id="rId4" Type="http://schemas.openxmlformats.org/officeDocument/2006/relationships/image" Target="../media/image1.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7.xml"/><Relationship Id="rId1" Type="http://schemas.openxmlformats.org/officeDocument/2006/relationships/vmlDrawing" Target="../drawings/vmlDrawing28.vml"/><Relationship Id="rId4" Type="http://schemas.openxmlformats.org/officeDocument/2006/relationships/image" Target="../media/image82.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7.xml"/><Relationship Id="rId1" Type="http://schemas.openxmlformats.org/officeDocument/2006/relationships/vmlDrawing" Target="../drawings/vmlDrawing29.vml"/><Relationship Id="rId5" Type="http://schemas.openxmlformats.org/officeDocument/2006/relationships/image" Target="../media/image85.emf"/><Relationship Id="rId4" Type="http://schemas.openxmlformats.org/officeDocument/2006/relationships/image" Target="../media/image8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3005529" y="1943100"/>
            <a:ext cx="2489835" cy="895350"/>
          </a:xfrm>
        </p:spPr>
        <p:txBody>
          <a:bodyPr>
            <a:noAutofit/>
            <a:scene3d>
              <a:camera prst="orthographicFront"/>
              <a:lightRig rig="threePt" dir="t"/>
            </a:scene3d>
          </a:bodyPr>
          <a:lstStyle/>
          <a:p>
            <a:r>
              <a:rPr lang="zh-CN" altLang="en-US" sz="6600" dirty="0">
                <a:solidFill>
                  <a:schemeClr val="accent1"/>
                </a:solidFill>
                <a:effectLst>
                  <a:outerShdw blurRad="38100" dist="25400" dir="5400000" algn="ctr" rotWithShape="0">
                    <a:srgbClr val="6E747A">
                      <a:alpha val="43000"/>
                    </a:srgbClr>
                  </a:outerShdw>
                </a:effectLst>
              </a:rPr>
              <a:t>第</a:t>
            </a:r>
            <a:r>
              <a:rPr lang="en-US" altLang="zh-CN" sz="6600" dirty="0">
                <a:solidFill>
                  <a:schemeClr val="accent1"/>
                </a:solidFill>
                <a:effectLst>
                  <a:outerShdw blurRad="38100" dist="25400" dir="5400000" algn="ctr" rotWithShape="0">
                    <a:srgbClr val="6E747A">
                      <a:alpha val="43000"/>
                    </a:srgbClr>
                  </a:outerShdw>
                </a:effectLst>
              </a:rPr>
              <a:t>8</a:t>
            </a:r>
            <a:r>
              <a:rPr lang="zh-CN" altLang="en-US" sz="6600" dirty="0">
                <a:solidFill>
                  <a:schemeClr val="accent1"/>
                </a:solidFill>
                <a:effectLst>
                  <a:outerShdw blurRad="38100" dist="25400" dir="5400000" algn="ctr" rotWithShape="0">
                    <a:srgbClr val="6E747A">
                      <a:alpha val="43000"/>
                    </a:srgbClr>
                  </a:outerShdw>
                </a:effectLst>
              </a:rPr>
              <a:t>章</a:t>
            </a:r>
          </a:p>
        </p:txBody>
      </p:sp>
      <p:sp>
        <p:nvSpPr>
          <p:cNvPr id="6" name="文本占位符 5"/>
          <p:cNvSpPr>
            <a:spLocks noGrp="1"/>
          </p:cNvSpPr>
          <p:nvPr>
            <p:ph type="body" idx="1"/>
            <p:custDataLst>
              <p:tags r:id="rId3"/>
            </p:custDataLst>
          </p:nvPr>
        </p:nvSpPr>
        <p:spPr>
          <a:xfrm>
            <a:off x="2620410" y="3500035"/>
            <a:ext cx="5419184" cy="1015623"/>
          </a:xfrm>
        </p:spPr>
        <p:txBody>
          <a:bodyPr>
            <a:normAutofit/>
          </a:bodyPr>
          <a:lstStyle/>
          <a:p>
            <a:pPr lvl="0"/>
            <a:r>
              <a:rPr lang="zh-CN" altLang="en-US" sz="4800" dirty="0">
                <a:solidFill>
                  <a:schemeClr val="accent1"/>
                </a:solidFill>
                <a:effectLst>
                  <a:outerShdw blurRad="38100" dist="25400" dir="5400000" algn="ctr" rotWithShape="0">
                    <a:srgbClr val="6E747A">
                      <a:alpha val="43000"/>
                    </a:srgbClr>
                  </a:outerShdw>
                </a:effectLst>
              </a:rPr>
              <a:t>温度传感器</a:t>
            </a: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2" y="2767013"/>
            <a:ext cx="5079999" cy="252730"/>
          </a:xfrm>
          <a:prstGeom prst="rect">
            <a:avLst/>
          </a:prstGeom>
          <a:noFill/>
          <a:ln w="9525">
            <a:noFill/>
          </a:ln>
        </p:spPr>
        <p:txBody>
          <a:bodyPr>
            <a:spAutoFit/>
          </a:bodyPr>
          <a:lstStyle/>
          <a:p>
            <a:pPr indent="267970" algn="ctr"/>
            <a:r>
              <a:rPr lang="en-US" sz="1050" b="0">
                <a:latin typeface="Times New Roman" panose="02020603050405020304" charset="0"/>
                <a:cs typeface="Times New Roman" panose="02020603050405020304" charset="0"/>
              </a:rPr>
              <a:t>            </a:t>
            </a:r>
            <a:endParaRPr lang="zh-CN" altLang="en-US"/>
          </a:p>
        </p:txBody>
      </p:sp>
      <p:sp>
        <p:nvSpPr>
          <p:cNvPr id="3" name="文本框 2"/>
          <p:cNvSpPr txBox="1"/>
          <p:nvPr/>
        </p:nvSpPr>
        <p:spPr>
          <a:xfrm>
            <a:off x="564044" y="1923479"/>
            <a:ext cx="10710545" cy="2308324"/>
          </a:xfrm>
          <a:prstGeom prst="rect">
            <a:avLst/>
          </a:prstGeom>
          <a:noFill/>
        </p:spPr>
        <p:txBody>
          <a:bodyPr wrap="square" rtlCol="0">
            <a:spAutoFit/>
          </a:bodyPr>
          <a:lstStyle/>
          <a:p>
            <a:pPr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charset="-122"/>
                <a:ea typeface="黑体" panose="02010609060101010101" charset="-122"/>
              </a:rPr>
              <a:t>两种不同的导体或半导体A和B组合成如图所示的闭合回路，若导体A和B的连接处温度不同(设T＞T</a:t>
            </a:r>
            <a:r>
              <a:rPr lang="zh-CN" altLang="en-US" sz="1600" dirty="0">
                <a:latin typeface="黑体" panose="02010609060101010101" charset="-122"/>
                <a:ea typeface="黑体" panose="02010609060101010101" charset="-122"/>
              </a:rPr>
              <a:t>0</a:t>
            </a:r>
            <a:r>
              <a:rPr lang="zh-CN" altLang="en-US" sz="2400" dirty="0">
                <a:latin typeface="黑体" panose="02010609060101010101" charset="-122"/>
                <a:ea typeface="黑体" panose="02010609060101010101" charset="-122"/>
              </a:rPr>
              <a:t>)，则在此闭合回路中就有电流产生，这种现象叫做</a:t>
            </a:r>
            <a:r>
              <a:rPr lang="zh-CN" altLang="en-US" sz="2400" dirty="0">
                <a:solidFill>
                  <a:srgbClr val="FF0000"/>
                </a:solidFill>
                <a:latin typeface="黑体" panose="02010609060101010101" charset="-122"/>
                <a:ea typeface="黑体" panose="02010609060101010101" charset="-122"/>
              </a:rPr>
              <a:t>热电效应</a:t>
            </a:r>
            <a:r>
              <a:rPr lang="zh-CN" altLang="en-US" sz="2400" dirty="0">
                <a:latin typeface="黑体" panose="02010609060101010101" charset="-122"/>
                <a:ea typeface="黑体" panose="02010609060101010101" charset="-122"/>
              </a:rPr>
              <a:t>。回路中所产生的电动势，叫做</a:t>
            </a:r>
            <a:r>
              <a:rPr lang="zh-CN" altLang="en-US" sz="2400" dirty="0">
                <a:solidFill>
                  <a:srgbClr val="FF0000"/>
                </a:solidFill>
                <a:latin typeface="黑体" panose="02010609060101010101" charset="-122"/>
                <a:ea typeface="黑体" panose="02010609060101010101" charset="-122"/>
              </a:rPr>
              <a:t>热电势</a:t>
            </a:r>
            <a:r>
              <a:rPr lang="zh-CN" altLang="en-US" sz="2400" dirty="0">
                <a:latin typeface="黑体" panose="02010609060101010101" charset="-122"/>
                <a:ea typeface="黑体" panose="02010609060101010101" charset="-122"/>
              </a:rPr>
              <a:t>。热电势由两部分组成，即</a:t>
            </a:r>
            <a:r>
              <a:rPr lang="zh-CN" altLang="en-US" sz="2400" dirty="0">
                <a:solidFill>
                  <a:srgbClr val="FF0000"/>
                </a:solidFill>
                <a:latin typeface="黑体" panose="02010609060101010101" charset="-122"/>
                <a:ea typeface="黑体" panose="02010609060101010101" charset="-122"/>
              </a:rPr>
              <a:t>温差电势和接触电势</a:t>
            </a:r>
            <a:r>
              <a:rPr lang="zh-CN" altLang="en-US" sz="2400" dirty="0">
                <a:latin typeface="黑体" panose="02010609060101010101" charset="-122"/>
                <a:ea typeface="黑体" panose="02010609060101010101" charset="-122"/>
              </a:rPr>
              <a:t>。</a:t>
            </a:r>
          </a:p>
        </p:txBody>
      </p:sp>
      <p:sp>
        <p:nvSpPr>
          <p:cNvPr id="5" name="矩形 4"/>
          <p:cNvSpPr/>
          <p:nvPr/>
        </p:nvSpPr>
        <p:spPr>
          <a:xfrm>
            <a:off x="2786017" y="127928"/>
            <a:ext cx="6746997" cy="8040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8.2</a:t>
            </a:r>
            <a:r>
              <a:rPr lang="zh-CN" altLang="en-US" sz="3200" b="1" dirty="0">
                <a:solidFill>
                  <a:schemeClr val="bg1"/>
                </a:solidFill>
              </a:rPr>
              <a:t>热电偶温度传感器的认识及应用</a:t>
            </a:r>
          </a:p>
        </p:txBody>
      </p:sp>
      <p:sp>
        <p:nvSpPr>
          <p:cNvPr id="7" name="矩形 6"/>
          <p:cNvSpPr/>
          <p:nvPr/>
        </p:nvSpPr>
        <p:spPr>
          <a:xfrm>
            <a:off x="3" y="1201912"/>
            <a:ext cx="4304383" cy="738664"/>
          </a:xfrm>
          <a:prstGeom prst="rect">
            <a:avLst/>
          </a:prstGeom>
        </p:spPr>
        <p:txBody>
          <a:bodyPr wrap="none">
            <a:spAutoFit/>
          </a:bodyPr>
          <a:lstStyle/>
          <a:p>
            <a:pPr indent="508000">
              <a:lnSpc>
                <a:spcPct val="150000"/>
              </a:lnSpc>
            </a:pPr>
            <a:r>
              <a:rPr lang="zh-CN" altLang="en-US" sz="2800" b="1" dirty="0">
                <a:solidFill>
                  <a:srgbClr val="0000FF"/>
                </a:solidFill>
                <a:latin typeface="黑体" panose="02010609060101010101" charset="-122"/>
                <a:ea typeface="黑体" panose="02010609060101010101" charset="-122"/>
              </a:rPr>
              <a:t>一．热电偶的工作原理</a:t>
            </a:r>
            <a:endParaRPr lang="zh-CN" altLang="en-US" sz="2800" b="1" dirty="0">
              <a:latin typeface="黑体" panose="02010609060101010101" charset="-122"/>
              <a:ea typeface="黑体" panose="02010609060101010101" charset="-122"/>
            </a:endParaRPr>
          </a:p>
        </p:txBody>
      </p:sp>
      <p:grpSp>
        <p:nvGrpSpPr>
          <p:cNvPr id="8" name="Group 2"/>
          <p:cNvGrpSpPr/>
          <p:nvPr/>
        </p:nvGrpSpPr>
        <p:grpSpPr bwMode="auto">
          <a:xfrm>
            <a:off x="7771119" y="4002150"/>
            <a:ext cx="4395120" cy="2641195"/>
            <a:chOff x="1104" y="624"/>
            <a:chExt cx="3672" cy="2448"/>
          </a:xfrm>
        </p:grpSpPr>
        <p:pic>
          <p:nvPicPr>
            <p:cNvPr id="10" name="Picture 3" descr="烤红薯"/>
            <p:cNvPicPr>
              <a:picLocks noChangeAspect="1" noChangeArrowheads="1" noCrop="1"/>
            </p:cNvPicPr>
            <p:nvPr/>
          </p:nvPicPr>
          <p:blipFill>
            <a:blip r:embed="rId3"/>
            <a:srcRect/>
            <a:stretch>
              <a:fillRect/>
            </a:stretch>
          </p:blipFill>
          <p:spPr bwMode="auto">
            <a:xfrm>
              <a:off x="1104" y="624"/>
              <a:ext cx="3672" cy="24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p:cNvSpPr>
              <a:spLocks noChangeArrowheads="1"/>
            </p:cNvSpPr>
            <p:nvPr/>
          </p:nvSpPr>
          <p:spPr bwMode="auto">
            <a:xfrm>
              <a:off x="3600" y="624"/>
              <a:ext cx="1152"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Rectangle 2"/>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Rectangle 4"/>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Rectangle 5"/>
          <p:cNvSpPr>
            <a:spLocks noChangeArrowheads="1"/>
          </p:cNvSpPr>
          <p:nvPr/>
        </p:nvSpPr>
        <p:spPr bwMode="auto">
          <a:xfrm>
            <a:off x="4594934" y="4190752"/>
            <a:ext cx="3129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000">
                <a:latin typeface="Times New Roman" panose="02020603050405020304" charset="0"/>
                <a:cs typeface="Times New Roman" panose="02020603050405020304" charset="0"/>
              </a:rPr>
              <a:t>    </a:t>
            </a:r>
            <a:endParaRPr kumimoji="1" lang="en-US" altLang="zh-CN" sz="2400">
              <a:latin typeface="Times New Roman" panose="02020603050405020304" charset="0"/>
            </a:endParaRPr>
          </a:p>
        </p:txBody>
      </p:sp>
      <p:sp>
        <p:nvSpPr>
          <p:cNvPr id="16" name="Rectangle 6"/>
          <p:cNvSpPr>
            <a:spLocks noChangeArrowheads="1"/>
          </p:cNvSpPr>
          <p:nvPr/>
        </p:nvSpPr>
        <p:spPr bwMode="auto">
          <a:xfrm>
            <a:off x="4594934" y="5663957"/>
            <a:ext cx="3129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000">
                <a:latin typeface="Times New Roman" panose="02020603050405020304" charset="0"/>
                <a:cs typeface="Times New Roman" panose="02020603050405020304" charset="0"/>
              </a:rPr>
              <a:t>    </a:t>
            </a:r>
            <a:endParaRPr kumimoji="1" lang="en-US" altLang="zh-CN" sz="2400">
              <a:latin typeface="Times New Roman" panose="02020603050405020304" charset="0"/>
            </a:endParaRPr>
          </a:p>
        </p:txBody>
      </p:sp>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4" y="4364661"/>
            <a:ext cx="4968875" cy="16271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8"/>
          <p:cNvSpPr txBox="1">
            <a:spLocks noChangeArrowheads="1"/>
          </p:cNvSpPr>
          <p:nvPr/>
        </p:nvSpPr>
        <p:spPr bwMode="auto">
          <a:xfrm>
            <a:off x="3130553" y="3428038"/>
            <a:ext cx="198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solidFill>
                  <a:srgbClr val="0000FF"/>
                </a:solidFill>
                <a:latin typeface="黑体" panose="02010609060101010101" charset="-122"/>
                <a:ea typeface="黑体" panose="02010609060101010101" charset="-122"/>
              </a:rPr>
              <a:t>热电极</a:t>
            </a:r>
            <a:r>
              <a:rPr kumimoji="1" lang="en-US" altLang="zh-CN" sz="3200" b="1" dirty="0">
                <a:solidFill>
                  <a:srgbClr val="0000FF"/>
                </a:solidFill>
                <a:latin typeface="黑体" panose="02010609060101010101" charset="-122"/>
                <a:ea typeface="黑体" panose="02010609060101010101" charset="-122"/>
              </a:rPr>
              <a:t>A</a:t>
            </a:r>
            <a:endParaRPr kumimoji="1" lang="en-US" altLang="zh-CN" sz="3200" dirty="0">
              <a:solidFill>
                <a:srgbClr val="0000FF"/>
              </a:solidFill>
              <a:latin typeface="黑体" panose="02010609060101010101" charset="-122"/>
              <a:ea typeface="黑体" panose="02010609060101010101" charset="-122"/>
            </a:endParaRPr>
          </a:p>
        </p:txBody>
      </p:sp>
      <p:sp>
        <p:nvSpPr>
          <p:cNvPr id="19" name="Line 9"/>
          <p:cNvSpPr>
            <a:spLocks noChangeShapeType="1"/>
          </p:cNvSpPr>
          <p:nvPr/>
        </p:nvSpPr>
        <p:spPr bwMode="auto">
          <a:xfrm>
            <a:off x="4464051" y="3896350"/>
            <a:ext cx="703262" cy="536575"/>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0"/>
          <p:cNvSpPr txBox="1">
            <a:spLocks noChangeArrowheads="1"/>
          </p:cNvSpPr>
          <p:nvPr/>
        </p:nvSpPr>
        <p:spPr bwMode="auto">
          <a:xfrm>
            <a:off x="430213" y="5444163"/>
            <a:ext cx="19796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hlink"/>
                </a:solidFill>
                <a:latin typeface="黑体" panose="02010609060101010101" charset="-122"/>
                <a:ea typeface="黑体" panose="02010609060101010101" charset="-122"/>
              </a:rPr>
              <a:t>测量端（工作端、热端</a:t>
            </a:r>
            <a:r>
              <a:rPr kumimoji="1" lang="zh-CN" altLang="en-US" sz="2800" b="1">
                <a:solidFill>
                  <a:schemeClr val="folHlink"/>
                </a:solidFill>
                <a:latin typeface="黑体" panose="02010609060101010101" charset="-122"/>
                <a:ea typeface="黑体" panose="02010609060101010101" charset="-122"/>
              </a:rPr>
              <a:t>）</a:t>
            </a:r>
            <a:r>
              <a:rPr kumimoji="1" lang="zh-CN" altLang="en-US" sz="2800" b="1">
                <a:latin typeface="黑体" panose="02010609060101010101" charset="-122"/>
                <a:ea typeface="黑体" panose="02010609060101010101" charset="-122"/>
              </a:rPr>
              <a:t> </a:t>
            </a:r>
          </a:p>
        </p:txBody>
      </p:sp>
      <p:sp>
        <p:nvSpPr>
          <p:cNvPr id="21" name="Line 11"/>
          <p:cNvSpPr>
            <a:spLocks noChangeShapeType="1"/>
          </p:cNvSpPr>
          <p:nvPr/>
        </p:nvSpPr>
        <p:spPr bwMode="auto">
          <a:xfrm flipV="1">
            <a:off x="1366837" y="5140955"/>
            <a:ext cx="746126" cy="231775"/>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2"/>
          <p:cNvSpPr txBox="1">
            <a:spLocks noChangeArrowheads="1"/>
          </p:cNvSpPr>
          <p:nvPr/>
        </p:nvSpPr>
        <p:spPr bwMode="auto">
          <a:xfrm>
            <a:off x="7164389" y="5372730"/>
            <a:ext cx="19796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hlink"/>
                </a:solidFill>
                <a:latin typeface="黑体" panose="02010609060101010101" charset="-122"/>
                <a:ea typeface="黑体" panose="02010609060101010101" charset="-122"/>
              </a:rPr>
              <a:t>自由端（参考端、冷端）</a:t>
            </a:r>
            <a:r>
              <a:rPr kumimoji="1" lang="zh-CN" altLang="en-US" sz="3200" b="1">
                <a:latin typeface="Times New Roman" panose="02020603050405020304" charset="0"/>
              </a:rPr>
              <a:t> </a:t>
            </a:r>
          </a:p>
        </p:txBody>
      </p:sp>
      <p:sp>
        <p:nvSpPr>
          <p:cNvPr id="23" name="Line 13"/>
          <p:cNvSpPr>
            <a:spLocks noChangeShapeType="1"/>
          </p:cNvSpPr>
          <p:nvPr/>
        </p:nvSpPr>
        <p:spPr bwMode="auto">
          <a:xfrm flipH="1" flipV="1">
            <a:off x="6946900" y="5136186"/>
            <a:ext cx="720726" cy="236538"/>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14"/>
          <p:cNvSpPr txBox="1">
            <a:spLocks noChangeArrowheads="1"/>
          </p:cNvSpPr>
          <p:nvPr/>
        </p:nvSpPr>
        <p:spPr bwMode="auto">
          <a:xfrm>
            <a:off x="5399088" y="6307763"/>
            <a:ext cx="16764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rgbClr val="990000"/>
                </a:solidFill>
                <a:effectLst>
                  <a:outerShdw blurRad="38100" dist="38100" dir="2700000" algn="tl">
                    <a:srgbClr val="C0C0C0"/>
                  </a:outerShdw>
                </a:effectLst>
                <a:latin typeface="黑体" panose="02010609060101010101" charset="-122"/>
                <a:ea typeface="黑体" panose="02010609060101010101" charset="-122"/>
              </a:rPr>
              <a:t>热电极</a:t>
            </a:r>
            <a:r>
              <a:rPr kumimoji="1" lang="en-US" altLang="zh-CN" sz="3200" b="1">
                <a:solidFill>
                  <a:srgbClr val="990000"/>
                </a:solidFill>
                <a:effectLst>
                  <a:outerShdw blurRad="38100" dist="38100" dir="2700000" algn="tl">
                    <a:srgbClr val="C0C0C0"/>
                  </a:outerShdw>
                </a:effectLst>
                <a:latin typeface="黑体" panose="02010609060101010101" charset="-122"/>
                <a:ea typeface="黑体" panose="02010609060101010101" charset="-122"/>
              </a:rPr>
              <a:t>B</a:t>
            </a:r>
          </a:p>
        </p:txBody>
      </p:sp>
      <p:sp>
        <p:nvSpPr>
          <p:cNvPr id="25" name="Line 15"/>
          <p:cNvSpPr>
            <a:spLocks noChangeShapeType="1"/>
          </p:cNvSpPr>
          <p:nvPr/>
        </p:nvSpPr>
        <p:spPr bwMode="auto">
          <a:xfrm flipH="1" flipV="1">
            <a:off x="4535489" y="5841036"/>
            <a:ext cx="828675" cy="719138"/>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cSld>
  <p:clrMapOvr>
    <a:masterClrMapping/>
  </p:clrMapOvr>
  <p:transition>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91" y="871538"/>
            <a:ext cx="7181851"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16542"/>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2" y="2767013"/>
            <a:ext cx="5079999" cy="252730"/>
          </a:xfrm>
          <a:prstGeom prst="rect">
            <a:avLst/>
          </a:prstGeom>
          <a:noFill/>
          <a:ln w="9525">
            <a:noFill/>
          </a:ln>
        </p:spPr>
        <p:txBody>
          <a:bodyPr>
            <a:spAutoFit/>
          </a:bodyPr>
          <a:lstStyle/>
          <a:p>
            <a:pPr indent="267970" algn="ctr"/>
            <a:r>
              <a:rPr lang="en-US" sz="1050" b="0">
                <a:latin typeface="Times New Roman" panose="02020603050405020304" charset="0"/>
                <a:cs typeface="Times New Roman" panose="02020603050405020304" charset="0"/>
              </a:rPr>
              <a:t>            </a:t>
            </a:r>
            <a:endParaRPr lang="zh-CN" altLang="en-US"/>
          </a:p>
        </p:txBody>
      </p:sp>
      <p:sp>
        <p:nvSpPr>
          <p:cNvPr id="5" name="文本框 4"/>
          <p:cNvSpPr txBox="1"/>
          <p:nvPr/>
        </p:nvSpPr>
        <p:spPr>
          <a:xfrm>
            <a:off x="416632" y="234623"/>
            <a:ext cx="9222740" cy="830997"/>
          </a:xfrm>
          <a:prstGeom prst="rect">
            <a:avLst/>
          </a:prstGeom>
          <a:noFill/>
        </p:spPr>
        <p:txBody>
          <a:bodyPr wrap="square" rtlCol="0">
            <a:spAutoFit/>
          </a:bodyPr>
          <a:lstStyle/>
          <a:p>
            <a:pPr indent="508000" fontAlgn="auto">
              <a:lnSpc>
                <a:spcPct val="150000"/>
              </a:lnSpc>
              <a:buClrTx/>
              <a:buSzTx/>
              <a:buFontTx/>
            </a:pPr>
            <a:r>
              <a:rPr lang="zh-CN" altLang="en-US" sz="3200" dirty="0">
                <a:solidFill>
                  <a:srgbClr val="00B0F0"/>
                </a:solidFill>
                <a:latin typeface="黑体" panose="02010609060101010101" charset="-122"/>
                <a:ea typeface="黑体" panose="02010609060101010101" charset="-122"/>
              </a:rPr>
              <a:t>(1)接触电动势</a:t>
            </a:r>
            <a:endParaRPr lang="zh-CN" altLang="en-US" sz="3200" dirty="0">
              <a:latin typeface="黑体" panose="02010609060101010101" charset="-122"/>
              <a:ea typeface="黑体" panose="02010609060101010101" charset="-122"/>
            </a:endParaRPr>
          </a:p>
        </p:txBody>
      </p:sp>
      <p:grpSp>
        <p:nvGrpSpPr>
          <p:cNvPr id="21508" name="Group 4"/>
          <p:cNvGrpSpPr/>
          <p:nvPr/>
        </p:nvGrpSpPr>
        <p:grpSpPr>
          <a:xfrm>
            <a:off x="8534477" y="1431339"/>
            <a:ext cx="2209801" cy="995363"/>
            <a:chOff x="2794" y="864"/>
            <a:chExt cx="1392" cy="627"/>
          </a:xfrm>
        </p:grpSpPr>
        <p:grpSp>
          <p:nvGrpSpPr>
            <p:cNvPr id="21511" name="Group 5"/>
            <p:cNvGrpSpPr/>
            <p:nvPr/>
          </p:nvGrpSpPr>
          <p:grpSpPr>
            <a:xfrm>
              <a:off x="2794" y="864"/>
              <a:ext cx="1392" cy="627"/>
              <a:chOff x="720" y="1269"/>
              <a:chExt cx="1392" cy="627"/>
            </a:xfrm>
          </p:grpSpPr>
          <p:grpSp>
            <p:nvGrpSpPr>
              <p:cNvPr id="21513" name="Group 6"/>
              <p:cNvGrpSpPr/>
              <p:nvPr/>
            </p:nvGrpSpPr>
            <p:grpSpPr>
              <a:xfrm>
                <a:off x="720" y="1269"/>
                <a:ext cx="1392" cy="627"/>
                <a:chOff x="720" y="1269"/>
                <a:chExt cx="1392" cy="627"/>
              </a:xfrm>
            </p:grpSpPr>
            <p:grpSp>
              <p:nvGrpSpPr>
                <p:cNvPr id="21515" name="Group 7"/>
                <p:cNvGrpSpPr/>
                <p:nvPr/>
              </p:nvGrpSpPr>
              <p:grpSpPr>
                <a:xfrm>
                  <a:off x="720" y="1269"/>
                  <a:ext cx="1392" cy="507"/>
                  <a:chOff x="720" y="1269"/>
                  <a:chExt cx="1392" cy="507"/>
                </a:xfrm>
              </p:grpSpPr>
              <p:grpSp>
                <p:nvGrpSpPr>
                  <p:cNvPr id="21517" name="Group 8"/>
                  <p:cNvGrpSpPr/>
                  <p:nvPr/>
                </p:nvGrpSpPr>
                <p:grpSpPr>
                  <a:xfrm>
                    <a:off x="720" y="1284"/>
                    <a:ext cx="1392" cy="492"/>
                    <a:chOff x="720" y="1284"/>
                    <a:chExt cx="1392" cy="492"/>
                  </a:xfrm>
                </p:grpSpPr>
                <p:grpSp>
                  <p:nvGrpSpPr>
                    <p:cNvPr id="21519" name="Group 9"/>
                    <p:cNvGrpSpPr/>
                    <p:nvPr/>
                  </p:nvGrpSpPr>
                  <p:grpSpPr>
                    <a:xfrm>
                      <a:off x="720" y="1296"/>
                      <a:ext cx="1392" cy="480"/>
                      <a:chOff x="720" y="1296"/>
                      <a:chExt cx="1392" cy="480"/>
                    </a:xfrm>
                  </p:grpSpPr>
                  <p:sp>
                    <p:nvSpPr>
                      <p:cNvPr id="21521" name="Rectangle 10"/>
                      <p:cNvSpPr/>
                      <p:nvPr/>
                    </p:nvSpPr>
                    <p:spPr>
                      <a:xfrm>
                        <a:off x="720" y="1296"/>
                        <a:ext cx="139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a:endParaRPr lang="zh-CN" altLang="zh-CN" sz="2400" b="0" dirty="0">
                          <a:solidFill>
                            <a:srgbClr val="000000"/>
                          </a:solidFill>
                          <a:latin typeface="Tahoma" panose="020B0604030504040204" pitchFamily="34" charset="0"/>
                        </a:endParaRPr>
                      </a:p>
                    </p:txBody>
                  </p:sp>
                  <p:grpSp>
                    <p:nvGrpSpPr>
                      <p:cNvPr id="21522" name="Group 11"/>
                      <p:cNvGrpSpPr/>
                      <p:nvPr/>
                    </p:nvGrpSpPr>
                    <p:grpSpPr>
                      <a:xfrm>
                        <a:off x="1248" y="1296"/>
                        <a:ext cx="336" cy="480"/>
                        <a:chOff x="1248" y="1296"/>
                        <a:chExt cx="336" cy="480"/>
                      </a:xfrm>
                    </p:grpSpPr>
                    <p:sp>
                      <p:nvSpPr>
                        <p:cNvPr id="21523" name="Line 12"/>
                        <p:cNvSpPr/>
                        <p:nvPr/>
                      </p:nvSpPr>
                      <p:spPr>
                        <a:xfrm>
                          <a:off x="1392" y="1296"/>
                          <a:ext cx="0" cy="480"/>
                        </a:xfrm>
                        <a:prstGeom prst="line">
                          <a:avLst/>
                        </a:prstGeom>
                        <a:ln w="9525" cap="flat" cmpd="sng">
                          <a:solidFill>
                            <a:schemeClr val="tx1"/>
                          </a:solidFill>
                          <a:prstDash val="solid"/>
                          <a:miter/>
                          <a:headEnd type="none" w="med" len="med"/>
                          <a:tailEnd type="none" w="med" len="med"/>
                        </a:ln>
                      </p:spPr>
                    </p:sp>
                    <p:sp>
                      <p:nvSpPr>
                        <p:cNvPr id="21524" name="Line 13"/>
                        <p:cNvSpPr/>
                        <p:nvPr/>
                      </p:nvSpPr>
                      <p:spPr>
                        <a:xfrm>
                          <a:off x="1248" y="1632"/>
                          <a:ext cx="336" cy="0"/>
                        </a:xfrm>
                        <a:prstGeom prst="line">
                          <a:avLst/>
                        </a:prstGeom>
                        <a:ln w="9525" cap="flat" cmpd="sng">
                          <a:solidFill>
                            <a:schemeClr val="tx1"/>
                          </a:solidFill>
                          <a:prstDash val="solid"/>
                          <a:miter/>
                          <a:headEnd type="none" w="med" len="med"/>
                          <a:tailEnd type="triangle" w="med" len="med"/>
                        </a:ln>
                      </p:spPr>
                    </p:sp>
                  </p:grpSp>
                </p:grpSp>
                <p:sp>
                  <p:nvSpPr>
                    <p:cNvPr id="21520" name="Text Box 14"/>
                    <p:cNvSpPr txBox="1"/>
                    <p:nvPr/>
                  </p:nvSpPr>
                  <p:spPr>
                    <a:xfrm>
                      <a:off x="720" y="1284"/>
                      <a:ext cx="323" cy="291"/>
                    </a:xfrm>
                    <a:prstGeom prst="rect">
                      <a:avLst/>
                    </a:prstGeom>
                    <a:noFill/>
                    <a:ln w="9525">
                      <a:noFill/>
                    </a:ln>
                  </p:spPr>
                  <p:txBody>
                    <a:bodyPr wrap="none">
                      <a:spAutoFit/>
                    </a:bodyPr>
                    <a:lstStyle/>
                    <a:p>
                      <a:r>
                        <a:rPr lang="en-US" altLang="zh-CN" sz="2400" b="0" dirty="0">
                          <a:solidFill>
                            <a:srgbClr val="000000"/>
                          </a:solidFill>
                          <a:latin typeface="Tahoma" panose="020B0604030504040204" pitchFamily="34" charset="0"/>
                        </a:rPr>
                        <a:t>N</a:t>
                      </a:r>
                      <a:r>
                        <a:rPr lang="en-US" altLang="zh-CN" sz="2400" b="0" baseline="-25000" dirty="0">
                          <a:solidFill>
                            <a:srgbClr val="000000"/>
                          </a:solidFill>
                          <a:latin typeface="Tahoma" panose="020B0604030504040204" pitchFamily="34" charset="0"/>
                        </a:rPr>
                        <a:t>A</a:t>
                      </a:r>
                      <a:endParaRPr lang="en-US" altLang="zh-CN" sz="2400" b="0" dirty="0">
                        <a:solidFill>
                          <a:srgbClr val="000000"/>
                        </a:solidFill>
                        <a:latin typeface="Tahoma" panose="020B0604030504040204" pitchFamily="34" charset="0"/>
                      </a:endParaRPr>
                    </a:p>
                  </p:txBody>
                </p:sp>
              </p:grpSp>
              <p:sp>
                <p:nvSpPr>
                  <p:cNvPr id="21518" name="Text Box 15"/>
                  <p:cNvSpPr txBox="1"/>
                  <p:nvPr/>
                </p:nvSpPr>
                <p:spPr>
                  <a:xfrm>
                    <a:off x="1766" y="1269"/>
                    <a:ext cx="321" cy="291"/>
                  </a:xfrm>
                  <a:prstGeom prst="rect">
                    <a:avLst/>
                  </a:prstGeom>
                  <a:noFill/>
                  <a:ln w="9525">
                    <a:noFill/>
                  </a:ln>
                </p:spPr>
                <p:txBody>
                  <a:bodyPr wrap="none">
                    <a:spAutoFit/>
                  </a:bodyPr>
                  <a:lstStyle/>
                  <a:p>
                    <a:r>
                      <a:rPr lang="en-US" altLang="zh-CN" sz="2400" b="0" dirty="0">
                        <a:solidFill>
                          <a:srgbClr val="000000"/>
                        </a:solidFill>
                        <a:latin typeface="Tahoma" panose="020B0604030504040204" pitchFamily="34" charset="0"/>
                      </a:rPr>
                      <a:t>N</a:t>
                    </a:r>
                    <a:r>
                      <a:rPr lang="en-US" altLang="zh-CN" sz="2400" b="0" baseline="-25000" dirty="0">
                        <a:solidFill>
                          <a:srgbClr val="000000"/>
                        </a:solidFill>
                        <a:latin typeface="Tahoma" panose="020B0604030504040204" pitchFamily="34" charset="0"/>
                      </a:rPr>
                      <a:t>B</a:t>
                    </a:r>
                    <a:endParaRPr lang="en-US" altLang="zh-CN" sz="2400" b="0" dirty="0">
                      <a:solidFill>
                        <a:srgbClr val="000000"/>
                      </a:solidFill>
                      <a:latin typeface="Tahoma" panose="020B0604030504040204" pitchFamily="34" charset="0"/>
                    </a:endParaRPr>
                  </a:p>
                </p:txBody>
              </p:sp>
            </p:grpSp>
            <p:sp>
              <p:nvSpPr>
                <p:cNvPr id="21516" name="Text Box 16"/>
                <p:cNvSpPr txBox="1"/>
                <p:nvPr/>
              </p:nvSpPr>
              <p:spPr>
                <a:xfrm>
                  <a:off x="1094" y="1605"/>
                  <a:ext cx="258" cy="291"/>
                </a:xfrm>
                <a:prstGeom prst="rect">
                  <a:avLst/>
                </a:prstGeom>
                <a:noFill/>
                <a:ln w="9525">
                  <a:noFill/>
                </a:ln>
              </p:spPr>
              <p:txBody>
                <a:bodyPr wrap="none">
                  <a:spAutoFit/>
                </a:bodyPr>
                <a:lstStyle/>
                <a:p>
                  <a:r>
                    <a:rPr lang="en-US" altLang="zh-CN" sz="2400" b="0" dirty="0">
                      <a:solidFill>
                        <a:srgbClr val="000000"/>
                      </a:solidFill>
                      <a:latin typeface="Tahoma" panose="020B0604030504040204" pitchFamily="34" charset="0"/>
                    </a:rPr>
                    <a:t>+</a:t>
                  </a:r>
                </a:p>
              </p:txBody>
            </p:sp>
          </p:grpSp>
          <p:sp>
            <p:nvSpPr>
              <p:cNvPr id="21514" name="Text Box 17"/>
              <p:cNvSpPr txBox="1"/>
              <p:nvPr/>
            </p:nvSpPr>
            <p:spPr>
              <a:xfrm>
                <a:off x="1574" y="1557"/>
                <a:ext cx="187" cy="291"/>
              </a:xfrm>
              <a:prstGeom prst="rect">
                <a:avLst/>
              </a:prstGeom>
              <a:noFill/>
              <a:ln w="9525">
                <a:noFill/>
              </a:ln>
            </p:spPr>
            <p:txBody>
              <a:bodyPr wrap="none">
                <a:spAutoFit/>
              </a:bodyPr>
              <a:lstStyle/>
              <a:p>
                <a:r>
                  <a:rPr lang="en-US" altLang="zh-CN" sz="2400" b="0" dirty="0">
                    <a:solidFill>
                      <a:srgbClr val="000000"/>
                    </a:solidFill>
                    <a:latin typeface="Tahoma" panose="020B0604030504040204" pitchFamily="34" charset="0"/>
                  </a:rPr>
                  <a:t>-</a:t>
                </a:r>
              </a:p>
            </p:txBody>
          </p:sp>
        </p:grpSp>
        <p:sp>
          <p:nvSpPr>
            <p:cNvPr id="21512" name="Text Box 18"/>
            <p:cNvSpPr txBox="1"/>
            <p:nvPr/>
          </p:nvSpPr>
          <p:spPr>
            <a:xfrm>
              <a:off x="3312" y="960"/>
              <a:ext cx="218" cy="291"/>
            </a:xfrm>
            <a:prstGeom prst="rect">
              <a:avLst/>
            </a:prstGeom>
            <a:noFill/>
            <a:ln w="9525">
              <a:noFill/>
            </a:ln>
          </p:spPr>
          <p:txBody>
            <a:bodyPr wrap="none">
              <a:spAutoFit/>
            </a:bodyPr>
            <a:lstStyle/>
            <a:p>
              <a:r>
                <a:rPr lang="en-US" altLang="zh-CN" sz="2400" b="0" dirty="0">
                  <a:solidFill>
                    <a:srgbClr val="000000"/>
                  </a:solidFill>
                  <a:latin typeface="Tahoma" panose="020B0604030504040204" pitchFamily="34" charset="0"/>
                </a:rPr>
                <a:t>e</a:t>
              </a:r>
            </a:p>
          </p:txBody>
        </p:sp>
      </p:grpSp>
      <p:sp>
        <p:nvSpPr>
          <p:cNvPr id="2" name="文本框 1"/>
          <p:cNvSpPr txBox="1"/>
          <p:nvPr/>
        </p:nvSpPr>
        <p:spPr>
          <a:xfrm>
            <a:off x="465645" y="1920477"/>
            <a:ext cx="6687331" cy="437043"/>
          </a:xfrm>
          <a:prstGeom prst="rect">
            <a:avLst/>
          </a:prstGeom>
          <a:noFill/>
        </p:spPr>
        <p:txBody>
          <a:bodyPr wrap="square" rtlCol="0">
            <a:spAutoFit/>
          </a:bodyPr>
          <a:lstStyle/>
          <a:p>
            <a:pPr lvl="0">
              <a:lnSpc>
                <a:spcPct val="80000"/>
              </a:lnSpc>
            </a:pPr>
            <a:r>
              <a:rPr lang="zh-CN" altLang="en-US" sz="2800" dirty="0" smtClean="0">
                <a:solidFill>
                  <a:schemeClr val="bg1"/>
                </a:solidFill>
                <a:highlight>
                  <a:srgbClr val="FF00FF"/>
                </a:highlight>
              </a:rPr>
              <a:t>其</a:t>
            </a:r>
            <a:r>
              <a:rPr lang="zh-CN" altLang="en-US" sz="2800" dirty="0">
                <a:solidFill>
                  <a:schemeClr val="bg1"/>
                </a:solidFill>
                <a:highlight>
                  <a:srgbClr val="FF00FF"/>
                </a:highlight>
              </a:rPr>
              <a:t>热电势由接触电势和温差电势组成。</a:t>
            </a:r>
          </a:p>
        </p:txBody>
      </p:sp>
      <p:sp>
        <p:nvSpPr>
          <p:cNvPr id="22" name="文本框 21"/>
          <p:cNvSpPr txBox="1"/>
          <p:nvPr/>
        </p:nvSpPr>
        <p:spPr>
          <a:xfrm>
            <a:off x="756137" y="3404102"/>
            <a:ext cx="3453296" cy="437043"/>
          </a:xfrm>
          <a:prstGeom prst="rect">
            <a:avLst/>
          </a:prstGeom>
          <a:noFill/>
        </p:spPr>
        <p:txBody>
          <a:bodyPr wrap="square" rtlCol="0">
            <a:spAutoFit/>
          </a:bodyPr>
          <a:lstStyle/>
          <a:p>
            <a:pPr lvl="0">
              <a:lnSpc>
                <a:spcPct val="80000"/>
              </a:lnSpc>
            </a:pPr>
            <a:r>
              <a:rPr lang="zh-CN" altLang="en-US" sz="2800" dirty="0"/>
              <a:t>根据帕尔帖效应：</a:t>
            </a:r>
          </a:p>
        </p:txBody>
      </p:sp>
      <p:sp>
        <p:nvSpPr>
          <p:cNvPr id="23" name="文本框 22"/>
          <p:cNvSpPr txBox="1"/>
          <p:nvPr/>
        </p:nvSpPr>
        <p:spPr>
          <a:xfrm>
            <a:off x="879646" y="5173140"/>
            <a:ext cx="5190289" cy="387798"/>
          </a:xfrm>
          <a:prstGeom prst="rect">
            <a:avLst/>
          </a:prstGeom>
          <a:noFill/>
        </p:spPr>
        <p:txBody>
          <a:bodyPr wrap="square" rtlCol="0">
            <a:spAutoFit/>
          </a:bodyPr>
          <a:lstStyle/>
          <a:p>
            <a:pPr lvl="0">
              <a:lnSpc>
                <a:spcPct val="80000"/>
              </a:lnSpc>
            </a:pPr>
            <a:r>
              <a:rPr lang="zh-CN" altLang="en-US" sz="2400" dirty="0"/>
              <a:t>波尔兹曼常数</a:t>
            </a:r>
            <a:r>
              <a:rPr lang="zh-CN" altLang="en-US" sz="2400" dirty="0" smtClean="0"/>
              <a:t>：</a:t>
            </a:r>
            <a:r>
              <a:rPr lang="en-US" altLang="zh-CN" sz="2400" dirty="0" smtClean="0">
                <a:solidFill>
                  <a:srgbClr val="FF0000"/>
                </a:solidFill>
              </a:rPr>
              <a:t>k=1.38*10</a:t>
            </a:r>
            <a:r>
              <a:rPr lang="en-US" altLang="zh-CN" sz="2400" baseline="30000" dirty="0" smtClean="0">
                <a:solidFill>
                  <a:srgbClr val="FF0000"/>
                </a:solidFill>
              </a:rPr>
              <a:t>-23</a:t>
            </a:r>
            <a:r>
              <a:rPr lang="en-US" altLang="zh-CN" sz="2400" dirty="0" smtClean="0">
                <a:solidFill>
                  <a:srgbClr val="FF0000"/>
                </a:solidFill>
              </a:rPr>
              <a:t>J/K  </a:t>
            </a:r>
            <a:endParaRPr lang="en-US" altLang="zh-CN" sz="2400" dirty="0">
              <a:solidFill>
                <a:srgbClr val="FF0000"/>
              </a:solidFill>
            </a:endParaRPr>
          </a:p>
        </p:txBody>
      </p:sp>
      <p:sp>
        <p:nvSpPr>
          <p:cNvPr id="24" name="文本框 23"/>
          <p:cNvSpPr txBox="1"/>
          <p:nvPr/>
        </p:nvSpPr>
        <p:spPr>
          <a:xfrm>
            <a:off x="879642" y="5753297"/>
            <a:ext cx="5569284" cy="387798"/>
          </a:xfrm>
          <a:prstGeom prst="rect">
            <a:avLst/>
          </a:prstGeom>
          <a:noFill/>
        </p:spPr>
        <p:txBody>
          <a:bodyPr wrap="square" rtlCol="0">
            <a:spAutoFit/>
          </a:bodyPr>
          <a:lstStyle/>
          <a:p>
            <a:pPr lvl="0">
              <a:lnSpc>
                <a:spcPct val="80000"/>
              </a:lnSpc>
            </a:pPr>
            <a:r>
              <a:rPr lang="zh-CN" altLang="en-US" sz="2400" dirty="0"/>
              <a:t>单位电荷</a:t>
            </a:r>
            <a:r>
              <a:rPr lang="zh-CN" altLang="en-US" sz="2400" dirty="0" smtClean="0"/>
              <a:t>：</a:t>
            </a:r>
            <a:r>
              <a:rPr lang="en-US" altLang="zh-CN" sz="2400" dirty="0" smtClean="0">
                <a:solidFill>
                  <a:srgbClr val="FF0000"/>
                </a:solidFill>
              </a:rPr>
              <a:t>e=1.602</a:t>
            </a:r>
            <a:r>
              <a:rPr lang="en-US" altLang="zh-CN" sz="2400" dirty="0">
                <a:solidFill>
                  <a:srgbClr val="FF0000"/>
                </a:solidFill>
              </a:rPr>
              <a:t>* 10</a:t>
            </a:r>
            <a:r>
              <a:rPr lang="en-US" altLang="zh-CN" sz="2400" baseline="30000" dirty="0">
                <a:solidFill>
                  <a:srgbClr val="FF0000"/>
                </a:solidFill>
              </a:rPr>
              <a:t>-19</a:t>
            </a:r>
            <a:r>
              <a:rPr lang="en-US" altLang="zh-CN" sz="2400" dirty="0">
                <a:solidFill>
                  <a:srgbClr val="FF0000"/>
                </a:solidFill>
              </a:rPr>
              <a:t>C  </a:t>
            </a:r>
          </a:p>
        </p:txBody>
      </p:sp>
      <p:sp>
        <p:nvSpPr>
          <p:cNvPr id="3" name="TextBox 2"/>
          <p:cNvSpPr txBox="1"/>
          <p:nvPr/>
        </p:nvSpPr>
        <p:spPr>
          <a:xfrm>
            <a:off x="806116" y="1149019"/>
            <a:ext cx="5492416" cy="369332"/>
          </a:xfrm>
          <a:prstGeom prst="rect">
            <a:avLst/>
          </a:prstGeom>
          <a:noFill/>
        </p:spPr>
        <p:txBody>
          <a:bodyPr wrap="square" rtlCol="0">
            <a:spAutoFit/>
          </a:bodyPr>
          <a:lstStyle/>
          <a:p>
            <a:pPr lvl="0"/>
            <a:r>
              <a:rPr lang="en-US" altLang="zh-CN" sz="1100" dirty="0"/>
              <a:t> </a:t>
            </a:r>
            <a:r>
              <a:rPr lang="zh-CN" altLang="en-US" dirty="0">
                <a:solidFill>
                  <a:schemeClr val="bg1"/>
                </a:solidFill>
                <a:highlight>
                  <a:srgbClr val="FF00FF"/>
                </a:highlight>
              </a:rPr>
              <a:t>热电偶的热电势与热电极的材料及接点的温度有关</a:t>
            </a:r>
            <a:r>
              <a:rPr lang="zh-CN" altLang="en-US" dirty="0" smtClean="0">
                <a:solidFill>
                  <a:schemeClr val="bg1"/>
                </a:solidFill>
                <a:highlight>
                  <a:srgbClr val="FF00FF"/>
                </a:highlight>
              </a:rPr>
              <a:t>。</a:t>
            </a:r>
            <a:endParaRPr lang="zh-CN" altLang="en-US" dirty="0">
              <a:solidFill>
                <a:schemeClr val="bg1"/>
              </a:solidFill>
              <a:highlight>
                <a:srgbClr val="FF00FF"/>
              </a:highligh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40190861"/>
              </p:ext>
            </p:extLst>
          </p:nvPr>
        </p:nvGraphicFramePr>
        <p:xfrm>
          <a:off x="5078413" y="2894013"/>
          <a:ext cx="3827462" cy="1682750"/>
        </p:xfrm>
        <a:graphic>
          <a:graphicData uri="http://schemas.openxmlformats.org/presentationml/2006/ole">
            <mc:AlternateContent xmlns:mc="http://schemas.openxmlformats.org/markup-compatibility/2006">
              <mc:Choice xmlns:v="urn:schemas-microsoft-com:vml" Requires="v">
                <p:oleObj spid="_x0000_s3136" name="Equation" r:id="rId4" imgW="1282680" imgH="888840" progId="Equation.DSMT4">
                  <p:embed/>
                </p:oleObj>
              </mc:Choice>
              <mc:Fallback>
                <p:oleObj name="Equation" r:id="rId4" imgW="1282680" imgH="888840" progId="Equation.DSMT4">
                  <p:embed/>
                  <p:pic>
                    <p:nvPicPr>
                      <p:cNvPr id="0" name="Object 19"/>
                      <p:cNvPicPr>
                        <a:picLocks noChangeAspect="1" noChangeArrowheads="1"/>
                      </p:cNvPicPr>
                      <p:nvPr/>
                    </p:nvPicPr>
                    <p:blipFill>
                      <a:blip r:embed="rId5"/>
                      <a:srcRect/>
                      <a:stretch>
                        <a:fillRect/>
                      </a:stretch>
                    </p:blipFill>
                    <p:spPr bwMode="auto">
                      <a:xfrm>
                        <a:off x="5078413" y="2894013"/>
                        <a:ext cx="3827462" cy="168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23221" y="304436"/>
            <a:ext cx="10127615" cy="707886"/>
          </a:xfrm>
          <a:prstGeom prst="rect">
            <a:avLst/>
          </a:prstGeom>
          <a:noFill/>
        </p:spPr>
        <p:txBody>
          <a:bodyPr wrap="square" rtlCol="0">
            <a:spAutoFit/>
          </a:bodyPr>
          <a:lstStyle/>
          <a:p>
            <a:pPr indent="0" fontAlgn="auto">
              <a:lnSpc>
                <a:spcPct val="125000"/>
              </a:lnSpc>
              <a:buClrTx/>
              <a:buSzTx/>
              <a:buFontTx/>
            </a:pPr>
            <a:r>
              <a:rPr lang="zh-CN" altLang="en-US" sz="3200" dirty="0">
                <a:solidFill>
                  <a:srgbClr val="00B0F0"/>
                </a:solidFill>
                <a:latin typeface="黑体" panose="02010609060101010101" charset="-122"/>
                <a:ea typeface="黑体" panose="02010609060101010101" charset="-122"/>
              </a:rPr>
              <a:t>(2)温差电势</a:t>
            </a:r>
          </a:p>
        </p:txBody>
      </p:sp>
      <p:sp>
        <p:nvSpPr>
          <p:cNvPr id="51" name="Rectangle 2"/>
          <p:cNvSpPr>
            <a:spLocks noChangeArrowheads="1"/>
          </p:cNvSpPr>
          <p:nvPr/>
        </p:nvSpPr>
        <p:spPr bwMode="auto">
          <a:xfrm>
            <a:off x="7171030" y="690955"/>
            <a:ext cx="512762" cy="2403475"/>
          </a:xfrm>
          <a:prstGeom prst="rect">
            <a:avLst/>
          </a:prstGeom>
          <a:solidFill>
            <a:srgbClr val="FF3300"/>
          </a:solidFill>
          <a:ln w="9525">
            <a:solidFill>
              <a:srgbClr val="000000"/>
            </a:solidFill>
            <a:miter lim="800000"/>
          </a:ln>
        </p:spPr>
        <p:txBody>
          <a:bodyPr/>
          <a:lstStyle/>
          <a:p>
            <a:endParaRPr lang="zh-CN" altLang="en-US"/>
          </a:p>
        </p:txBody>
      </p:sp>
      <p:grpSp>
        <p:nvGrpSpPr>
          <p:cNvPr id="52" name="Group 3"/>
          <p:cNvGrpSpPr/>
          <p:nvPr/>
        </p:nvGrpSpPr>
        <p:grpSpPr bwMode="auto">
          <a:xfrm>
            <a:off x="7234532" y="2011752"/>
            <a:ext cx="425451" cy="831850"/>
            <a:chOff x="1108" y="3212"/>
            <a:chExt cx="268" cy="524"/>
          </a:xfrm>
        </p:grpSpPr>
        <p:grpSp>
          <p:nvGrpSpPr>
            <p:cNvPr id="53" name="Group 4"/>
            <p:cNvGrpSpPr/>
            <p:nvPr/>
          </p:nvGrpSpPr>
          <p:grpSpPr bwMode="auto">
            <a:xfrm>
              <a:off x="1108" y="3540"/>
              <a:ext cx="139" cy="103"/>
              <a:chOff x="7020" y="3624"/>
              <a:chExt cx="180" cy="156"/>
            </a:xfrm>
          </p:grpSpPr>
          <p:sp>
            <p:nvSpPr>
              <p:cNvPr id="64" name="Oval 5"/>
              <p:cNvSpPr>
                <a:spLocks noChangeArrowheads="1"/>
              </p:cNvSpPr>
              <p:nvPr/>
            </p:nvSpPr>
            <p:spPr bwMode="auto">
              <a:xfrm>
                <a:off x="7020" y="3624"/>
                <a:ext cx="180" cy="156"/>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Line 6"/>
              <p:cNvSpPr>
                <a:spLocks noChangeShapeType="1"/>
              </p:cNvSpPr>
              <p:nvPr/>
            </p:nvSpPr>
            <p:spPr bwMode="auto">
              <a:xfrm>
                <a:off x="7020" y="3699"/>
                <a:ext cx="1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
            <p:cNvGrpSpPr/>
            <p:nvPr/>
          </p:nvGrpSpPr>
          <p:grpSpPr bwMode="auto">
            <a:xfrm>
              <a:off x="1173" y="3633"/>
              <a:ext cx="139" cy="103"/>
              <a:chOff x="7020" y="3624"/>
              <a:chExt cx="180" cy="156"/>
            </a:xfrm>
          </p:grpSpPr>
          <p:sp>
            <p:nvSpPr>
              <p:cNvPr id="62" name="Oval 8"/>
              <p:cNvSpPr>
                <a:spLocks noChangeArrowheads="1"/>
              </p:cNvSpPr>
              <p:nvPr/>
            </p:nvSpPr>
            <p:spPr bwMode="auto">
              <a:xfrm>
                <a:off x="7020" y="3624"/>
                <a:ext cx="180" cy="156"/>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Line 9"/>
              <p:cNvSpPr>
                <a:spLocks noChangeShapeType="1"/>
              </p:cNvSpPr>
              <p:nvPr/>
            </p:nvSpPr>
            <p:spPr bwMode="auto">
              <a:xfrm>
                <a:off x="7020" y="3699"/>
                <a:ext cx="1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10"/>
            <p:cNvGrpSpPr/>
            <p:nvPr/>
          </p:nvGrpSpPr>
          <p:grpSpPr bwMode="auto">
            <a:xfrm>
              <a:off x="1238" y="3417"/>
              <a:ext cx="138" cy="103"/>
              <a:chOff x="7020" y="3624"/>
              <a:chExt cx="180" cy="156"/>
            </a:xfrm>
          </p:grpSpPr>
          <p:sp>
            <p:nvSpPr>
              <p:cNvPr id="60" name="Oval 11"/>
              <p:cNvSpPr>
                <a:spLocks noChangeArrowheads="1"/>
              </p:cNvSpPr>
              <p:nvPr/>
            </p:nvSpPr>
            <p:spPr bwMode="auto">
              <a:xfrm>
                <a:off x="7020" y="3624"/>
                <a:ext cx="180" cy="156"/>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Line 12"/>
              <p:cNvSpPr>
                <a:spLocks noChangeShapeType="1"/>
              </p:cNvSpPr>
              <p:nvPr/>
            </p:nvSpPr>
            <p:spPr bwMode="auto">
              <a:xfrm>
                <a:off x="7020" y="3699"/>
                <a:ext cx="1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6" name="Line 13"/>
            <p:cNvSpPr>
              <a:spLocks noChangeShapeType="1"/>
            </p:cNvSpPr>
            <p:nvPr/>
          </p:nvSpPr>
          <p:spPr bwMode="auto">
            <a:xfrm flipV="1">
              <a:off x="1173" y="3417"/>
              <a:ext cx="0" cy="1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Line 14"/>
            <p:cNvSpPr>
              <a:spLocks noChangeShapeType="1"/>
            </p:cNvSpPr>
            <p:nvPr/>
          </p:nvSpPr>
          <p:spPr bwMode="auto">
            <a:xfrm flipV="1">
              <a:off x="1302" y="3268"/>
              <a:ext cx="0" cy="1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AutoShape 15"/>
            <p:cNvSpPr>
              <a:spLocks noChangeArrowheads="1"/>
            </p:cNvSpPr>
            <p:nvPr/>
          </p:nvSpPr>
          <p:spPr bwMode="auto">
            <a:xfrm>
              <a:off x="1161" y="3325"/>
              <a:ext cx="27" cy="94"/>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59" name="AutoShape 16"/>
            <p:cNvSpPr>
              <a:spLocks noChangeArrowheads="1"/>
            </p:cNvSpPr>
            <p:nvPr/>
          </p:nvSpPr>
          <p:spPr bwMode="auto">
            <a:xfrm>
              <a:off x="1291" y="3212"/>
              <a:ext cx="26" cy="94"/>
            </a:xfrm>
            <a:prstGeom prst="triangle">
              <a:avLst>
                <a:gd name="adj" fmla="val 50000"/>
              </a:avLst>
            </a:prstGeom>
            <a:solidFill>
              <a:srgbClr val="000000"/>
            </a:solidFill>
            <a:ln w="9525">
              <a:solidFill>
                <a:srgbClr val="000000"/>
              </a:solidFill>
              <a:miter lim="800000"/>
            </a:ln>
          </p:spPr>
          <p:txBody>
            <a:bodyPr/>
            <a:lstStyle/>
            <a:p>
              <a:endParaRPr lang="zh-CN" altLang="en-US"/>
            </a:p>
          </p:txBody>
        </p:sp>
      </p:grpSp>
      <p:sp>
        <p:nvSpPr>
          <p:cNvPr id="66" name="Rectangle 17"/>
          <p:cNvSpPr>
            <a:spLocks noChangeArrowheads="1"/>
          </p:cNvSpPr>
          <p:nvPr/>
        </p:nvSpPr>
        <p:spPr bwMode="auto">
          <a:xfrm>
            <a:off x="7221829" y="1470420"/>
            <a:ext cx="7191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dirty="0">
                <a:solidFill>
                  <a:schemeClr val="bg1"/>
                </a:solidFill>
                <a:latin typeface="Times New Roman" panose="02020603050405020304" charset="0"/>
              </a:rPr>
              <a:t>A</a:t>
            </a:r>
          </a:p>
          <a:p>
            <a:pPr eaLnBrk="0" hangingPunct="0"/>
            <a:endParaRPr kumimoji="1" lang="en-US" altLang="zh-CN" sz="2400" dirty="0">
              <a:latin typeface="Times New Roman" panose="02020603050405020304" charset="0"/>
            </a:endParaRPr>
          </a:p>
        </p:txBody>
      </p:sp>
      <p:sp>
        <p:nvSpPr>
          <p:cNvPr id="67" name="Rectangle 18"/>
          <p:cNvSpPr>
            <a:spLocks noChangeArrowheads="1"/>
          </p:cNvSpPr>
          <p:nvPr/>
        </p:nvSpPr>
        <p:spPr bwMode="auto">
          <a:xfrm>
            <a:off x="8167982" y="1440258"/>
            <a:ext cx="11430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dirty="0" err="1" smtClean="0">
                <a:latin typeface="Times New Roman" panose="02020603050405020304" charset="0"/>
              </a:rPr>
              <a:t>e</a:t>
            </a:r>
            <a:r>
              <a:rPr kumimoji="1" lang="en-US" altLang="zh-CN" sz="2400" baseline="-25000" dirty="0" err="1" smtClean="0">
                <a:latin typeface="Times New Roman" panose="02020603050405020304" charset="0"/>
              </a:rPr>
              <a:t>A</a:t>
            </a:r>
            <a:r>
              <a:rPr kumimoji="1" lang="en-US" altLang="zh-CN" sz="2400" dirty="0" smtClean="0">
                <a:latin typeface="Times New Roman" panose="02020603050405020304" charset="0"/>
              </a:rPr>
              <a:t>(</a:t>
            </a:r>
            <a:r>
              <a:rPr kumimoji="1" lang="en-US" altLang="zh-CN" sz="2400" dirty="0" err="1" smtClean="0">
                <a:latin typeface="Times New Roman" panose="02020603050405020304" charset="0"/>
              </a:rPr>
              <a:t>T,T</a:t>
            </a:r>
            <a:r>
              <a:rPr kumimoji="1" lang="en-US" altLang="zh-CN" sz="2400" baseline="-25000" dirty="0" err="1" smtClean="0">
                <a:latin typeface="Times New Roman" panose="02020603050405020304" charset="0"/>
              </a:rPr>
              <a:t>o</a:t>
            </a:r>
            <a:r>
              <a:rPr kumimoji="1" lang="en-US" altLang="zh-CN" sz="2400" dirty="0">
                <a:latin typeface="Times New Roman" panose="02020603050405020304" charset="0"/>
              </a:rPr>
              <a:t>)</a:t>
            </a:r>
          </a:p>
        </p:txBody>
      </p:sp>
      <p:sp>
        <p:nvSpPr>
          <p:cNvPr id="68" name="Line 19"/>
          <p:cNvSpPr>
            <a:spLocks noChangeShapeType="1"/>
          </p:cNvSpPr>
          <p:nvPr/>
        </p:nvSpPr>
        <p:spPr bwMode="auto">
          <a:xfrm>
            <a:off x="6961479" y="1440255"/>
            <a:ext cx="0" cy="5937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Rectangle 20"/>
          <p:cNvSpPr>
            <a:spLocks noChangeArrowheads="1"/>
          </p:cNvSpPr>
          <p:nvPr/>
        </p:nvSpPr>
        <p:spPr bwMode="auto">
          <a:xfrm>
            <a:off x="6699546" y="602052"/>
            <a:ext cx="477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aseline="-25000" dirty="0" smtClean="0">
                <a:latin typeface="Times New Roman" panose="02020603050405020304" charset="0"/>
              </a:rPr>
              <a:t>To</a:t>
            </a:r>
            <a:endParaRPr kumimoji="1" lang="en-US" altLang="zh-CN" sz="2400" baseline="-25000" dirty="0">
              <a:latin typeface="Times New Roman" panose="02020603050405020304" charset="0"/>
            </a:endParaRPr>
          </a:p>
          <a:p>
            <a:pPr eaLnBrk="0" hangingPunct="0"/>
            <a:endParaRPr kumimoji="1" lang="en-US" altLang="zh-CN" sz="2400" dirty="0">
              <a:latin typeface="Times New Roman" panose="02020603050405020304" charset="0"/>
            </a:endParaRPr>
          </a:p>
        </p:txBody>
      </p:sp>
      <p:sp>
        <p:nvSpPr>
          <p:cNvPr id="70" name="Rectangle 21"/>
          <p:cNvSpPr>
            <a:spLocks noChangeArrowheads="1"/>
          </p:cNvSpPr>
          <p:nvPr/>
        </p:nvSpPr>
        <p:spPr bwMode="auto">
          <a:xfrm>
            <a:off x="6813846" y="2700733"/>
            <a:ext cx="7191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1" lang="en-US" altLang="zh-CN" sz="2400" dirty="0" smtClean="0">
                <a:latin typeface="Times New Roman" panose="02020603050405020304" charset="0"/>
              </a:rPr>
              <a:t>T</a:t>
            </a:r>
            <a:endParaRPr kumimoji="1" lang="en-US" altLang="zh-CN" sz="2400" dirty="0">
              <a:latin typeface="Times New Roman" panose="02020603050405020304" charset="0"/>
            </a:endParaRPr>
          </a:p>
        </p:txBody>
      </p:sp>
      <p:sp>
        <p:nvSpPr>
          <p:cNvPr id="71" name="Text Box 22"/>
          <p:cNvSpPr txBox="1">
            <a:spLocks noChangeArrowheads="1"/>
          </p:cNvSpPr>
          <p:nvPr/>
        </p:nvSpPr>
        <p:spPr bwMode="auto">
          <a:xfrm>
            <a:off x="1140445" y="4429519"/>
            <a:ext cx="889317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eaLnBrk="0" hangingPunct="0"/>
            <a:r>
              <a:rPr kumimoji="1" lang="en-US" altLang="zh-CN" sz="2400" i="1" dirty="0" err="1" smtClean="0">
                <a:latin typeface="Times New Roman" panose="02020603050405020304" charset="0"/>
              </a:rPr>
              <a:t>e</a:t>
            </a:r>
            <a:r>
              <a:rPr kumimoji="1" lang="en-US" altLang="zh-CN" sz="2400" baseline="-30000" dirty="0" err="1" smtClean="0">
                <a:latin typeface="Times New Roman" panose="02020603050405020304" charset="0"/>
              </a:rPr>
              <a:t>A</a:t>
            </a:r>
            <a:r>
              <a:rPr kumimoji="1" lang="en-US" altLang="zh-CN" sz="2400" dirty="0" smtClean="0">
                <a:latin typeface="Times New Roman" panose="02020603050405020304" charset="0"/>
              </a:rPr>
              <a:t>(T</a:t>
            </a:r>
            <a:r>
              <a:rPr kumimoji="1" lang="zh-CN" altLang="en-US" sz="2400" dirty="0" smtClean="0">
                <a:latin typeface="Times New Roman" panose="02020603050405020304" charset="0"/>
              </a:rPr>
              <a:t>，</a:t>
            </a:r>
            <a:r>
              <a:rPr kumimoji="1" lang="en-US" altLang="zh-CN" sz="2400" dirty="0" smtClean="0">
                <a:latin typeface="Times New Roman" panose="02020603050405020304" charset="0"/>
              </a:rPr>
              <a:t>T</a:t>
            </a:r>
            <a:r>
              <a:rPr kumimoji="1" lang="en-US" altLang="zh-CN" sz="2400" baseline="-30000" dirty="0" smtClean="0">
                <a:latin typeface="Times New Roman" panose="02020603050405020304" charset="0"/>
              </a:rPr>
              <a:t>0</a:t>
            </a:r>
            <a:r>
              <a:rPr kumimoji="1" lang="en-US" altLang="zh-CN" sz="2400" dirty="0">
                <a:latin typeface="Times New Roman" panose="02020603050405020304" charset="0"/>
              </a:rPr>
              <a:t>)——</a:t>
            </a:r>
            <a:r>
              <a:rPr kumimoji="1" lang="zh-CN" altLang="en-US" sz="2400" dirty="0">
                <a:latin typeface="Times New Roman" panose="02020603050405020304" charset="0"/>
              </a:rPr>
              <a:t>导体</a:t>
            </a:r>
            <a:r>
              <a:rPr kumimoji="1" lang="en-US" altLang="zh-CN" sz="2400" dirty="0">
                <a:latin typeface="Times New Roman" panose="02020603050405020304" charset="0"/>
              </a:rPr>
              <a:t>A</a:t>
            </a:r>
            <a:r>
              <a:rPr kumimoji="1" lang="zh-CN" altLang="en-US" sz="2400" dirty="0">
                <a:latin typeface="Times New Roman" panose="02020603050405020304" charset="0"/>
              </a:rPr>
              <a:t>两端温度</a:t>
            </a:r>
            <a:r>
              <a:rPr kumimoji="1" lang="zh-CN" altLang="en-US" sz="2400" dirty="0" smtClean="0">
                <a:latin typeface="Times New Roman" panose="02020603050405020304" charset="0"/>
              </a:rPr>
              <a:t>为</a:t>
            </a:r>
            <a:r>
              <a:rPr kumimoji="1" lang="en-US" altLang="zh-CN" sz="2400" dirty="0" smtClean="0">
                <a:latin typeface="Times New Roman" panose="02020603050405020304" charset="0"/>
              </a:rPr>
              <a:t>t</a:t>
            </a:r>
            <a:r>
              <a:rPr kumimoji="1" lang="zh-CN" altLang="en-US" sz="2400" dirty="0" smtClean="0">
                <a:latin typeface="Times New Roman" panose="02020603050405020304" charset="0"/>
              </a:rPr>
              <a:t>、</a:t>
            </a:r>
            <a:r>
              <a:rPr kumimoji="1" lang="en-US" altLang="zh-CN" sz="2400" dirty="0" smtClean="0">
                <a:latin typeface="Times New Roman" panose="02020603050405020304" charset="0"/>
              </a:rPr>
              <a:t>t</a:t>
            </a:r>
            <a:r>
              <a:rPr kumimoji="1" lang="en-US" altLang="zh-CN" sz="2400" baseline="-30000" dirty="0" smtClean="0">
                <a:latin typeface="Times New Roman" panose="02020603050405020304" charset="0"/>
              </a:rPr>
              <a:t>0</a:t>
            </a:r>
            <a:r>
              <a:rPr kumimoji="1" lang="zh-CN" altLang="en-US" sz="2400" dirty="0">
                <a:latin typeface="Times New Roman" panose="02020603050405020304" charset="0"/>
              </a:rPr>
              <a:t>时形成的温差电动势；</a:t>
            </a:r>
          </a:p>
          <a:p>
            <a:pPr eaLnBrk="0" hangingPunct="0"/>
            <a:r>
              <a:rPr kumimoji="1" lang="en-US" altLang="zh-CN" sz="2400" dirty="0" smtClean="0">
                <a:latin typeface="Times New Roman" panose="02020603050405020304" charset="0"/>
              </a:rPr>
              <a:t>T</a:t>
            </a:r>
            <a:r>
              <a:rPr kumimoji="1" lang="zh-CN" altLang="en-US" sz="2400" dirty="0" smtClean="0">
                <a:latin typeface="Times New Roman" panose="02020603050405020304" charset="0"/>
              </a:rPr>
              <a:t>，</a:t>
            </a:r>
            <a:r>
              <a:rPr kumimoji="1" lang="en-US" altLang="zh-CN" sz="2400" dirty="0" smtClean="0">
                <a:latin typeface="Times New Roman" panose="02020603050405020304" charset="0"/>
              </a:rPr>
              <a:t>T</a:t>
            </a:r>
            <a:r>
              <a:rPr kumimoji="1" lang="en-US" altLang="zh-CN" sz="2400" baseline="-30000" dirty="0" smtClean="0">
                <a:latin typeface="Times New Roman" panose="02020603050405020304" charset="0"/>
              </a:rPr>
              <a:t>0</a:t>
            </a:r>
            <a:r>
              <a:rPr kumimoji="1" lang="en-US" altLang="zh-CN" sz="2400" dirty="0">
                <a:latin typeface="Times New Roman" panose="02020603050405020304" charset="0"/>
              </a:rPr>
              <a:t>——</a:t>
            </a:r>
            <a:r>
              <a:rPr kumimoji="1" lang="zh-CN" altLang="en-US" sz="2400" dirty="0">
                <a:latin typeface="Times New Roman" panose="02020603050405020304" charset="0"/>
              </a:rPr>
              <a:t>高低端的绝对温度；  </a:t>
            </a:r>
          </a:p>
          <a:p>
            <a:pPr eaLnBrk="0" hangingPunct="0"/>
            <a:r>
              <a:rPr kumimoji="1" lang="en-US" altLang="zh-CN" sz="2800" i="1" dirty="0" err="1">
                <a:latin typeface="Times New Roman" panose="02020603050405020304" charset="0"/>
              </a:rPr>
              <a:t>σ</a:t>
            </a:r>
            <a:r>
              <a:rPr kumimoji="1" lang="en-US" altLang="zh-CN" sz="2800" i="1" baseline="-25000" dirty="0" err="1">
                <a:latin typeface="Times New Roman" panose="02020603050405020304" charset="0"/>
              </a:rPr>
              <a:t>A</a:t>
            </a:r>
            <a:r>
              <a:rPr kumimoji="1" lang="en-US" altLang="zh-CN" sz="2400" dirty="0">
                <a:latin typeface="Times New Roman" panose="02020603050405020304" charset="0"/>
              </a:rPr>
              <a:t>——</a:t>
            </a:r>
            <a:r>
              <a:rPr kumimoji="1" lang="zh-CN" altLang="en-US" sz="2400" dirty="0">
                <a:latin typeface="Times New Roman" panose="02020603050405020304" charset="0"/>
              </a:rPr>
              <a:t>汤姆逊系数，表示导体</a:t>
            </a:r>
            <a:r>
              <a:rPr kumimoji="1" lang="en-US" altLang="zh-CN" sz="2400" dirty="0">
                <a:latin typeface="Times New Roman" panose="02020603050405020304" charset="0"/>
              </a:rPr>
              <a:t>A</a:t>
            </a:r>
            <a:r>
              <a:rPr kumimoji="1" lang="zh-CN" altLang="en-US" sz="2400" dirty="0">
                <a:latin typeface="Times New Roman" panose="02020603050405020304" charset="0"/>
              </a:rPr>
              <a:t>两端的温度差为</a:t>
            </a:r>
            <a:r>
              <a:rPr kumimoji="1" lang="en-US" altLang="zh-CN" sz="2400" dirty="0">
                <a:latin typeface="Times New Roman" panose="02020603050405020304" charset="0"/>
              </a:rPr>
              <a:t>1℃</a:t>
            </a:r>
            <a:r>
              <a:rPr kumimoji="1" lang="zh-CN" altLang="en-US" sz="2400" dirty="0">
                <a:latin typeface="Times New Roman" panose="02020603050405020304" charset="0"/>
              </a:rPr>
              <a:t>时所产生的温差电动势，例如在</a:t>
            </a:r>
            <a:r>
              <a:rPr kumimoji="1" lang="en-US" altLang="zh-CN" sz="2400" dirty="0">
                <a:latin typeface="Times New Roman" panose="02020603050405020304" charset="0"/>
              </a:rPr>
              <a:t>0℃</a:t>
            </a:r>
            <a:r>
              <a:rPr kumimoji="1" lang="zh-CN" altLang="en-US" sz="2400" dirty="0">
                <a:latin typeface="Times New Roman" panose="02020603050405020304" charset="0"/>
              </a:rPr>
              <a:t>时，铜的</a:t>
            </a:r>
            <a:r>
              <a:rPr kumimoji="1" lang="en-US" altLang="zh-CN" sz="2800" i="1" dirty="0">
                <a:latin typeface="Times New Roman" panose="02020603050405020304" charset="0"/>
              </a:rPr>
              <a:t>σ</a:t>
            </a:r>
            <a:r>
              <a:rPr kumimoji="1" lang="en-US" altLang="zh-CN" sz="2400" dirty="0">
                <a:latin typeface="Times New Roman" panose="02020603050405020304" charset="0"/>
              </a:rPr>
              <a:t> =2μV/℃</a:t>
            </a:r>
            <a:r>
              <a:rPr kumimoji="1" lang="zh-CN" altLang="en-US" sz="2400" dirty="0">
                <a:latin typeface="Times New Roman" panose="02020603050405020304" charset="0"/>
              </a:rPr>
              <a:t>。</a:t>
            </a:r>
          </a:p>
        </p:txBody>
      </p:sp>
      <p:sp>
        <p:nvSpPr>
          <p:cNvPr id="72" name="Line 23"/>
          <p:cNvSpPr>
            <a:spLocks noChangeShapeType="1"/>
          </p:cNvSpPr>
          <p:nvPr/>
        </p:nvSpPr>
        <p:spPr bwMode="auto">
          <a:xfrm>
            <a:off x="7863180" y="2126052"/>
            <a:ext cx="533400"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Line 24"/>
          <p:cNvSpPr>
            <a:spLocks noChangeShapeType="1"/>
          </p:cNvSpPr>
          <p:nvPr/>
        </p:nvSpPr>
        <p:spPr bwMode="auto">
          <a:xfrm>
            <a:off x="7967955" y="1973652"/>
            <a:ext cx="304801" cy="0"/>
          </a:xfrm>
          <a:prstGeom prst="line">
            <a:avLst/>
          </a:prstGeom>
          <a:noFill/>
          <a:ln w="317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25"/>
          <p:cNvSpPr>
            <a:spLocks noChangeShapeType="1"/>
          </p:cNvSpPr>
          <p:nvPr/>
        </p:nvSpPr>
        <p:spPr bwMode="auto">
          <a:xfrm>
            <a:off x="8091779" y="2126052"/>
            <a:ext cx="0" cy="5334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26"/>
          <p:cNvSpPr>
            <a:spLocks noChangeShapeType="1"/>
          </p:cNvSpPr>
          <p:nvPr/>
        </p:nvSpPr>
        <p:spPr bwMode="auto">
          <a:xfrm>
            <a:off x="8091779" y="1406914"/>
            <a:ext cx="0" cy="5334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Rectangle 29"/>
          <p:cNvSpPr>
            <a:spLocks noChangeArrowheads="1"/>
          </p:cNvSpPr>
          <p:nvPr/>
        </p:nvSpPr>
        <p:spPr bwMode="auto">
          <a:xfrm>
            <a:off x="6366603" y="3200789"/>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kumimoji="1" lang="zh-CN" altLang="en-US" sz="2400">
                <a:latin typeface="Times New Roman" panose="02020603050405020304" charset="0"/>
              </a:rPr>
              <a:t>温差电势原理图</a:t>
            </a:r>
          </a:p>
        </p:txBody>
      </p:sp>
      <p:sp>
        <p:nvSpPr>
          <p:cNvPr id="2" name="TextBox 1"/>
          <p:cNvSpPr txBox="1"/>
          <p:nvPr/>
        </p:nvSpPr>
        <p:spPr>
          <a:xfrm>
            <a:off x="523224" y="2500703"/>
            <a:ext cx="1383785" cy="369332"/>
          </a:xfrm>
          <a:prstGeom prst="rect">
            <a:avLst/>
          </a:prstGeom>
          <a:noFill/>
        </p:spPr>
        <p:txBody>
          <a:bodyPr wrap="square" rtlCol="0">
            <a:spAutoFit/>
          </a:bodyPr>
          <a:lstStyle/>
          <a:p>
            <a:r>
              <a:rPr lang="zh-CN" altLang="en-US" dirty="0" smtClean="0"/>
              <a:t>同理：</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39287801"/>
              </p:ext>
            </p:extLst>
          </p:nvPr>
        </p:nvGraphicFramePr>
        <p:xfrm>
          <a:off x="1901826" y="1339852"/>
          <a:ext cx="2779713" cy="785813"/>
        </p:xfrm>
        <a:graphic>
          <a:graphicData uri="http://schemas.openxmlformats.org/presentationml/2006/ole">
            <mc:AlternateContent xmlns:mc="http://schemas.openxmlformats.org/markup-compatibility/2006">
              <mc:Choice xmlns:v="urn:schemas-microsoft-com:vml" Requires="v">
                <p:oleObj spid="_x0000_s44127" name="Equation" r:id="rId4" imgW="1257120" imgH="355320" progId="Equation.DSMT4">
                  <p:embed/>
                </p:oleObj>
              </mc:Choice>
              <mc:Fallback>
                <p:oleObj name="Equation" r:id="rId4" imgW="1257120" imgH="355320" progId="Equation.DSMT4">
                  <p:embed/>
                  <p:pic>
                    <p:nvPicPr>
                      <p:cNvPr id="0" name="对象 2"/>
                      <p:cNvPicPr>
                        <a:picLocks noChangeAspect="1" noChangeArrowheads="1"/>
                      </p:cNvPicPr>
                      <p:nvPr/>
                    </p:nvPicPr>
                    <p:blipFill>
                      <a:blip r:embed="rId5"/>
                      <a:srcRect/>
                      <a:stretch>
                        <a:fillRect/>
                      </a:stretch>
                    </p:blipFill>
                    <p:spPr bwMode="auto">
                      <a:xfrm>
                        <a:off x="1901826" y="1339852"/>
                        <a:ext cx="2779713"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25092085"/>
              </p:ext>
            </p:extLst>
          </p:nvPr>
        </p:nvGraphicFramePr>
        <p:xfrm>
          <a:off x="1935167" y="2927356"/>
          <a:ext cx="2722561" cy="785813"/>
        </p:xfrm>
        <a:graphic>
          <a:graphicData uri="http://schemas.openxmlformats.org/presentationml/2006/ole">
            <mc:AlternateContent xmlns:mc="http://schemas.openxmlformats.org/markup-compatibility/2006">
              <mc:Choice xmlns:v="urn:schemas-microsoft-com:vml" Requires="v">
                <p:oleObj spid="_x0000_s44128" name="Equation" r:id="rId6" imgW="1231560" imgH="355320" progId="Equation.DSMT4">
                  <p:embed/>
                </p:oleObj>
              </mc:Choice>
              <mc:Fallback>
                <p:oleObj name="Equation" r:id="rId6" imgW="1231560" imgH="355320" progId="Equation.DSMT4">
                  <p:embed/>
                  <p:pic>
                    <p:nvPicPr>
                      <p:cNvPr id="0" name="对象 3"/>
                      <p:cNvPicPr>
                        <a:picLocks noChangeAspect="1" noChangeArrowheads="1"/>
                      </p:cNvPicPr>
                      <p:nvPr/>
                    </p:nvPicPr>
                    <p:blipFill>
                      <a:blip r:embed="rId7"/>
                      <a:srcRect/>
                      <a:stretch>
                        <a:fillRect/>
                      </a:stretch>
                    </p:blipFill>
                    <p:spPr bwMode="auto">
                      <a:xfrm>
                        <a:off x="1935167" y="2927356"/>
                        <a:ext cx="2722561"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8691" y="292557"/>
            <a:ext cx="10349230" cy="707886"/>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charset="-122"/>
                <a:ea typeface="黑体" panose="02010609060101010101" charset="-122"/>
              </a:rPr>
              <a:t> </a:t>
            </a:r>
            <a:r>
              <a:rPr lang="zh-CN" altLang="en-US" sz="3200" dirty="0">
                <a:solidFill>
                  <a:srgbClr val="00B0F0"/>
                </a:solidFill>
                <a:latin typeface="黑体" panose="02010609060101010101" charset="-122"/>
                <a:ea typeface="黑体" panose="02010609060101010101" charset="-122"/>
              </a:rPr>
              <a:t>(3)回路总电势</a:t>
            </a:r>
          </a:p>
        </p:txBody>
      </p:sp>
      <p:sp>
        <p:nvSpPr>
          <p:cNvPr id="3" name="矩形 2"/>
          <p:cNvSpPr/>
          <p:nvPr/>
        </p:nvSpPr>
        <p:spPr>
          <a:xfrm>
            <a:off x="1039251" y="1075055"/>
            <a:ext cx="6092825" cy="1477328"/>
          </a:xfrm>
          <a:prstGeom prst="rect">
            <a:avLst/>
          </a:prstGeom>
        </p:spPr>
        <p:txBody>
          <a:bodyPr>
            <a:spAutoFit/>
          </a:bodyPr>
          <a:lstStyle/>
          <a:p>
            <a:pPr indent="609600" fontAlgn="auto">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solidFill>
                  <a:schemeClr val="bg1"/>
                </a:solidFill>
                <a:highlight>
                  <a:srgbClr val="FF00FF"/>
                </a:highlight>
                <a:latin typeface="黑体" panose="02010609060101010101" charset="-122"/>
                <a:ea typeface="黑体" panose="02010609060101010101" charset="-122"/>
              </a:rPr>
              <a:t>由导体A、B组成的闭合回路，其结点温度分别</a:t>
            </a:r>
            <a:r>
              <a:rPr lang="zh-CN" altLang="en-US" sz="2400" dirty="0" smtClean="0">
                <a:solidFill>
                  <a:schemeClr val="bg1"/>
                </a:solidFill>
                <a:highlight>
                  <a:srgbClr val="FF00FF"/>
                </a:highlight>
                <a:latin typeface="黑体" panose="02010609060101010101" charset="-122"/>
                <a:ea typeface="黑体" panose="02010609060101010101" charset="-122"/>
              </a:rPr>
              <a:t>为</a:t>
            </a:r>
            <a:r>
              <a:rPr lang="en-US" altLang="zh-CN" sz="2400" dirty="0" smtClean="0">
                <a:solidFill>
                  <a:schemeClr val="bg1"/>
                </a:solidFill>
                <a:highlight>
                  <a:srgbClr val="FF00FF"/>
                </a:highlight>
                <a:latin typeface="黑体" panose="02010609060101010101" charset="-122"/>
                <a:ea typeface="黑体" panose="02010609060101010101" charset="-122"/>
              </a:rPr>
              <a:t>T</a:t>
            </a:r>
            <a:r>
              <a:rPr lang="zh-CN" altLang="en-US" sz="2400" dirty="0" smtClean="0">
                <a:solidFill>
                  <a:schemeClr val="bg1"/>
                </a:solidFill>
                <a:highlight>
                  <a:srgbClr val="FF00FF"/>
                </a:highlight>
                <a:latin typeface="黑体" panose="02010609060101010101" charset="-122"/>
                <a:ea typeface="黑体" panose="02010609060101010101" charset="-122"/>
              </a:rPr>
              <a:t>、</a:t>
            </a:r>
            <a:r>
              <a:rPr lang="en-US" altLang="zh-CN" sz="2400" dirty="0" smtClean="0">
                <a:solidFill>
                  <a:schemeClr val="bg1"/>
                </a:solidFill>
                <a:highlight>
                  <a:srgbClr val="FF00FF"/>
                </a:highlight>
                <a:latin typeface="黑体" panose="02010609060101010101" charset="-122"/>
                <a:ea typeface="黑体" panose="02010609060101010101" charset="-122"/>
              </a:rPr>
              <a:t>T</a:t>
            </a:r>
            <a:r>
              <a:rPr lang="zh-CN" altLang="en-US" sz="2400" dirty="0" smtClean="0">
                <a:solidFill>
                  <a:schemeClr val="bg1"/>
                </a:solidFill>
                <a:highlight>
                  <a:srgbClr val="FF00FF"/>
                </a:highlight>
                <a:latin typeface="黑体" panose="02010609060101010101" charset="-122"/>
                <a:ea typeface="黑体" panose="02010609060101010101" charset="-122"/>
              </a:rPr>
              <a:t>0</a:t>
            </a:r>
            <a:r>
              <a:rPr lang="zh-CN" altLang="en-US" sz="2400" dirty="0">
                <a:solidFill>
                  <a:schemeClr val="bg1"/>
                </a:solidFill>
                <a:highlight>
                  <a:srgbClr val="FF00FF"/>
                </a:highlight>
                <a:latin typeface="黑体" panose="02010609060101010101" charset="-122"/>
                <a:ea typeface="黑体" panose="02010609060101010101" charset="-122"/>
              </a:rPr>
              <a:t>，</a:t>
            </a:r>
            <a:r>
              <a:rPr lang="zh-CN" altLang="en-US" sz="2400" dirty="0" smtClean="0">
                <a:solidFill>
                  <a:schemeClr val="bg1"/>
                </a:solidFill>
                <a:highlight>
                  <a:srgbClr val="FF00FF"/>
                </a:highlight>
                <a:latin typeface="黑体" panose="02010609060101010101" charset="-122"/>
                <a:ea typeface="黑体" panose="02010609060101010101" charset="-122"/>
              </a:rPr>
              <a:t>若</a:t>
            </a:r>
            <a:r>
              <a:rPr lang="en-US" altLang="zh-CN" sz="2400" dirty="0" smtClean="0">
                <a:solidFill>
                  <a:schemeClr val="bg1"/>
                </a:solidFill>
                <a:highlight>
                  <a:srgbClr val="FF00FF"/>
                </a:highlight>
                <a:latin typeface="黑体" panose="02010609060101010101" charset="-122"/>
                <a:ea typeface="黑体" panose="02010609060101010101" charset="-122"/>
              </a:rPr>
              <a:t>T</a:t>
            </a:r>
            <a:r>
              <a:rPr lang="zh-CN" altLang="en-US" sz="2400" dirty="0" smtClean="0">
                <a:solidFill>
                  <a:schemeClr val="bg1"/>
                </a:solidFill>
                <a:highlight>
                  <a:srgbClr val="FF00FF"/>
                </a:highlight>
                <a:latin typeface="黑体" panose="02010609060101010101" charset="-122"/>
                <a:ea typeface="黑体" panose="02010609060101010101" charset="-122"/>
              </a:rPr>
              <a:t>＞</a:t>
            </a:r>
            <a:r>
              <a:rPr lang="en-US" altLang="zh-CN" sz="2400" dirty="0" smtClean="0">
                <a:solidFill>
                  <a:schemeClr val="bg1"/>
                </a:solidFill>
                <a:highlight>
                  <a:srgbClr val="FF00FF"/>
                </a:highlight>
                <a:latin typeface="黑体" panose="02010609060101010101" charset="-122"/>
                <a:ea typeface="黑体" panose="02010609060101010101" charset="-122"/>
              </a:rPr>
              <a:t>T</a:t>
            </a:r>
            <a:r>
              <a:rPr lang="zh-CN" altLang="en-US" sz="2400" baseline="-25000" dirty="0" smtClean="0">
                <a:solidFill>
                  <a:schemeClr val="bg1"/>
                </a:solidFill>
                <a:highlight>
                  <a:srgbClr val="FF00FF"/>
                </a:highlight>
                <a:latin typeface="黑体" panose="02010609060101010101" charset="-122"/>
                <a:ea typeface="黑体" panose="02010609060101010101" charset="-122"/>
              </a:rPr>
              <a:t>0</a:t>
            </a:r>
            <a:r>
              <a:rPr lang="zh-CN" altLang="en-US" sz="2400" dirty="0">
                <a:solidFill>
                  <a:schemeClr val="bg1"/>
                </a:solidFill>
                <a:highlight>
                  <a:srgbClr val="FF00FF"/>
                </a:highlight>
                <a:latin typeface="黑体" panose="02010609060101010101" charset="-122"/>
                <a:ea typeface="黑体" panose="02010609060101010101" charset="-122"/>
              </a:rPr>
              <a:t>，则必存在两个接触电势和两个温差电势，此时回路总电势为</a:t>
            </a:r>
          </a:p>
        </p:txBody>
      </p:sp>
      <p:sp>
        <p:nvSpPr>
          <p:cNvPr id="7" name="矩形 6"/>
          <p:cNvSpPr/>
          <p:nvPr/>
        </p:nvSpPr>
        <p:spPr>
          <a:xfrm>
            <a:off x="7641736" y="3420876"/>
            <a:ext cx="4304457" cy="5075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charset="-122"/>
                <a:ea typeface="黑体" panose="02010609060101010101" charset="-122"/>
              </a:rPr>
              <a:t>σ</a:t>
            </a:r>
            <a:r>
              <a:rPr lang="zh-CN" altLang="en-US" baseline="-25000" dirty="0">
                <a:latin typeface="黑体" panose="02010609060101010101" charset="-122"/>
                <a:ea typeface="黑体" panose="02010609060101010101" charset="-122"/>
              </a:rPr>
              <a:t>A</a:t>
            </a:r>
            <a:r>
              <a:rPr lang="zh-CN" altLang="en-US" dirty="0">
                <a:latin typeface="黑体" panose="02010609060101010101" charset="-122"/>
                <a:ea typeface="黑体" panose="02010609060101010101" charset="-122"/>
              </a:rPr>
              <a:t>、σ</a:t>
            </a:r>
            <a:r>
              <a:rPr lang="zh-CN" altLang="en-US" baseline="-25000" dirty="0">
                <a:latin typeface="黑体" panose="02010609060101010101" charset="-122"/>
                <a:ea typeface="黑体" panose="02010609060101010101" charset="-122"/>
              </a:rPr>
              <a:t>B</a:t>
            </a:r>
            <a:r>
              <a:rPr lang="zh-CN" altLang="en-US" dirty="0">
                <a:latin typeface="黑体" panose="02010609060101010101" charset="-122"/>
                <a:ea typeface="黑体" panose="02010609060101010101" charset="-122"/>
              </a:rPr>
              <a:t>分别为导体A和B的汤姆逊系数</a:t>
            </a:r>
            <a:endParaRPr lang="zh-CN" altLang="en-US" dirty="0"/>
          </a:p>
        </p:txBody>
      </p:sp>
      <p:sp>
        <p:nvSpPr>
          <p:cNvPr id="10" name="矩形 9"/>
          <p:cNvSpPr/>
          <p:nvPr/>
        </p:nvSpPr>
        <p:spPr>
          <a:xfrm>
            <a:off x="7641736" y="4634093"/>
            <a:ext cx="4304457" cy="5075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charset="-122"/>
                <a:ea typeface="黑体" panose="02010609060101010101" charset="-122"/>
              </a:rPr>
              <a:t>N</a:t>
            </a:r>
            <a:r>
              <a:rPr lang="zh-CN" altLang="en-US" baseline="-25000" dirty="0">
                <a:latin typeface="黑体" panose="02010609060101010101" charset="-122"/>
                <a:ea typeface="黑体" panose="02010609060101010101" charset="-122"/>
              </a:rPr>
              <a:t>BT</a:t>
            </a:r>
            <a:r>
              <a:rPr lang="zh-CN" altLang="en-US" dirty="0">
                <a:latin typeface="黑体" panose="02010609060101010101" charset="-122"/>
                <a:ea typeface="黑体" panose="02010609060101010101" charset="-122"/>
              </a:rPr>
              <a:t>、N</a:t>
            </a:r>
            <a:r>
              <a:rPr lang="zh-CN" altLang="en-US" baseline="-25000" dirty="0">
                <a:latin typeface="黑体" panose="02010609060101010101" charset="-122"/>
                <a:ea typeface="黑体" panose="02010609060101010101" charset="-122"/>
              </a:rPr>
              <a:t>BT0</a:t>
            </a:r>
            <a:r>
              <a:rPr lang="zh-CN" altLang="en-US" dirty="0">
                <a:latin typeface="黑体" panose="02010609060101010101" charset="-122"/>
                <a:ea typeface="黑体" panose="02010609060101010101" charset="-122"/>
              </a:rPr>
              <a:t>分别为导体B在结点处温度为T和T</a:t>
            </a:r>
            <a:r>
              <a:rPr lang="zh-CN" altLang="en-US" baseline="-25000" dirty="0">
                <a:latin typeface="黑体" panose="02010609060101010101" charset="-122"/>
                <a:ea typeface="黑体" panose="02010609060101010101" charset="-122"/>
              </a:rPr>
              <a:t>0</a:t>
            </a:r>
            <a:r>
              <a:rPr lang="zh-CN" altLang="en-US" dirty="0">
                <a:latin typeface="黑体" panose="02010609060101010101" charset="-122"/>
                <a:ea typeface="黑体" panose="02010609060101010101" charset="-122"/>
              </a:rPr>
              <a:t>时的电子密度</a:t>
            </a:r>
            <a:endParaRPr lang="zh-CN" altLang="en-US" dirty="0"/>
          </a:p>
        </p:txBody>
      </p:sp>
      <p:sp>
        <p:nvSpPr>
          <p:cNvPr id="11" name="矩形 10"/>
          <p:cNvSpPr/>
          <p:nvPr/>
        </p:nvSpPr>
        <p:spPr>
          <a:xfrm>
            <a:off x="7641736" y="2272024"/>
            <a:ext cx="4304457" cy="5075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charset="-122"/>
                <a:ea typeface="黑体" panose="02010609060101010101" charset="-122"/>
              </a:rPr>
              <a:t>N</a:t>
            </a:r>
            <a:r>
              <a:rPr lang="zh-CN" altLang="en-US" baseline="-25000" dirty="0">
                <a:latin typeface="黑体" panose="02010609060101010101" charset="-122"/>
                <a:ea typeface="黑体" panose="02010609060101010101" charset="-122"/>
              </a:rPr>
              <a:t>AT</a:t>
            </a:r>
            <a:r>
              <a:rPr lang="zh-CN" altLang="en-US" dirty="0">
                <a:latin typeface="黑体" panose="02010609060101010101" charset="-122"/>
                <a:ea typeface="黑体" panose="02010609060101010101" charset="-122"/>
              </a:rPr>
              <a:t>、N</a:t>
            </a:r>
            <a:r>
              <a:rPr lang="zh-CN" altLang="en-US" baseline="-25000" dirty="0">
                <a:latin typeface="黑体" panose="02010609060101010101" charset="-122"/>
                <a:ea typeface="黑体" panose="02010609060101010101" charset="-122"/>
              </a:rPr>
              <a:t>AT0</a:t>
            </a:r>
            <a:r>
              <a:rPr lang="zh-CN" altLang="en-US" dirty="0">
                <a:latin typeface="黑体" panose="02010609060101010101" charset="-122"/>
                <a:ea typeface="黑体" panose="02010609060101010101" charset="-122"/>
              </a:rPr>
              <a:t>分别为导体A在结点处温度为T和T0时的电子密度</a:t>
            </a:r>
            <a:endParaRPr lang="zh-CN" altLang="en-US" dirty="0"/>
          </a:p>
        </p:txBody>
      </p:sp>
      <p:graphicFrame>
        <p:nvGraphicFramePr>
          <p:cNvPr id="16" name="Object 25"/>
          <p:cNvGraphicFramePr>
            <a:graphicFrameLocks noChangeAspect="1"/>
          </p:cNvGraphicFramePr>
          <p:nvPr/>
        </p:nvGraphicFramePr>
        <p:xfrm>
          <a:off x="296377" y="2808492"/>
          <a:ext cx="7345363" cy="519113"/>
        </p:xfrm>
        <a:graphic>
          <a:graphicData uri="http://schemas.openxmlformats.org/presentationml/2006/ole">
            <mc:AlternateContent xmlns:mc="http://schemas.openxmlformats.org/markup-compatibility/2006">
              <mc:Choice xmlns:v="urn:schemas-microsoft-com:vml" Requires="v">
                <p:oleObj spid="_x0000_s45241" name="公式" r:id="rId4" imgW="3238500" imgH="228600" progId="Equation.3">
                  <p:embed/>
                </p:oleObj>
              </mc:Choice>
              <mc:Fallback>
                <p:oleObj name="公式" r:id="rId4" imgW="3238500" imgH="22860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377" y="2808492"/>
                        <a:ext cx="7345363" cy="519113"/>
                      </a:xfrm>
                      <a:prstGeom prst="rect">
                        <a:avLst/>
                      </a:prstGeom>
                      <a:solidFill>
                        <a:srgbClr val="FFFF00"/>
                      </a:solidFill>
                    </p:spPr>
                  </p:pic>
                </p:oleObj>
              </mc:Fallback>
            </mc:AlternateContent>
          </a:graphicData>
        </a:graphic>
      </p:graphicFrame>
      <p:graphicFrame>
        <p:nvGraphicFramePr>
          <p:cNvPr id="17" name="Object 3"/>
          <p:cNvGraphicFramePr>
            <a:graphicFrameLocks noChangeAspect="1"/>
          </p:cNvGraphicFramePr>
          <p:nvPr/>
        </p:nvGraphicFramePr>
        <p:xfrm>
          <a:off x="572996" y="3647181"/>
          <a:ext cx="1897063" cy="865188"/>
        </p:xfrm>
        <a:graphic>
          <a:graphicData uri="http://schemas.openxmlformats.org/presentationml/2006/ole">
            <mc:AlternateContent xmlns:mc="http://schemas.openxmlformats.org/markup-compatibility/2006">
              <mc:Choice xmlns:v="urn:schemas-microsoft-com:vml" Requires="v">
                <p:oleObj spid="_x0000_s45242" name="公式" r:id="rId6" imgW="914400" imgH="431800" progId="Equation.3">
                  <p:embed/>
                </p:oleObj>
              </mc:Choice>
              <mc:Fallback>
                <p:oleObj name="公式" r:id="rId6" imgW="914400" imgH="4318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996" y="3647181"/>
                        <a:ext cx="1897063" cy="865188"/>
                      </a:xfrm>
                      <a:prstGeom prst="rect">
                        <a:avLst/>
                      </a:prstGeom>
                      <a:solidFill>
                        <a:srgbClr val="FFFF00"/>
                      </a:solidFill>
                    </p:spPr>
                  </p:pic>
                </p:oleObj>
              </mc:Fallback>
            </mc:AlternateContent>
          </a:graphicData>
        </a:graphic>
      </p:graphicFrame>
      <p:graphicFrame>
        <p:nvGraphicFramePr>
          <p:cNvPr id="19" name="Object 4"/>
          <p:cNvGraphicFramePr>
            <a:graphicFrameLocks noChangeAspect="1"/>
          </p:cNvGraphicFramePr>
          <p:nvPr/>
        </p:nvGraphicFramePr>
        <p:xfrm>
          <a:off x="2476410" y="3647181"/>
          <a:ext cx="2095499" cy="865188"/>
        </p:xfrm>
        <a:graphic>
          <a:graphicData uri="http://schemas.openxmlformats.org/presentationml/2006/ole">
            <mc:AlternateContent xmlns:mc="http://schemas.openxmlformats.org/markup-compatibility/2006">
              <mc:Choice xmlns:v="urn:schemas-microsoft-com:vml" Requires="v">
                <p:oleObj spid="_x0000_s45243" name="公式" r:id="rId8" imgW="862965" imgH="482600" progId="Equation.3">
                  <p:embed/>
                </p:oleObj>
              </mc:Choice>
              <mc:Fallback>
                <p:oleObj name="公式" r:id="rId8" imgW="862965" imgH="482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6410" y="3647181"/>
                        <a:ext cx="2095499" cy="865188"/>
                      </a:xfrm>
                      <a:prstGeom prst="rect">
                        <a:avLst/>
                      </a:prstGeom>
                      <a:solidFill>
                        <a:srgbClr val="FFFF00"/>
                      </a:solidFill>
                    </p:spPr>
                  </p:pic>
                </p:oleObj>
              </mc:Fallback>
            </mc:AlternateContent>
          </a:graphicData>
        </a:graphic>
      </p:graphicFrame>
      <p:graphicFrame>
        <p:nvGraphicFramePr>
          <p:cNvPr id="20" name="Object 5"/>
          <p:cNvGraphicFramePr>
            <a:graphicFrameLocks noChangeAspect="1"/>
          </p:cNvGraphicFramePr>
          <p:nvPr/>
        </p:nvGraphicFramePr>
        <p:xfrm>
          <a:off x="4483009" y="3647181"/>
          <a:ext cx="2544762" cy="865188"/>
        </p:xfrm>
        <a:graphic>
          <a:graphicData uri="http://schemas.openxmlformats.org/presentationml/2006/ole">
            <mc:AlternateContent xmlns:mc="http://schemas.openxmlformats.org/markup-compatibility/2006">
              <mc:Choice xmlns:v="urn:schemas-microsoft-com:vml" Requires="v">
                <p:oleObj spid="_x0000_s45244" r:id="rId10" imgW="1066165" imgH="355600" progId="Equation.3">
                  <p:embed/>
                </p:oleObj>
              </mc:Choice>
              <mc:Fallback>
                <p:oleObj r:id="rId10" imgW="1066165" imgH="3556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3009" y="3647181"/>
                        <a:ext cx="2544762" cy="865188"/>
                      </a:xfrm>
                      <a:prstGeom prst="rect">
                        <a:avLst/>
                      </a:prstGeom>
                      <a:solidFill>
                        <a:srgbClr val="FFFF00"/>
                      </a:solidFill>
                    </p:spPr>
                  </p:pic>
                </p:oleObj>
              </mc:Fallback>
            </mc:AlternateContent>
          </a:graphicData>
        </a:graphic>
      </p:graphicFrame>
      <p:sp>
        <p:nvSpPr>
          <p:cNvPr id="21" name="Rectangle 6"/>
          <p:cNvSpPr>
            <a:spLocks noChangeArrowheads="1"/>
          </p:cNvSpPr>
          <p:nvPr/>
        </p:nvSpPr>
        <p:spPr bwMode="auto">
          <a:xfrm rot="26737">
            <a:off x="6521454" y="5688013"/>
            <a:ext cx="6699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i="1">
                <a:latin typeface="Times New Roman" panose="02020603050405020304" charset="0"/>
              </a:rPr>
              <a:t>T</a:t>
            </a:r>
            <a:r>
              <a:rPr lang="en-US" altLang="zh-CN" sz="2000" i="1" baseline="-25000">
                <a:latin typeface="Times New Roman" panose="02020603050405020304" charset="0"/>
              </a:rPr>
              <a:t>0</a:t>
            </a:r>
            <a:endParaRPr lang="en-US" altLang="zh-CN" sz="2000" i="1">
              <a:latin typeface="Times New Roman" panose="02020603050405020304" charset="0"/>
            </a:endParaRPr>
          </a:p>
        </p:txBody>
      </p:sp>
      <p:sp>
        <p:nvSpPr>
          <p:cNvPr id="22" name="Rectangle 7"/>
          <p:cNvSpPr>
            <a:spLocks noChangeArrowheads="1"/>
          </p:cNvSpPr>
          <p:nvPr/>
        </p:nvSpPr>
        <p:spPr bwMode="auto">
          <a:xfrm rot="26737">
            <a:off x="2314579" y="5668963"/>
            <a:ext cx="6699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i="1">
                <a:latin typeface="Times New Roman" panose="02020603050405020304" charset="0"/>
              </a:rPr>
              <a:t>T</a:t>
            </a:r>
          </a:p>
        </p:txBody>
      </p:sp>
      <p:sp>
        <p:nvSpPr>
          <p:cNvPr id="23" name="Rectangle 8"/>
          <p:cNvSpPr>
            <a:spLocks noChangeArrowheads="1"/>
          </p:cNvSpPr>
          <p:nvPr/>
        </p:nvSpPr>
        <p:spPr bwMode="auto">
          <a:xfrm rot="26737">
            <a:off x="2238375" y="5334006"/>
            <a:ext cx="914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b="1" i="1">
                <a:latin typeface="Times New Roman" panose="02020603050405020304" charset="0"/>
              </a:rPr>
              <a:t>e</a:t>
            </a:r>
            <a:r>
              <a:rPr lang="en-US" altLang="zh-CN" sz="2000" b="1" i="1" baseline="-25000">
                <a:latin typeface="Times New Roman" panose="02020603050405020304" charset="0"/>
              </a:rPr>
              <a:t>AB</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a:latin typeface="Times New Roman" panose="02020603050405020304" charset="0"/>
              </a:rPr>
              <a:t>)</a:t>
            </a:r>
          </a:p>
        </p:txBody>
      </p:sp>
      <p:sp>
        <p:nvSpPr>
          <p:cNvPr id="24" name="Rectangle 9"/>
          <p:cNvSpPr>
            <a:spLocks noChangeArrowheads="1"/>
          </p:cNvSpPr>
          <p:nvPr/>
        </p:nvSpPr>
        <p:spPr bwMode="auto">
          <a:xfrm rot="26737">
            <a:off x="6221417" y="5319719"/>
            <a:ext cx="10683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b="1" i="1">
                <a:latin typeface="Times New Roman" panose="02020603050405020304" charset="0"/>
              </a:rPr>
              <a:t>e</a:t>
            </a:r>
            <a:r>
              <a:rPr lang="en-US" altLang="zh-CN" sz="2000" b="1" baseline="-25000">
                <a:latin typeface="Times New Roman" panose="02020603050405020304" charset="0"/>
              </a:rPr>
              <a:t>AB</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baseline="-25000">
                <a:latin typeface="Times New Roman" panose="02020603050405020304" charset="0"/>
              </a:rPr>
              <a:t>0</a:t>
            </a:r>
            <a:r>
              <a:rPr lang="en-US" altLang="zh-CN" sz="2000" b="1">
                <a:latin typeface="Times New Roman" panose="02020603050405020304" charset="0"/>
              </a:rPr>
              <a:t>)</a:t>
            </a:r>
          </a:p>
        </p:txBody>
      </p:sp>
      <p:sp>
        <p:nvSpPr>
          <p:cNvPr id="25" name="Rectangle 10"/>
          <p:cNvSpPr>
            <a:spLocks noChangeArrowheads="1"/>
          </p:cNvSpPr>
          <p:nvPr/>
        </p:nvSpPr>
        <p:spPr bwMode="auto">
          <a:xfrm rot="26737">
            <a:off x="4019550" y="4953000"/>
            <a:ext cx="11477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b="1" i="1">
                <a:latin typeface="Times New Roman" panose="02020603050405020304" charset="0"/>
              </a:rPr>
              <a:t>e</a:t>
            </a:r>
            <a:r>
              <a:rPr lang="en-US" altLang="zh-CN" sz="2000" b="1" baseline="-25000">
                <a:latin typeface="Times New Roman" panose="02020603050405020304" charset="0"/>
              </a:rPr>
              <a:t>A</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baseline="-25000">
                <a:latin typeface="Times New Roman" panose="02020603050405020304" charset="0"/>
              </a:rPr>
              <a:t>0</a:t>
            </a:r>
            <a:r>
              <a:rPr lang="en-US" altLang="zh-CN" sz="2000" b="1">
                <a:latin typeface="Times New Roman" panose="02020603050405020304" charset="0"/>
              </a:rPr>
              <a:t>)</a:t>
            </a:r>
          </a:p>
        </p:txBody>
      </p:sp>
      <p:sp>
        <p:nvSpPr>
          <p:cNvPr id="26" name="Rectangle 11"/>
          <p:cNvSpPr>
            <a:spLocks noChangeArrowheads="1"/>
          </p:cNvSpPr>
          <p:nvPr/>
        </p:nvSpPr>
        <p:spPr bwMode="auto">
          <a:xfrm rot="26737">
            <a:off x="3932239" y="6238881"/>
            <a:ext cx="12938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b="1" i="1">
                <a:latin typeface="Times New Roman" panose="02020603050405020304" charset="0"/>
              </a:rPr>
              <a:t>e</a:t>
            </a:r>
            <a:r>
              <a:rPr lang="en-US" altLang="zh-CN" sz="2000" b="1" baseline="-25000">
                <a:latin typeface="Times New Roman" panose="02020603050405020304" charset="0"/>
              </a:rPr>
              <a:t>B</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a:latin typeface="Times New Roman" panose="02020603050405020304" charset="0"/>
              </a:rPr>
              <a:t>,</a:t>
            </a:r>
            <a:r>
              <a:rPr lang="en-US" altLang="zh-CN" sz="2000" b="1" i="1">
                <a:latin typeface="Times New Roman" panose="02020603050405020304" charset="0"/>
              </a:rPr>
              <a:t>T</a:t>
            </a:r>
            <a:r>
              <a:rPr lang="en-US" altLang="zh-CN" sz="2000" b="1" baseline="-25000">
                <a:latin typeface="Times New Roman" panose="02020603050405020304" charset="0"/>
              </a:rPr>
              <a:t>0</a:t>
            </a:r>
            <a:r>
              <a:rPr lang="en-US" altLang="zh-CN" sz="2000" b="1">
                <a:latin typeface="Times New Roman" panose="02020603050405020304" charset="0"/>
              </a:rPr>
              <a:t>)</a:t>
            </a:r>
          </a:p>
        </p:txBody>
      </p:sp>
      <p:sp>
        <p:nvSpPr>
          <p:cNvPr id="27" name="Rectangle 12"/>
          <p:cNvSpPr>
            <a:spLocks noChangeArrowheads="1"/>
          </p:cNvSpPr>
          <p:nvPr/>
        </p:nvSpPr>
        <p:spPr bwMode="auto">
          <a:xfrm rot="26737">
            <a:off x="3609979" y="5148263"/>
            <a:ext cx="3889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a:latin typeface="Times New Roman" panose="02020603050405020304" charset="0"/>
              </a:rPr>
              <a:t>A</a:t>
            </a:r>
          </a:p>
        </p:txBody>
      </p:sp>
      <p:sp>
        <p:nvSpPr>
          <p:cNvPr id="28" name="Rectangle 13"/>
          <p:cNvSpPr>
            <a:spLocks noChangeArrowheads="1"/>
          </p:cNvSpPr>
          <p:nvPr/>
        </p:nvSpPr>
        <p:spPr bwMode="auto">
          <a:xfrm rot="26737">
            <a:off x="3533774" y="6096000"/>
            <a:ext cx="450851"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p>
            <a:pPr algn="just" eaLnBrk="0" hangingPunct="0"/>
            <a:r>
              <a:rPr lang="en-US" altLang="zh-CN" sz="2000">
                <a:latin typeface="Times New Roman" panose="02020603050405020304" charset="0"/>
              </a:rPr>
              <a:t>B</a:t>
            </a:r>
          </a:p>
        </p:txBody>
      </p:sp>
      <p:sp>
        <p:nvSpPr>
          <p:cNvPr id="29" name="Freeform 14"/>
          <p:cNvSpPr/>
          <p:nvPr/>
        </p:nvSpPr>
        <p:spPr bwMode="auto">
          <a:xfrm>
            <a:off x="2771777" y="5486400"/>
            <a:ext cx="3613149" cy="368300"/>
          </a:xfrm>
          <a:custGeom>
            <a:avLst/>
            <a:gdLst>
              <a:gd name="T0" fmla="*/ 0 w 1968"/>
              <a:gd name="T1" fmla="*/ 192 h 192"/>
              <a:gd name="T2" fmla="*/ 384 w 1968"/>
              <a:gd name="T3" fmla="*/ 0 h 192"/>
              <a:gd name="T4" fmla="*/ 1488 w 1968"/>
              <a:gd name="T5" fmla="*/ 0 h 192"/>
              <a:gd name="T6" fmla="*/ 1968 w 1968"/>
              <a:gd name="T7" fmla="*/ 192 h 192"/>
            </a:gdLst>
            <a:ahLst/>
            <a:cxnLst>
              <a:cxn ang="0">
                <a:pos x="T0" y="T1"/>
              </a:cxn>
              <a:cxn ang="0">
                <a:pos x="T2" y="T3"/>
              </a:cxn>
              <a:cxn ang="0">
                <a:pos x="T4" y="T5"/>
              </a:cxn>
              <a:cxn ang="0">
                <a:pos x="T6" y="T7"/>
              </a:cxn>
            </a:cxnLst>
            <a:rect l="0" t="0" r="r" b="b"/>
            <a:pathLst>
              <a:path w="1968" h="192">
                <a:moveTo>
                  <a:pt x="0" y="192"/>
                </a:moveTo>
                <a:lnTo>
                  <a:pt x="384" y="0"/>
                </a:lnTo>
                <a:lnTo>
                  <a:pt x="1488" y="0"/>
                </a:lnTo>
                <a:lnTo>
                  <a:pt x="1968" y="192"/>
                </a:lnTo>
              </a:path>
            </a:pathLst>
          </a:custGeom>
          <a:noFill/>
          <a:ln w="50800">
            <a:solidFill>
              <a:srgbClr val="00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15"/>
          <p:cNvSpPr/>
          <p:nvPr/>
        </p:nvSpPr>
        <p:spPr bwMode="auto">
          <a:xfrm>
            <a:off x="2771777" y="5867406"/>
            <a:ext cx="3613149" cy="276225"/>
          </a:xfrm>
          <a:custGeom>
            <a:avLst/>
            <a:gdLst>
              <a:gd name="T0" fmla="*/ 0 w 1968"/>
              <a:gd name="T1" fmla="*/ 0 h 144"/>
              <a:gd name="T2" fmla="*/ 384 w 1968"/>
              <a:gd name="T3" fmla="*/ 144 h 144"/>
              <a:gd name="T4" fmla="*/ 1488 w 1968"/>
              <a:gd name="T5" fmla="*/ 144 h 144"/>
              <a:gd name="T6" fmla="*/ 1968 w 1968"/>
              <a:gd name="T7" fmla="*/ 0 h 144"/>
            </a:gdLst>
            <a:ahLst/>
            <a:cxnLst>
              <a:cxn ang="0">
                <a:pos x="T0" y="T1"/>
              </a:cxn>
              <a:cxn ang="0">
                <a:pos x="T2" y="T3"/>
              </a:cxn>
              <a:cxn ang="0">
                <a:pos x="T4" y="T5"/>
              </a:cxn>
              <a:cxn ang="0">
                <a:pos x="T6" y="T7"/>
              </a:cxn>
            </a:cxnLst>
            <a:rect l="0" t="0" r="r" b="b"/>
            <a:pathLst>
              <a:path w="1968" h="144">
                <a:moveTo>
                  <a:pt x="0" y="0"/>
                </a:moveTo>
                <a:lnTo>
                  <a:pt x="384" y="144"/>
                </a:lnTo>
                <a:lnTo>
                  <a:pt x="1488" y="144"/>
                </a:lnTo>
                <a:lnTo>
                  <a:pt x="1968" y="0"/>
                </a:lnTo>
              </a:path>
            </a:pathLst>
          </a:custGeom>
          <a:noFill/>
          <a:ln w="508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6"/>
          <p:cNvSpPr>
            <a:spLocks noChangeShapeType="1"/>
          </p:cNvSpPr>
          <p:nvPr/>
        </p:nvSpPr>
        <p:spPr bwMode="auto">
          <a:xfrm>
            <a:off x="2695576" y="5910263"/>
            <a:ext cx="228600"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17"/>
          <p:cNvSpPr>
            <a:spLocks noChangeShapeType="1"/>
          </p:cNvSpPr>
          <p:nvPr/>
        </p:nvSpPr>
        <p:spPr bwMode="auto">
          <a:xfrm rot="16200000">
            <a:off x="4144966" y="6142038"/>
            <a:ext cx="301625"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18"/>
          <p:cNvSpPr>
            <a:spLocks noChangeShapeType="1"/>
          </p:cNvSpPr>
          <p:nvPr/>
        </p:nvSpPr>
        <p:spPr bwMode="auto">
          <a:xfrm>
            <a:off x="2652713" y="5848350"/>
            <a:ext cx="301625"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Line 19"/>
          <p:cNvSpPr>
            <a:spLocks noChangeShapeType="1"/>
          </p:cNvSpPr>
          <p:nvPr/>
        </p:nvSpPr>
        <p:spPr bwMode="auto">
          <a:xfrm>
            <a:off x="6234113" y="5900738"/>
            <a:ext cx="228600"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20"/>
          <p:cNvSpPr>
            <a:spLocks noChangeShapeType="1"/>
          </p:cNvSpPr>
          <p:nvPr/>
        </p:nvSpPr>
        <p:spPr bwMode="auto">
          <a:xfrm>
            <a:off x="6219825" y="5824538"/>
            <a:ext cx="301625"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21"/>
          <p:cNvSpPr>
            <a:spLocks noChangeShapeType="1"/>
          </p:cNvSpPr>
          <p:nvPr/>
        </p:nvSpPr>
        <p:spPr bwMode="auto">
          <a:xfrm rot="16200000">
            <a:off x="4144966" y="5484813"/>
            <a:ext cx="301625"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22"/>
          <p:cNvSpPr>
            <a:spLocks noChangeShapeType="1"/>
          </p:cNvSpPr>
          <p:nvPr/>
        </p:nvSpPr>
        <p:spPr bwMode="auto">
          <a:xfrm rot="16200000">
            <a:off x="4271963" y="5486400"/>
            <a:ext cx="228600"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23"/>
          <p:cNvSpPr>
            <a:spLocks noChangeShapeType="1"/>
          </p:cNvSpPr>
          <p:nvPr/>
        </p:nvSpPr>
        <p:spPr bwMode="auto">
          <a:xfrm rot="16200000">
            <a:off x="4271963" y="6134100"/>
            <a:ext cx="228600" cy="0"/>
          </a:xfrm>
          <a:prstGeom prst="line">
            <a:avLst/>
          </a:prstGeom>
          <a:noFill/>
          <a:ln w="38100">
            <a:solidFill>
              <a:srgbClr val="9933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ustDataLst>
      <p:tags r:id="rId2"/>
    </p:custDataLst>
  </p:cSld>
  <p:clrMapOvr>
    <a:masterClrMapping/>
  </p:clrMapOvr>
  <p:transition>
    <p:wipe/>
  </p:transition>
  <p:timing>
    <p:tnLst>
      <p:par>
        <p:cTn id="1" dur="indefinite" restart="never" nodeType="tmRoot"/>
      </p:par>
    </p:tnLst>
    <p:bldLst>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a:xfrm>
            <a:off x="418691" y="292557"/>
            <a:ext cx="10349230" cy="707886"/>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charset="-122"/>
                <a:ea typeface="黑体" panose="02010609060101010101" charset="-122"/>
              </a:rPr>
              <a:t> </a:t>
            </a:r>
            <a:r>
              <a:rPr lang="zh-CN" altLang="en-US" sz="3200" dirty="0">
                <a:solidFill>
                  <a:srgbClr val="00B0F0"/>
                </a:solidFill>
                <a:latin typeface="黑体" panose="02010609060101010101" charset="-122"/>
                <a:ea typeface="黑体" panose="02010609060101010101" charset="-122"/>
              </a:rPr>
              <a:t>(3)回路总电势</a:t>
            </a:r>
          </a:p>
        </p:txBody>
      </p:sp>
      <p:sp>
        <p:nvSpPr>
          <p:cNvPr id="4" name="Rectangle 5"/>
          <p:cNvSpPr>
            <a:spLocks noChangeArrowheads="1"/>
          </p:cNvSpPr>
          <p:nvPr/>
        </p:nvSpPr>
        <p:spPr bwMode="auto">
          <a:xfrm>
            <a:off x="237898" y="1167720"/>
            <a:ext cx="91564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ct val="20000"/>
              </a:spcBef>
              <a:buClr>
                <a:schemeClr val="folHlink"/>
              </a:buClr>
              <a:buSzPct val="60000"/>
              <a:buFont typeface="Wingdings" pitchFamily="2" charset="2"/>
              <a:buNone/>
            </a:pPr>
            <a:r>
              <a:rPr lang="zh-CN" altLang="en-US" dirty="0">
                <a:latin typeface="Tahoma" pitchFamily="34" charset="0"/>
              </a:rPr>
              <a:t>由于温差电势相对接触电势小得多，故可以忽略温差电势。那么：</a:t>
            </a:r>
          </a:p>
        </p:txBody>
      </p:sp>
      <p:graphicFrame>
        <p:nvGraphicFramePr>
          <p:cNvPr id="8" name="对象 7"/>
          <p:cNvGraphicFramePr>
            <a:graphicFrameLocks noChangeAspect="1"/>
          </p:cNvGraphicFramePr>
          <p:nvPr>
            <p:extLst>
              <p:ext uri="{D42A27DB-BD31-4B8C-83A1-F6EECF244321}">
                <p14:modId xmlns:p14="http://schemas.microsoft.com/office/powerpoint/2010/main" val="3574960173"/>
              </p:ext>
            </p:extLst>
          </p:nvPr>
        </p:nvGraphicFramePr>
        <p:xfrm>
          <a:off x="1760876" y="2189848"/>
          <a:ext cx="5849260" cy="956129"/>
        </p:xfrm>
        <a:graphic>
          <a:graphicData uri="http://schemas.openxmlformats.org/presentationml/2006/ole">
            <mc:AlternateContent xmlns:mc="http://schemas.openxmlformats.org/markup-compatibility/2006">
              <mc:Choice xmlns:v="urn:schemas-microsoft-com:vml" Requires="v">
                <p:oleObj spid="_x0000_s76847" name="Equation" r:id="rId3" imgW="2641320" imgH="431640" progId="Equation.DSMT4">
                  <p:embed/>
                </p:oleObj>
              </mc:Choice>
              <mc:Fallback>
                <p:oleObj name="Equation" r:id="rId3" imgW="2641320" imgH="431640" progId="Equation.DSMT4">
                  <p:embed/>
                  <p:pic>
                    <p:nvPicPr>
                      <p:cNvPr id="0" name=""/>
                      <p:cNvPicPr/>
                      <p:nvPr/>
                    </p:nvPicPr>
                    <p:blipFill>
                      <a:blip r:embed="rId4"/>
                      <a:stretch>
                        <a:fillRect/>
                      </a:stretch>
                    </p:blipFill>
                    <p:spPr>
                      <a:xfrm>
                        <a:off x="1760876" y="2189848"/>
                        <a:ext cx="5849260" cy="956129"/>
                      </a:xfrm>
                      <a:prstGeom prst="rect">
                        <a:avLst/>
                      </a:prstGeom>
                    </p:spPr>
                  </p:pic>
                </p:oleObj>
              </mc:Fallback>
            </mc:AlternateContent>
          </a:graphicData>
        </a:graphic>
      </p:graphicFrame>
      <p:sp>
        <p:nvSpPr>
          <p:cNvPr id="9" name="Rectangle 2"/>
          <p:cNvSpPr>
            <a:spLocks noChangeArrowheads="1"/>
          </p:cNvSpPr>
          <p:nvPr/>
        </p:nvSpPr>
        <p:spPr bwMode="auto">
          <a:xfrm>
            <a:off x="237900" y="3117629"/>
            <a:ext cx="11660188"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0" lang="en-US" altLang="zh-CN" sz="2800" dirty="0">
                <a:solidFill>
                  <a:srgbClr val="FF3300"/>
                </a:solidFill>
                <a:latin typeface="Book Antiqua" pitchFamily="18" charset="0"/>
              </a:rPr>
              <a:t>C:</a:t>
            </a:r>
            <a:r>
              <a:rPr kumimoji="0" lang="zh-CN" altLang="en-US" sz="2800" dirty="0">
                <a:solidFill>
                  <a:srgbClr val="FF3300"/>
                </a:solidFill>
                <a:latin typeface="Book Antiqua" pitchFamily="18" charset="0"/>
              </a:rPr>
              <a:t>结论</a:t>
            </a:r>
          </a:p>
          <a:p>
            <a:pPr>
              <a:spcBef>
                <a:spcPct val="50000"/>
              </a:spcBef>
            </a:pPr>
            <a:r>
              <a:rPr kumimoji="0" lang="en-US" altLang="zh-CN" sz="2400" b="1" dirty="0">
                <a:latin typeface="Book Antiqua" pitchFamily="18" charset="0"/>
              </a:rPr>
              <a:t>1</a:t>
            </a:r>
            <a:r>
              <a:rPr kumimoji="0" lang="zh-CN" altLang="en-US" sz="2400" b="1" dirty="0">
                <a:latin typeface="Book Antiqua" pitchFamily="18" charset="0"/>
              </a:rPr>
              <a:t>：热电势的大小与热电极的长度和直径无关，只与热电极材料的成分和两端温度有关。</a:t>
            </a:r>
          </a:p>
          <a:p>
            <a:pPr>
              <a:spcBef>
                <a:spcPct val="50000"/>
              </a:spcBef>
            </a:pPr>
            <a:r>
              <a:rPr kumimoji="0" lang="en-US" altLang="zh-CN" sz="2400" b="1" dirty="0">
                <a:latin typeface="Book Antiqua" pitchFamily="18" charset="0"/>
              </a:rPr>
              <a:t>2</a:t>
            </a:r>
            <a:r>
              <a:rPr kumimoji="0" lang="zh-CN" altLang="en-US" sz="2400" b="1" dirty="0">
                <a:latin typeface="Book Antiqua" pitchFamily="18" charset="0"/>
              </a:rPr>
              <a:t>：成分相同的两个热电极，不能构成热电偶。</a:t>
            </a:r>
          </a:p>
          <a:p>
            <a:pPr>
              <a:spcBef>
                <a:spcPct val="50000"/>
              </a:spcBef>
            </a:pPr>
            <a:r>
              <a:rPr kumimoji="0" lang="en-US" altLang="zh-CN" sz="2400" b="1" dirty="0">
                <a:latin typeface="Book Antiqua" pitchFamily="18" charset="0"/>
              </a:rPr>
              <a:t>3</a:t>
            </a:r>
            <a:r>
              <a:rPr kumimoji="0" lang="zh-CN" altLang="en-US" sz="2400" b="1" dirty="0">
                <a:latin typeface="Book Antiqua" pitchFamily="18" charset="0"/>
              </a:rPr>
              <a:t>：热电偶两端温度相同，热电势为零。</a:t>
            </a:r>
          </a:p>
          <a:p>
            <a:pPr>
              <a:spcBef>
                <a:spcPct val="50000"/>
              </a:spcBef>
            </a:pPr>
            <a:r>
              <a:rPr kumimoji="0" lang="en-US" altLang="zh-CN" sz="2400" b="1" dirty="0">
                <a:latin typeface="Book Antiqua" pitchFamily="18" charset="0"/>
              </a:rPr>
              <a:t>4</a:t>
            </a:r>
            <a:r>
              <a:rPr kumimoji="0" lang="zh-CN" altLang="en-US" sz="2400" b="1" dirty="0">
                <a:latin typeface="Book Antiqua" pitchFamily="18" charset="0"/>
              </a:rPr>
              <a:t>：热电极材料一确定后，热电势仅与温度有关。</a:t>
            </a:r>
          </a:p>
          <a:p>
            <a:pPr>
              <a:spcBef>
                <a:spcPct val="50000"/>
              </a:spcBef>
            </a:pPr>
            <a:r>
              <a:rPr kumimoji="0" lang="en-US" altLang="zh-CN" sz="2400" b="1" dirty="0">
                <a:latin typeface="Book Antiqua" pitchFamily="18" charset="0"/>
              </a:rPr>
              <a:t>5</a:t>
            </a:r>
            <a:r>
              <a:rPr kumimoji="0" lang="zh-CN" altLang="en-US" sz="2400" b="1" dirty="0">
                <a:latin typeface="Book Antiqua" pitchFamily="18" charset="0"/>
              </a:rPr>
              <a:t>：热电偶测温原理：测得某一热电偶的热电势，查对应分度表，即可知道工作端温度</a:t>
            </a:r>
            <a:r>
              <a:rPr kumimoji="0" lang="zh-CN" altLang="en-US" sz="2400" dirty="0">
                <a:solidFill>
                  <a:schemeClr val="accent2"/>
                </a:solidFill>
                <a:latin typeface="Book Antiqua" pitchFamily="18" charset="0"/>
              </a:rPr>
              <a:t>。</a:t>
            </a:r>
          </a:p>
        </p:txBody>
      </p:sp>
      <p:pic>
        <p:nvPicPr>
          <p:cNvPr id="76832" name="Picture 32"/>
          <p:cNvPicPr>
            <a:picLocks noChangeAspect="1" noChangeArrowheads="1"/>
          </p:cNvPicPr>
          <p:nvPr/>
        </p:nvPicPr>
        <p:blipFill rotWithShape="1">
          <a:blip r:embed="rId5">
            <a:extLst>
              <a:ext uri="{28A0092B-C50C-407E-A947-70E740481C1C}">
                <a14:useLocalDpi xmlns:a14="http://schemas.microsoft.com/office/drawing/2010/main" val="0"/>
              </a:ext>
            </a:extLst>
          </a:blip>
          <a:srcRect r="42877"/>
          <a:stretch/>
        </p:blipFill>
        <p:spPr bwMode="auto">
          <a:xfrm>
            <a:off x="510226" y="1779270"/>
            <a:ext cx="336073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274914"/>
      </p:ext>
    </p:extLst>
  </p:cSld>
  <p:clrMapOvr>
    <a:masterClrMapping/>
  </p:clrMapOvr>
  <p:transition>
    <p:wipe/>
  </p:transition>
  <p:timing>
    <p:tnLst>
      <p:par>
        <p:cTn id="1" dur="indefinite" restart="never" nodeType="tmRoot"/>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57943" y="275550"/>
            <a:ext cx="10755086" cy="369332"/>
          </a:xfrm>
          <a:prstGeom prst="rect">
            <a:avLst/>
          </a:prstGeom>
        </p:spPr>
        <p:txBody>
          <a:bodyPr wrap="square">
            <a:spAutoFit/>
          </a:bodyPr>
          <a:lstStyle/>
          <a:p>
            <a:r>
              <a:rPr lang="en-US" altLang="zh-CN" b="1" dirty="0">
                <a:latin typeface="Book Antiqua" pitchFamily="18" charset="0"/>
              </a:rPr>
              <a:t>5</a:t>
            </a:r>
            <a:r>
              <a:rPr lang="zh-CN" altLang="en-US" b="1" dirty="0">
                <a:latin typeface="Book Antiqua" pitchFamily="18" charset="0"/>
              </a:rPr>
              <a:t>：热电偶测温原理：测得某一热电偶的热电势，查对应分度表，即可知道工作端温度</a:t>
            </a:r>
            <a:endParaRPr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0797766"/>
              </p:ext>
            </p:extLst>
          </p:nvPr>
        </p:nvGraphicFramePr>
        <p:xfrm>
          <a:off x="215903" y="1306513"/>
          <a:ext cx="10880724" cy="1273175"/>
        </p:xfrm>
        <a:graphic>
          <a:graphicData uri="http://schemas.openxmlformats.org/presentationml/2006/ole">
            <mc:AlternateContent xmlns:mc="http://schemas.openxmlformats.org/markup-compatibility/2006">
              <mc:Choice xmlns:v="urn:schemas-microsoft-com:vml" Requires="v">
                <p:oleObj spid="_x0000_s77852" name="Equation" r:id="rId3" imgW="2806560" imgH="228600" progId="Equation.DSMT4">
                  <p:embed/>
                </p:oleObj>
              </mc:Choice>
              <mc:Fallback>
                <p:oleObj name="Equation" r:id="rId3" imgW="2806560" imgH="228600" progId="Equation.DSMT4">
                  <p:embed/>
                  <p:pic>
                    <p:nvPicPr>
                      <p:cNvPr id="0" name=""/>
                      <p:cNvPicPr>
                        <a:picLocks noChangeAspect="1" noChangeArrowheads="1"/>
                      </p:cNvPicPr>
                      <p:nvPr/>
                    </p:nvPicPr>
                    <p:blipFill>
                      <a:blip r:embed="rId4"/>
                      <a:srcRect/>
                      <a:stretch>
                        <a:fillRect/>
                      </a:stretch>
                    </p:blipFill>
                    <p:spPr bwMode="auto">
                      <a:xfrm>
                        <a:off x="215903" y="1306513"/>
                        <a:ext cx="10880724" cy="1273175"/>
                      </a:xfrm>
                      <a:prstGeom prst="rect">
                        <a:avLst/>
                      </a:prstGeom>
                      <a:noFill/>
                      <a:ln>
                        <a:noFill/>
                      </a:ln>
                    </p:spPr>
                  </p:pic>
                </p:oleObj>
              </mc:Fallback>
            </mc:AlternateContent>
          </a:graphicData>
        </a:graphic>
      </p:graphicFrame>
      <p:sp>
        <p:nvSpPr>
          <p:cNvPr id="5" name="Text Box 4"/>
          <p:cNvSpPr txBox="1">
            <a:spLocks noChangeArrowheads="1"/>
          </p:cNvSpPr>
          <p:nvPr/>
        </p:nvSpPr>
        <p:spPr bwMode="auto">
          <a:xfrm>
            <a:off x="1482049" y="3280002"/>
            <a:ext cx="9501641" cy="107721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000">
                <a:solidFill>
                  <a:schemeClr val="tx1"/>
                </a:solidFill>
                <a:latin typeface="Times New Roman" pitchFamily="18" charset="0"/>
                <a:ea typeface="宋体" pitchFamily="2" charset="-122"/>
              </a:defRPr>
            </a:lvl1pPr>
            <a:lvl2pPr marL="742950" indent="-285750" eaLnBrk="0" hangingPunct="0">
              <a:defRPr kumimoji="1" sz="2000">
                <a:solidFill>
                  <a:schemeClr val="tx1"/>
                </a:solidFill>
                <a:latin typeface="Times New Roman" pitchFamily="18" charset="0"/>
                <a:ea typeface="宋体" pitchFamily="2" charset="-122"/>
              </a:defRPr>
            </a:lvl2pPr>
            <a:lvl3pPr marL="1143000" indent="-228600" eaLnBrk="0" hangingPunct="0">
              <a:defRPr kumimoji="1" sz="2000">
                <a:solidFill>
                  <a:schemeClr val="tx1"/>
                </a:solidFill>
                <a:latin typeface="Times New Roman" pitchFamily="18" charset="0"/>
                <a:ea typeface="宋体" pitchFamily="2" charset="-122"/>
              </a:defRPr>
            </a:lvl3pPr>
            <a:lvl4pPr marL="1600200" indent="-228600" eaLnBrk="0" hangingPunct="0">
              <a:defRPr kumimoji="1" sz="2000">
                <a:solidFill>
                  <a:schemeClr val="tx1"/>
                </a:solidFill>
                <a:latin typeface="Times New Roman" pitchFamily="18" charset="0"/>
                <a:ea typeface="宋体" pitchFamily="2" charset="-122"/>
              </a:defRPr>
            </a:lvl4pPr>
            <a:lvl5pPr marL="2057400" indent="-228600" eaLnBrk="0" hangingPunct="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pPr algn="just" eaLnBrk="1" hangingPunct="1">
              <a:spcBef>
                <a:spcPct val="50000"/>
              </a:spcBef>
            </a:pPr>
            <a:r>
              <a:rPr lang="en-US" altLang="zh-CN" sz="3200" dirty="0"/>
              <a:t>        </a:t>
            </a:r>
            <a:r>
              <a:rPr lang="zh-CN" altLang="en-US" sz="3200" dirty="0"/>
              <a:t>可见：</a:t>
            </a:r>
            <a:r>
              <a:rPr lang="zh-CN" altLang="en-US" sz="3200" dirty="0">
                <a:latin typeface="楷体_GB2312" pitchFamily="49" charset="-122"/>
                <a:ea typeface="楷体_GB2312" pitchFamily="49" charset="-122"/>
              </a:rPr>
              <a:t>只要</a:t>
            </a:r>
            <a:r>
              <a:rPr lang="zh-CN" altLang="en-US" sz="3200" dirty="0" smtClean="0">
                <a:latin typeface="楷体_GB2312" pitchFamily="49" charset="-122"/>
                <a:ea typeface="楷体_GB2312" pitchFamily="49" charset="-122"/>
              </a:rPr>
              <a:t>测出</a:t>
            </a:r>
            <a:r>
              <a:rPr lang="en-US" altLang="zh-CN" sz="3200" i="1" dirty="0" smtClean="0">
                <a:latin typeface="楷体_GB2312" pitchFamily="49" charset="-122"/>
                <a:ea typeface="楷体_GB2312" pitchFamily="49" charset="-122"/>
              </a:rPr>
              <a:t>E</a:t>
            </a:r>
            <a:r>
              <a:rPr lang="en-US" altLang="zh-CN" sz="3200" i="1" baseline="-25000" dirty="0" smtClean="0">
                <a:latin typeface="楷体_GB2312" pitchFamily="49" charset="-122"/>
                <a:ea typeface="楷体_GB2312" pitchFamily="49" charset="-122"/>
              </a:rPr>
              <a:t>AB</a:t>
            </a:r>
            <a:r>
              <a:rPr lang="zh-CN" altLang="en-US" sz="3200" dirty="0" smtClean="0">
                <a:latin typeface="楷体_GB2312" pitchFamily="49" charset="-122"/>
                <a:ea typeface="楷体_GB2312" pitchFamily="49" charset="-122"/>
              </a:rPr>
              <a:t>（</a:t>
            </a:r>
            <a:r>
              <a:rPr lang="en-US" altLang="zh-CN" sz="3200" i="1" dirty="0" smtClean="0">
                <a:latin typeface="楷体_GB2312" pitchFamily="49" charset="-122"/>
                <a:ea typeface="楷体_GB2312" pitchFamily="49" charset="-122"/>
              </a:rPr>
              <a:t>T</a:t>
            </a:r>
            <a:r>
              <a:rPr lang="en-US" altLang="zh-CN" sz="3200" dirty="0" smtClean="0">
                <a:latin typeface="楷体_GB2312" pitchFamily="49" charset="-122"/>
                <a:ea typeface="楷体_GB2312" pitchFamily="49" charset="-122"/>
              </a:rPr>
              <a:t>,</a:t>
            </a:r>
            <a:r>
              <a:rPr lang="en-US" altLang="zh-CN" sz="3200" i="1" dirty="0" smtClean="0">
                <a:latin typeface="楷体_GB2312" pitchFamily="49" charset="-122"/>
                <a:ea typeface="楷体_GB2312" pitchFamily="49" charset="-122"/>
              </a:rPr>
              <a:t>T</a:t>
            </a:r>
            <a:r>
              <a:rPr lang="en-US" altLang="zh-CN" sz="3200" baseline="-25000" dirty="0" smtClean="0">
                <a:latin typeface="楷体_GB2312" pitchFamily="49" charset="-122"/>
                <a:ea typeface="楷体_GB2312" pitchFamily="49" charset="-122"/>
              </a:rPr>
              <a:t>0</a:t>
            </a:r>
            <a:r>
              <a:rPr lang="zh-CN" altLang="en-US" sz="3200" dirty="0">
                <a:latin typeface="楷体_GB2312" pitchFamily="49" charset="-122"/>
                <a:ea typeface="楷体_GB2312" pitchFamily="49" charset="-122"/>
              </a:rPr>
              <a:t>）的大小，就能得到被测温</a:t>
            </a:r>
            <a:r>
              <a:rPr lang="zh-CN" altLang="en-US" sz="3200" dirty="0" smtClean="0">
                <a:latin typeface="楷体_GB2312" pitchFamily="49" charset="-122"/>
                <a:ea typeface="楷体_GB2312" pitchFamily="49" charset="-122"/>
              </a:rPr>
              <a:t>度</a:t>
            </a:r>
            <a:r>
              <a:rPr lang="en-US" altLang="zh-CN" sz="3200" i="1" dirty="0" smtClean="0">
                <a:latin typeface="楷体_GB2312" pitchFamily="49" charset="-122"/>
                <a:ea typeface="楷体_GB2312" pitchFamily="49" charset="-122"/>
              </a:rPr>
              <a:t>T</a:t>
            </a:r>
            <a:r>
              <a:rPr lang="zh-CN" altLang="en-US" sz="3200" dirty="0" smtClean="0">
                <a:latin typeface="楷体_GB2312" pitchFamily="49" charset="-122"/>
                <a:ea typeface="楷体_GB2312" pitchFamily="49" charset="-122"/>
              </a:rPr>
              <a:t>，</a:t>
            </a:r>
            <a:r>
              <a:rPr lang="zh-CN" altLang="en-US" sz="3200" dirty="0">
                <a:latin typeface="楷体_GB2312" pitchFamily="49" charset="-122"/>
                <a:ea typeface="楷体_GB2312" pitchFamily="49" charset="-122"/>
              </a:rPr>
              <a:t>这就是利用热电偶测温的原理。 </a:t>
            </a:r>
          </a:p>
        </p:txBody>
      </p:sp>
    </p:spTree>
    <p:extLst>
      <p:ext uri="{BB962C8B-B14F-4D97-AF65-F5344CB8AC3E}">
        <p14:creationId xmlns:p14="http://schemas.microsoft.com/office/powerpoint/2010/main" val="2123974087"/>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9" name="Group 5"/>
          <p:cNvGrpSpPr/>
          <p:nvPr/>
        </p:nvGrpSpPr>
        <p:grpSpPr>
          <a:xfrm>
            <a:off x="5237552" y="2329795"/>
            <a:ext cx="6840538" cy="2190750"/>
            <a:chOff x="590" y="1616"/>
            <a:chExt cx="4309" cy="1380"/>
          </a:xfrm>
        </p:grpSpPr>
        <p:graphicFrame>
          <p:nvGraphicFramePr>
            <p:cNvPr id="26631" name="Object 6"/>
            <p:cNvGraphicFramePr/>
            <p:nvPr/>
          </p:nvGraphicFramePr>
          <p:xfrm>
            <a:off x="590" y="1616"/>
            <a:ext cx="4309" cy="1380"/>
          </p:xfrm>
          <a:graphic>
            <a:graphicData uri="http://schemas.openxmlformats.org/presentationml/2006/ole">
              <mc:AlternateContent xmlns:mc="http://schemas.openxmlformats.org/markup-compatibility/2006">
                <mc:Choice xmlns:v="urn:schemas-microsoft-com:vml" Requires="v">
                  <p:oleObj spid="_x0000_s47164" r:id="rId4" imgW="5072380" imgH="1628775" progId="">
                    <p:embed/>
                  </p:oleObj>
                </mc:Choice>
                <mc:Fallback>
                  <p:oleObj r:id="rId4" imgW="5072380" imgH="1628775" progId="">
                    <p:embed/>
                    <p:pic>
                      <p:nvPicPr>
                        <p:cNvPr id="0" name="Picture 2" descr="image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 y="1616"/>
                          <a:ext cx="4309" cy="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2" name="Text Box 7"/>
            <p:cNvSpPr txBox="1"/>
            <p:nvPr/>
          </p:nvSpPr>
          <p:spPr>
            <a:xfrm>
              <a:off x="2567" y="1908"/>
              <a:ext cx="181" cy="231"/>
            </a:xfrm>
            <a:prstGeom prst="rect">
              <a:avLst/>
            </a:prstGeom>
            <a:solidFill>
              <a:schemeClr val="bg1"/>
            </a:solidFill>
            <a:ln w="9525">
              <a:noFill/>
            </a:ln>
          </p:spPr>
          <p:txBody>
            <a:bodyPr>
              <a:spAutoFit/>
            </a:bodyPr>
            <a:lstStyle/>
            <a:p>
              <a:pPr>
                <a:spcBef>
                  <a:spcPct val="50000"/>
                </a:spcBef>
              </a:pPr>
              <a:r>
                <a:rPr lang="en-US" altLang="zh-CN" b="0" dirty="0">
                  <a:solidFill>
                    <a:srgbClr val="000000"/>
                  </a:solidFill>
                  <a:latin typeface="Arial" panose="020B0604020202020204" pitchFamily="34" charset="0"/>
                </a:rPr>
                <a:t>t</a:t>
              </a:r>
            </a:p>
          </p:txBody>
        </p:sp>
      </p:grpSp>
      <p:sp>
        <p:nvSpPr>
          <p:cNvPr id="2" name="矩形 1"/>
          <p:cNvSpPr/>
          <p:nvPr/>
        </p:nvSpPr>
        <p:spPr>
          <a:xfrm>
            <a:off x="526847" y="2290855"/>
            <a:ext cx="4676189" cy="50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t>E</a:t>
            </a:r>
            <a:r>
              <a:rPr lang="en-US" altLang="zh-CN" sz="1400" i="1" dirty="0"/>
              <a:t>ABC</a:t>
            </a:r>
            <a:r>
              <a:rPr lang="en-US" altLang="zh-CN" sz="2400" i="1" dirty="0"/>
              <a:t>(t,t</a:t>
            </a:r>
            <a:r>
              <a:rPr lang="en-US" altLang="zh-CN" sz="1200" i="1" dirty="0"/>
              <a:t>0</a:t>
            </a:r>
            <a:r>
              <a:rPr lang="en-US" altLang="zh-CN" sz="2400" i="1" dirty="0"/>
              <a:t>) = </a:t>
            </a:r>
            <a:r>
              <a:rPr lang="en-US" altLang="zh-CN" sz="2400" i="1" dirty="0" err="1"/>
              <a:t>e</a:t>
            </a:r>
            <a:r>
              <a:rPr lang="en-US" altLang="zh-CN" sz="1400" i="1" baseline="-25000" dirty="0" err="1"/>
              <a:t>AB</a:t>
            </a:r>
            <a:r>
              <a:rPr lang="en-US" altLang="zh-CN" sz="2400" i="1" dirty="0"/>
              <a:t>(t) + </a:t>
            </a:r>
            <a:r>
              <a:rPr lang="en-US" altLang="zh-CN" sz="2400" i="1" dirty="0" err="1"/>
              <a:t>e</a:t>
            </a:r>
            <a:r>
              <a:rPr lang="en-US" altLang="zh-CN" sz="1400" i="1" baseline="-25000" dirty="0" err="1"/>
              <a:t>BC</a:t>
            </a:r>
            <a:r>
              <a:rPr lang="en-US" altLang="zh-CN" sz="2400" i="1" dirty="0"/>
              <a:t>(t</a:t>
            </a:r>
            <a:r>
              <a:rPr lang="en-US" altLang="zh-CN" sz="1400" i="1" dirty="0"/>
              <a:t>0</a:t>
            </a:r>
            <a:r>
              <a:rPr lang="en-US" altLang="zh-CN" sz="2400" i="1" dirty="0"/>
              <a:t>) + </a:t>
            </a:r>
            <a:r>
              <a:rPr lang="en-US" altLang="zh-CN" sz="2400" i="1" dirty="0" err="1"/>
              <a:t>e</a:t>
            </a:r>
            <a:r>
              <a:rPr lang="en-US" altLang="zh-CN" sz="1400" i="1" baseline="-25000" dirty="0" err="1"/>
              <a:t>CA</a:t>
            </a:r>
            <a:r>
              <a:rPr lang="en-US" altLang="zh-CN" sz="2400" i="1" dirty="0"/>
              <a:t>(t</a:t>
            </a:r>
            <a:r>
              <a:rPr lang="en-US" altLang="zh-CN" sz="1200" i="1" dirty="0"/>
              <a:t>0</a:t>
            </a:r>
            <a:r>
              <a:rPr lang="en-US" altLang="zh-CN" sz="2400" i="1" dirty="0"/>
              <a:t>)</a:t>
            </a:r>
            <a:endParaRPr lang="zh-CN" altLang="en-US" sz="2400" i="1" dirty="0"/>
          </a:p>
        </p:txBody>
      </p:sp>
      <p:sp>
        <p:nvSpPr>
          <p:cNvPr id="10" name="矩形 9"/>
          <p:cNvSpPr/>
          <p:nvPr/>
        </p:nvSpPr>
        <p:spPr>
          <a:xfrm>
            <a:off x="782133" y="3014089"/>
            <a:ext cx="3866148" cy="4846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err="1"/>
              <a:t>e</a:t>
            </a:r>
            <a:r>
              <a:rPr lang="en-US" altLang="zh-CN" sz="1400" i="1" baseline="-25000" dirty="0" err="1"/>
              <a:t>AB</a:t>
            </a:r>
            <a:r>
              <a:rPr lang="en-US" altLang="zh-CN" sz="2400" i="1" dirty="0"/>
              <a:t>(t</a:t>
            </a:r>
            <a:r>
              <a:rPr lang="en-US" altLang="zh-CN" sz="1400" i="1" dirty="0"/>
              <a:t>0</a:t>
            </a:r>
            <a:r>
              <a:rPr lang="en-US" altLang="zh-CN" sz="2400" i="1" dirty="0"/>
              <a:t>) + </a:t>
            </a:r>
            <a:r>
              <a:rPr lang="en-US" altLang="zh-CN" sz="2400" i="1" dirty="0" err="1"/>
              <a:t>e</a:t>
            </a:r>
            <a:r>
              <a:rPr lang="en-US" altLang="zh-CN" sz="1400" i="1" baseline="-25000" dirty="0" err="1"/>
              <a:t>BC</a:t>
            </a:r>
            <a:r>
              <a:rPr lang="en-US" altLang="zh-CN" sz="2400" i="1" dirty="0"/>
              <a:t>(t</a:t>
            </a:r>
            <a:r>
              <a:rPr lang="en-US" altLang="zh-CN" sz="1400" i="1" dirty="0"/>
              <a:t>0</a:t>
            </a:r>
            <a:r>
              <a:rPr lang="en-US" altLang="zh-CN" sz="2400" i="1" dirty="0"/>
              <a:t>) + </a:t>
            </a:r>
            <a:r>
              <a:rPr lang="en-US" altLang="zh-CN" sz="2400" i="1" dirty="0" err="1"/>
              <a:t>e</a:t>
            </a:r>
            <a:r>
              <a:rPr lang="en-US" altLang="zh-CN" sz="1400" i="1" baseline="-25000" dirty="0" err="1"/>
              <a:t>CA</a:t>
            </a:r>
            <a:r>
              <a:rPr lang="en-US" altLang="zh-CN" sz="2400" i="1" dirty="0"/>
              <a:t>(t</a:t>
            </a:r>
            <a:r>
              <a:rPr lang="en-US" altLang="zh-CN" sz="1400" i="1" dirty="0"/>
              <a:t>0</a:t>
            </a:r>
            <a:r>
              <a:rPr lang="en-US" altLang="zh-CN" sz="2400" i="1" dirty="0"/>
              <a:t>) = 0</a:t>
            </a:r>
            <a:endParaRPr lang="zh-CN" altLang="en-US" sz="2400" i="1" dirty="0"/>
          </a:p>
        </p:txBody>
      </p:sp>
      <p:sp>
        <p:nvSpPr>
          <p:cNvPr id="3" name="箭头: 右 2"/>
          <p:cNvSpPr/>
          <p:nvPr/>
        </p:nvSpPr>
        <p:spPr>
          <a:xfrm>
            <a:off x="759056" y="51049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59057" y="4059524"/>
            <a:ext cx="3603167" cy="4846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err="1"/>
              <a:t>e</a:t>
            </a:r>
            <a:r>
              <a:rPr lang="en-US" altLang="zh-CN" sz="1400" i="1" baseline="-25000" dirty="0" err="1"/>
              <a:t>BC</a:t>
            </a:r>
            <a:r>
              <a:rPr lang="en-US" altLang="zh-CN" sz="2400" i="1" dirty="0"/>
              <a:t>(t</a:t>
            </a:r>
            <a:r>
              <a:rPr lang="en-US" altLang="zh-CN" sz="1400" i="1" dirty="0"/>
              <a:t>0</a:t>
            </a:r>
            <a:r>
              <a:rPr lang="en-US" altLang="zh-CN" sz="2400" i="1" dirty="0"/>
              <a:t>) + </a:t>
            </a:r>
            <a:r>
              <a:rPr lang="en-US" altLang="zh-CN" sz="2400" i="1" dirty="0" err="1"/>
              <a:t>e</a:t>
            </a:r>
            <a:r>
              <a:rPr lang="en-US" altLang="zh-CN" sz="1400" i="1" baseline="-25000" dirty="0" err="1"/>
              <a:t>CA</a:t>
            </a:r>
            <a:r>
              <a:rPr lang="en-US" altLang="zh-CN" sz="2400" i="1" dirty="0"/>
              <a:t>(t</a:t>
            </a:r>
            <a:r>
              <a:rPr lang="en-US" altLang="zh-CN" sz="1400" i="1" dirty="0"/>
              <a:t>0</a:t>
            </a:r>
            <a:r>
              <a:rPr lang="en-US" altLang="zh-CN" sz="2400" i="1" dirty="0"/>
              <a:t>) = -</a:t>
            </a:r>
            <a:r>
              <a:rPr lang="en-US" altLang="zh-CN" sz="2400" i="1" dirty="0" err="1"/>
              <a:t>e</a:t>
            </a:r>
            <a:r>
              <a:rPr lang="en-US" altLang="zh-CN" sz="1400" i="1" baseline="-25000" dirty="0" err="1"/>
              <a:t>AB</a:t>
            </a:r>
            <a:r>
              <a:rPr lang="en-US" altLang="zh-CN" sz="2400" i="1" dirty="0"/>
              <a:t>(t</a:t>
            </a:r>
            <a:r>
              <a:rPr lang="en-US" altLang="zh-CN" sz="1400" i="1" dirty="0"/>
              <a:t>0</a:t>
            </a:r>
            <a:r>
              <a:rPr lang="en-US" altLang="zh-CN" sz="2400" i="1" dirty="0"/>
              <a:t>)</a:t>
            </a:r>
            <a:endParaRPr lang="zh-CN" altLang="en-US" sz="2400" i="1" dirty="0"/>
          </a:p>
        </p:txBody>
      </p:sp>
      <p:sp>
        <p:nvSpPr>
          <p:cNvPr id="14" name="Rectangle 3"/>
          <p:cNvSpPr/>
          <p:nvPr/>
        </p:nvSpPr>
        <p:spPr>
          <a:xfrm>
            <a:off x="2076221" y="5054895"/>
            <a:ext cx="4572000" cy="584775"/>
          </a:xfrm>
          <a:prstGeom prst="rect">
            <a:avLst/>
          </a:prstGeom>
          <a:solidFill>
            <a:srgbClr val="FFFF00"/>
          </a:solidFill>
          <a:ln w="9525">
            <a:noFill/>
          </a:ln>
        </p:spPr>
        <p:txBody>
          <a:bodyPr>
            <a:spAutoFit/>
          </a:bodyPr>
          <a:lstStyle/>
          <a:p>
            <a:pPr marL="342900" indent="-342900">
              <a:spcBef>
                <a:spcPct val="20000"/>
              </a:spcBef>
              <a:buClr>
                <a:srgbClr val="B2B2B2"/>
              </a:buClr>
              <a:buSzPct val="60000"/>
              <a:buFont typeface="Wingdings" panose="05000000000000000000" pitchFamily="2" charset="2"/>
            </a:pPr>
            <a:r>
              <a:rPr lang="en-US" altLang="zh-CN" sz="3200" b="0" dirty="0">
                <a:solidFill>
                  <a:srgbClr val="000000"/>
                </a:solidFill>
                <a:highlight>
                  <a:srgbClr val="FFFF00"/>
                </a:highlight>
                <a:latin typeface="Tahoma" panose="020B0604030504040204" pitchFamily="34" charset="0"/>
              </a:rPr>
              <a:t>E</a:t>
            </a:r>
            <a:r>
              <a:rPr lang="en-US" altLang="zh-CN" sz="3200" b="0" baseline="-25000" dirty="0">
                <a:solidFill>
                  <a:srgbClr val="000000"/>
                </a:solidFill>
                <a:highlight>
                  <a:srgbClr val="FFFF00"/>
                </a:highlight>
                <a:latin typeface="Tahoma" panose="020B0604030504040204" pitchFamily="34" charset="0"/>
              </a:rPr>
              <a:t>ABC</a:t>
            </a:r>
            <a:r>
              <a:rPr lang="en-US" altLang="zh-CN" sz="3200" b="0" dirty="0">
                <a:solidFill>
                  <a:srgbClr val="000000"/>
                </a:solidFill>
                <a:highlight>
                  <a:srgbClr val="FFFF00"/>
                </a:highlight>
                <a:latin typeface="Tahoma" panose="020B0604030504040204" pitchFamily="34" charset="0"/>
              </a:rPr>
              <a:t>(t, </a:t>
            </a:r>
            <a:r>
              <a:rPr lang="en-US" altLang="zh-CN" sz="3200" b="0" dirty="0" smtClean="0">
                <a:solidFill>
                  <a:srgbClr val="000000"/>
                </a:solidFill>
                <a:highlight>
                  <a:srgbClr val="FFFF00"/>
                </a:highlight>
                <a:latin typeface="Tahoma" panose="020B0604030504040204" pitchFamily="34" charset="0"/>
              </a:rPr>
              <a:t>t</a:t>
            </a:r>
            <a:r>
              <a:rPr lang="en-US" altLang="zh-CN" sz="3200" b="0" baseline="-25000" dirty="0" smtClean="0">
                <a:solidFill>
                  <a:srgbClr val="000000"/>
                </a:solidFill>
                <a:highlight>
                  <a:srgbClr val="FFFF00"/>
                </a:highlight>
                <a:latin typeface="Tahoma" panose="020B0604030504040204" pitchFamily="34" charset="0"/>
              </a:rPr>
              <a:t>0</a:t>
            </a:r>
            <a:r>
              <a:rPr lang="en-US" altLang="zh-CN" sz="3200" b="0" dirty="0" smtClean="0">
                <a:solidFill>
                  <a:srgbClr val="000000"/>
                </a:solidFill>
                <a:highlight>
                  <a:srgbClr val="FFFF00"/>
                </a:highlight>
                <a:latin typeface="Tahoma" panose="020B0604030504040204" pitchFamily="34" charset="0"/>
              </a:rPr>
              <a:t>)=E</a:t>
            </a:r>
            <a:r>
              <a:rPr lang="en-US" altLang="zh-CN" sz="3200" b="0" baseline="-25000" dirty="0" smtClean="0">
                <a:solidFill>
                  <a:srgbClr val="000000"/>
                </a:solidFill>
                <a:highlight>
                  <a:srgbClr val="FFFF00"/>
                </a:highlight>
                <a:latin typeface="Tahoma" panose="020B0604030504040204" pitchFamily="34" charset="0"/>
              </a:rPr>
              <a:t>AB</a:t>
            </a:r>
            <a:r>
              <a:rPr lang="en-US" altLang="zh-CN" sz="3200" b="0" dirty="0" smtClean="0">
                <a:solidFill>
                  <a:srgbClr val="000000"/>
                </a:solidFill>
                <a:highlight>
                  <a:srgbClr val="FFFF00"/>
                </a:highlight>
                <a:latin typeface="Tahoma" panose="020B0604030504040204" pitchFamily="34" charset="0"/>
              </a:rPr>
              <a:t>(t</a:t>
            </a:r>
            <a:r>
              <a:rPr lang="en-US" altLang="zh-CN" sz="3200" b="0" dirty="0">
                <a:solidFill>
                  <a:srgbClr val="000000"/>
                </a:solidFill>
                <a:highlight>
                  <a:srgbClr val="FFFF00"/>
                </a:highlight>
                <a:latin typeface="Tahoma" panose="020B0604030504040204" pitchFamily="34" charset="0"/>
              </a:rPr>
              <a:t>, t</a:t>
            </a:r>
            <a:r>
              <a:rPr lang="en-US" altLang="zh-CN" sz="3200" b="0" baseline="-25000" dirty="0">
                <a:solidFill>
                  <a:srgbClr val="000000"/>
                </a:solidFill>
                <a:highlight>
                  <a:srgbClr val="FFFF00"/>
                </a:highlight>
                <a:latin typeface="Tahoma" panose="020B0604030504040204" pitchFamily="34" charset="0"/>
              </a:rPr>
              <a:t>0</a:t>
            </a:r>
            <a:r>
              <a:rPr lang="en-US" altLang="zh-CN" sz="3200" b="0" dirty="0">
                <a:solidFill>
                  <a:srgbClr val="000000"/>
                </a:solidFill>
                <a:highlight>
                  <a:srgbClr val="FFFF00"/>
                </a:highlight>
                <a:latin typeface="Tahoma" panose="020B0604030504040204" pitchFamily="34" charset="0"/>
              </a:rPr>
              <a:t>)</a:t>
            </a:r>
          </a:p>
        </p:txBody>
      </p:sp>
      <p:sp>
        <p:nvSpPr>
          <p:cNvPr id="11" name="矩形 10"/>
          <p:cNvSpPr/>
          <p:nvPr/>
        </p:nvSpPr>
        <p:spPr>
          <a:xfrm>
            <a:off x="707939" y="223938"/>
            <a:ext cx="4314002" cy="630942"/>
          </a:xfrm>
          <a:prstGeom prst="rect">
            <a:avLst/>
          </a:prstGeom>
        </p:spPr>
        <p:txBody>
          <a:bodyPr wrap="square">
            <a:spAutoFit/>
          </a:bodyPr>
          <a:lstStyle/>
          <a:p>
            <a:pPr indent="0" fontAlgn="auto">
              <a:lnSpc>
                <a:spcPct val="125000"/>
              </a:lnSpc>
              <a:buClrTx/>
              <a:buSzTx/>
              <a:buFontTx/>
            </a:pPr>
            <a:r>
              <a:rPr lang="zh-CN" altLang="en-US" sz="2800" b="1" dirty="0">
                <a:solidFill>
                  <a:srgbClr val="0000FF"/>
                </a:solidFill>
                <a:latin typeface="黑体" panose="02010609060101010101" charset="-122"/>
                <a:ea typeface="黑体" panose="02010609060101010101" charset="-122"/>
              </a:rPr>
              <a:t>2．热电偶回路的基本定律</a:t>
            </a:r>
          </a:p>
        </p:txBody>
      </p:sp>
      <p:sp>
        <p:nvSpPr>
          <p:cNvPr id="13" name="文本框 3"/>
          <p:cNvSpPr txBox="1"/>
          <p:nvPr/>
        </p:nvSpPr>
        <p:spPr>
          <a:xfrm>
            <a:off x="490225" y="689769"/>
            <a:ext cx="10349230" cy="1477328"/>
          </a:xfrm>
          <a:prstGeom prst="rect">
            <a:avLst/>
          </a:prstGeom>
          <a:noFill/>
        </p:spPr>
        <p:txBody>
          <a:bodyPr wrap="square" rtlCol="0">
            <a:spAutoFit/>
          </a:bodyPr>
          <a:lstStyle/>
          <a:p>
            <a:pPr indent="609600" fontAlgn="auto">
              <a:lnSpc>
                <a:spcPct val="125000"/>
              </a:lnSpc>
              <a:buClrTx/>
              <a:buSzTx/>
              <a:buFontTx/>
              <a:extLst>
                <a:ext uri="{35155182-B16C-46BC-9424-99874614C6A1}">
                  <wpsdc:indentchars xmlns:wpsdc="http://www.wps.cn/officeDocument/2017/drawingmlCustomData" xmlns="" val="200" checksum="4158780845"/>
                </a:ext>
              </a:extLst>
            </a:pPr>
            <a:r>
              <a:rPr lang="en-US" altLang="zh-CN" sz="2400" dirty="0" smtClean="0">
                <a:solidFill>
                  <a:srgbClr val="FF0000"/>
                </a:solidFill>
                <a:latin typeface="黑体" panose="02010609060101010101" charset="-122"/>
                <a:ea typeface="黑体" panose="02010609060101010101" charset="-122"/>
              </a:rPr>
              <a:t>(1)</a:t>
            </a:r>
            <a:r>
              <a:rPr lang="zh-CN" altLang="en-US" sz="2400" dirty="0" smtClean="0">
                <a:solidFill>
                  <a:srgbClr val="FF0000"/>
                </a:solidFill>
                <a:latin typeface="黑体" panose="02010609060101010101" charset="-122"/>
                <a:ea typeface="黑体" panose="02010609060101010101" charset="-122"/>
              </a:rPr>
              <a:t>中间</a:t>
            </a:r>
            <a:r>
              <a:rPr lang="zh-CN" altLang="en-US" sz="2400" dirty="0">
                <a:solidFill>
                  <a:srgbClr val="FF0000"/>
                </a:solidFill>
                <a:latin typeface="黑体" panose="02010609060101010101" charset="-122"/>
                <a:ea typeface="黑体" panose="02010609060101010101" charset="-122"/>
              </a:rPr>
              <a:t>导体定律</a:t>
            </a:r>
            <a:endParaRPr lang="zh-CN" altLang="en-US" dirty="0">
              <a:solidFill>
                <a:srgbClr val="00B0F0"/>
              </a:solidFill>
              <a:latin typeface="黑体" panose="02010609060101010101" charset="-122"/>
              <a:ea typeface="黑体" panose="02010609060101010101" charset="-122"/>
            </a:endParaRPr>
          </a:p>
          <a:p>
            <a:pPr indent="609600" fontAlgn="auto">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charset="-122"/>
                <a:ea typeface="黑体" panose="02010609060101010101" charset="-122"/>
              </a:rPr>
              <a:t>在热电偶回路中接入第三种、第四种……均质导体，只要保证各导体的两接入点的温度相同，则这些导体的接入不会影响回路中的热电势。</a:t>
            </a:r>
          </a:p>
        </p:txBody>
      </p:sp>
    </p:spTree>
    <p:custDataLst>
      <p:tags r:id="rId2"/>
    </p:custData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71553" y="630904"/>
            <a:ext cx="770413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buClr>
                <a:schemeClr val="folHlink"/>
              </a:buClr>
              <a:buSzPct val="60000"/>
              <a:buFont typeface="Wingdings" pitchFamily="2" charset="2"/>
              <a:buNone/>
            </a:pPr>
            <a:r>
              <a:rPr lang="zh-CN" altLang="en-US" sz="2800" dirty="0">
                <a:solidFill>
                  <a:schemeClr val="accent2"/>
                </a:solidFill>
                <a:latin typeface="Tahoma" pitchFamily="34" charset="0"/>
              </a:rPr>
              <a:t>结论：</a:t>
            </a:r>
          </a:p>
          <a:p>
            <a:pPr marL="342900" indent="-342900">
              <a:spcBef>
                <a:spcPct val="20000"/>
              </a:spcBef>
              <a:buClr>
                <a:schemeClr val="folHlink"/>
              </a:buClr>
              <a:buSzPct val="60000"/>
              <a:buFont typeface="Wingdings" pitchFamily="2" charset="2"/>
              <a:buNone/>
            </a:pPr>
            <a:r>
              <a:rPr lang="zh-CN" altLang="en-US" sz="2400" dirty="0">
                <a:latin typeface="Tahoma" pitchFamily="34" charset="0"/>
              </a:rPr>
              <a:t>由导体</a:t>
            </a:r>
            <a:r>
              <a:rPr lang="en-US" altLang="zh-CN" sz="2400" dirty="0">
                <a:latin typeface="Tahoma" pitchFamily="34" charset="0"/>
              </a:rPr>
              <a:t>AB</a:t>
            </a:r>
            <a:r>
              <a:rPr lang="zh-CN" altLang="en-US" sz="2400" dirty="0">
                <a:latin typeface="Tahoma" pitchFamily="34" charset="0"/>
              </a:rPr>
              <a:t>组成的热电偶，当引入第三导体时，</a:t>
            </a:r>
          </a:p>
          <a:p>
            <a:pPr marL="342900" indent="-342900">
              <a:spcBef>
                <a:spcPct val="20000"/>
              </a:spcBef>
              <a:buClr>
                <a:schemeClr val="folHlink"/>
              </a:buClr>
              <a:buSzPct val="60000"/>
              <a:buFont typeface="Wingdings" pitchFamily="2" charset="2"/>
              <a:buNone/>
            </a:pPr>
            <a:r>
              <a:rPr lang="zh-CN" altLang="en-US" sz="2400" dirty="0">
                <a:latin typeface="Tahoma" pitchFamily="34" charset="0"/>
              </a:rPr>
              <a:t>只要保持第三导体两端的温度相同，接入第三导体对回路总电势无影响。</a:t>
            </a:r>
          </a:p>
          <a:p>
            <a:pPr marL="342900" indent="-342900">
              <a:spcBef>
                <a:spcPct val="20000"/>
              </a:spcBef>
              <a:buClr>
                <a:schemeClr val="folHlink"/>
              </a:buClr>
              <a:buSzPct val="60000"/>
              <a:buFont typeface="Wingdings" pitchFamily="2" charset="2"/>
              <a:buNone/>
            </a:pPr>
            <a:r>
              <a:rPr lang="zh-CN" altLang="en-US" sz="2400" dirty="0">
                <a:latin typeface="Tahoma" pitchFamily="34" charset="0"/>
              </a:rPr>
              <a:t>应用：</a:t>
            </a:r>
          </a:p>
          <a:p>
            <a:pPr marL="342900" indent="-342900">
              <a:spcBef>
                <a:spcPct val="20000"/>
              </a:spcBef>
              <a:buClr>
                <a:schemeClr val="folHlink"/>
              </a:buClr>
              <a:buSzPct val="60000"/>
              <a:buFont typeface="Wingdings" pitchFamily="2" charset="2"/>
              <a:buNone/>
            </a:pPr>
            <a:r>
              <a:rPr lang="en-US" altLang="zh-CN" sz="2400" dirty="0">
                <a:latin typeface="Tahoma" pitchFamily="34" charset="0"/>
              </a:rPr>
              <a:t>1</a:t>
            </a:r>
            <a:r>
              <a:rPr lang="zh-CN" altLang="en-US" sz="2400" dirty="0">
                <a:latin typeface="Tahoma" pitchFamily="34" charset="0"/>
              </a:rPr>
              <a:t>：在第三导体上接入测量仪表，可以远程读数。</a:t>
            </a:r>
          </a:p>
          <a:p>
            <a:pPr marL="342900" indent="-342900">
              <a:spcBef>
                <a:spcPct val="20000"/>
              </a:spcBef>
              <a:buClr>
                <a:schemeClr val="folHlink"/>
              </a:buClr>
              <a:buSzPct val="60000"/>
              <a:buFont typeface="Wingdings" pitchFamily="2" charset="2"/>
              <a:buNone/>
            </a:pPr>
            <a:r>
              <a:rPr lang="en-US" altLang="zh-CN" sz="2400" dirty="0">
                <a:latin typeface="Tahoma" pitchFamily="34" charset="0"/>
              </a:rPr>
              <a:t>2</a:t>
            </a:r>
            <a:r>
              <a:rPr lang="zh-CN" altLang="en-US" sz="2400" dirty="0">
                <a:latin typeface="Tahoma" pitchFamily="34" charset="0"/>
              </a:rPr>
              <a:t>：可以测量液态金属和故态金属表面的温度。</a:t>
            </a:r>
          </a:p>
        </p:txBody>
      </p:sp>
      <p:graphicFrame>
        <p:nvGraphicFramePr>
          <p:cNvPr id="4" name="Object 3"/>
          <p:cNvGraphicFramePr>
            <a:graphicFrameLocks noChangeAspect="1"/>
          </p:cNvGraphicFramePr>
          <p:nvPr>
            <p:extLst>
              <p:ext uri="{D42A27DB-BD31-4B8C-83A1-F6EECF244321}">
                <p14:modId xmlns:p14="http://schemas.microsoft.com/office/powerpoint/2010/main" val="2712681498"/>
              </p:ext>
            </p:extLst>
          </p:nvPr>
        </p:nvGraphicFramePr>
        <p:xfrm>
          <a:off x="2934611" y="3705897"/>
          <a:ext cx="4968875" cy="2674937"/>
        </p:xfrm>
        <a:graphic>
          <a:graphicData uri="http://schemas.openxmlformats.org/presentationml/2006/ole">
            <mc:AlternateContent xmlns:mc="http://schemas.openxmlformats.org/markup-compatibility/2006">
              <mc:Choice xmlns:v="urn:schemas-microsoft-com:vml" Requires="v">
                <p:oleObj spid="_x0000_s78872" name="Visio" r:id="rId3" imgW="2114788" imgH="1138476" progId="Visio.Drawing.6">
                  <p:embed/>
                </p:oleObj>
              </mc:Choice>
              <mc:Fallback>
                <p:oleObj name="Visio" r:id="rId3" imgW="2114788" imgH="113847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4611" y="3705897"/>
                        <a:ext cx="4968875" cy="267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8855700"/>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graphicFrame>
        <p:nvGraphicFramePr>
          <p:cNvPr id="28676" name="Object 4"/>
          <p:cNvGraphicFramePr/>
          <p:nvPr/>
        </p:nvGraphicFramePr>
        <p:xfrm>
          <a:off x="6815526" y="2145223"/>
          <a:ext cx="3816350" cy="2506663"/>
        </p:xfrm>
        <a:graphic>
          <a:graphicData uri="http://schemas.openxmlformats.org/presentationml/2006/ole">
            <mc:AlternateContent xmlns:mc="http://schemas.openxmlformats.org/markup-compatibility/2006">
              <mc:Choice xmlns:v="urn:schemas-microsoft-com:vml" Requires="v">
                <p:oleObj spid="_x0000_s49210" r:id="rId4" imgW="3097530" imgH="2043430" progId="">
                  <p:embed/>
                </p:oleObj>
              </mc:Choice>
              <mc:Fallback>
                <p:oleObj r:id="rId4" imgW="3097530" imgH="2043430" progId="">
                  <p:embed/>
                  <p:pic>
                    <p:nvPicPr>
                      <p:cNvPr id="0" name="Picture 2" descr="image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526" y="2145223"/>
                        <a:ext cx="381635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矩形 8"/>
          <p:cNvSpPr/>
          <p:nvPr/>
        </p:nvSpPr>
        <p:spPr>
          <a:xfrm>
            <a:off x="1737465" y="2627228"/>
            <a:ext cx="3363845" cy="3984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t>E</a:t>
            </a:r>
            <a:r>
              <a:rPr lang="en-US" altLang="zh-CN" sz="1400" i="1" dirty="0"/>
              <a:t>AB</a:t>
            </a:r>
            <a:r>
              <a:rPr lang="en-US" altLang="zh-CN" sz="2400" i="1" dirty="0"/>
              <a:t>(t,t</a:t>
            </a:r>
            <a:r>
              <a:rPr lang="en-US" altLang="zh-CN" sz="1200" i="1" dirty="0"/>
              <a:t>0</a:t>
            </a:r>
            <a:r>
              <a:rPr lang="en-US" altLang="zh-CN" sz="2400" i="1" dirty="0"/>
              <a:t>) = </a:t>
            </a:r>
            <a:r>
              <a:rPr lang="en-US" altLang="zh-CN" sz="2400" i="1" dirty="0" err="1"/>
              <a:t>e</a:t>
            </a:r>
            <a:r>
              <a:rPr lang="en-US" altLang="zh-CN" sz="1400" i="1" dirty="0" err="1"/>
              <a:t>AB</a:t>
            </a:r>
            <a:r>
              <a:rPr lang="en-US" altLang="zh-CN" sz="2400" i="1" dirty="0"/>
              <a:t>(t) - </a:t>
            </a:r>
            <a:r>
              <a:rPr lang="en-US" altLang="zh-CN" sz="2400" i="1" dirty="0" err="1"/>
              <a:t>e</a:t>
            </a:r>
            <a:r>
              <a:rPr lang="en-US" altLang="zh-CN" sz="1400" i="1" dirty="0" err="1"/>
              <a:t>AB</a:t>
            </a:r>
            <a:r>
              <a:rPr lang="en-US" altLang="zh-CN" sz="2400" i="1" dirty="0"/>
              <a:t>(t</a:t>
            </a:r>
            <a:r>
              <a:rPr lang="en-US" altLang="zh-CN" sz="1200" i="1" dirty="0"/>
              <a:t>0</a:t>
            </a:r>
            <a:r>
              <a:rPr lang="en-US" altLang="zh-CN" sz="2400" i="1" dirty="0"/>
              <a:t>)</a:t>
            </a:r>
            <a:endParaRPr lang="zh-CN" altLang="en-US" sz="2400" i="1" dirty="0"/>
          </a:p>
        </p:txBody>
      </p:sp>
      <p:sp>
        <p:nvSpPr>
          <p:cNvPr id="10" name="矩形 9"/>
          <p:cNvSpPr/>
          <p:nvPr/>
        </p:nvSpPr>
        <p:spPr>
          <a:xfrm>
            <a:off x="1737461" y="3551267"/>
            <a:ext cx="4488390" cy="5024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a:t> = </a:t>
            </a:r>
            <a:r>
              <a:rPr lang="en-US" altLang="zh-CN" sz="2400" i="1" dirty="0" err="1"/>
              <a:t>e</a:t>
            </a:r>
            <a:r>
              <a:rPr lang="en-US" altLang="zh-CN" sz="1400" i="1" dirty="0" err="1"/>
              <a:t>AB</a:t>
            </a:r>
            <a:r>
              <a:rPr lang="en-US" altLang="zh-CN" sz="2400" i="1" dirty="0"/>
              <a:t>(t) - </a:t>
            </a:r>
            <a:r>
              <a:rPr lang="en-US" altLang="zh-CN" sz="2400" i="1" dirty="0" err="1" smtClean="0"/>
              <a:t>e</a:t>
            </a:r>
            <a:r>
              <a:rPr lang="en-US" altLang="zh-CN" sz="1600" i="1" dirty="0" err="1" smtClean="0"/>
              <a:t>A</a:t>
            </a:r>
            <a:r>
              <a:rPr lang="en-US" altLang="zh-CN" sz="1400" i="1" dirty="0" err="1" smtClean="0"/>
              <a:t>B</a:t>
            </a:r>
            <a:r>
              <a:rPr lang="en-US" altLang="zh-CN" sz="2400" i="1" dirty="0" smtClean="0"/>
              <a:t>(</a:t>
            </a:r>
            <a:r>
              <a:rPr lang="en-US" altLang="zh-CN" sz="2400" i="1" dirty="0" err="1" smtClean="0"/>
              <a:t>t</a:t>
            </a:r>
            <a:r>
              <a:rPr lang="en-US" altLang="zh-CN" sz="1400" i="1" dirty="0" err="1"/>
              <a:t>c</a:t>
            </a:r>
            <a:r>
              <a:rPr lang="en-US" altLang="zh-CN" sz="2400" i="1" dirty="0" smtClean="0"/>
              <a:t>) </a:t>
            </a:r>
            <a:r>
              <a:rPr lang="en-US" altLang="zh-CN" sz="2400" i="1" dirty="0"/>
              <a:t>+ </a:t>
            </a:r>
            <a:r>
              <a:rPr lang="en-US" altLang="zh-CN" sz="2400" i="1" dirty="0" err="1" smtClean="0"/>
              <a:t>e</a:t>
            </a:r>
            <a:r>
              <a:rPr lang="en-US" altLang="zh-CN" sz="1400" i="1" dirty="0" err="1" smtClean="0"/>
              <a:t>AB</a:t>
            </a:r>
            <a:r>
              <a:rPr lang="en-US" altLang="zh-CN" sz="2400" i="1" dirty="0" smtClean="0"/>
              <a:t>(</a:t>
            </a:r>
            <a:r>
              <a:rPr lang="en-US" altLang="zh-CN" sz="2400" i="1" dirty="0" err="1" smtClean="0"/>
              <a:t>t</a:t>
            </a:r>
            <a:r>
              <a:rPr lang="en-US" altLang="zh-CN" sz="1200" i="1" dirty="0" err="1"/>
              <a:t>c</a:t>
            </a:r>
            <a:r>
              <a:rPr lang="en-US" altLang="zh-CN" sz="2400" i="1" dirty="0" smtClean="0"/>
              <a:t>) </a:t>
            </a:r>
            <a:r>
              <a:rPr lang="en-US" altLang="zh-CN" sz="2400" i="1" dirty="0"/>
              <a:t>- </a:t>
            </a:r>
            <a:r>
              <a:rPr lang="en-US" altLang="zh-CN" sz="2400" i="1" dirty="0" err="1"/>
              <a:t>e</a:t>
            </a:r>
            <a:r>
              <a:rPr lang="en-US" altLang="zh-CN" sz="1400" i="1" dirty="0" err="1"/>
              <a:t>AB</a:t>
            </a:r>
            <a:r>
              <a:rPr lang="en-US" altLang="zh-CN" sz="2400" i="1" dirty="0"/>
              <a:t>(t</a:t>
            </a:r>
            <a:r>
              <a:rPr lang="en-US" altLang="zh-CN" sz="1200" i="1" dirty="0"/>
              <a:t>0</a:t>
            </a:r>
            <a:r>
              <a:rPr lang="en-US" altLang="zh-CN" sz="2400" i="1" dirty="0"/>
              <a:t>)</a:t>
            </a:r>
            <a:endParaRPr lang="zh-CN" altLang="en-US" sz="2400" i="1" dirty="0"/>
          </a:p>
        </p:txBody>
      </p:sp>
      <p:sp>
        <p:nvSpPr>
          <p:cNvPr id="11" name="Rectangle 3"/>
          <p:cNvSpPr/>
          <p:nvPr/>
        </p:nvSpPr>
        <p:spPr>
          <a:xfrm>
            <a:off x="1971384" y="5054894"/>
            <a:ext cx="6547777" cy="584775"/>
          </a:xfrm>
          <a:prstGeom prst="rect">
            <a:avLst/>
          </a:prstGeom>
          <a:noFill/>
          <a:ln w="9525">
            <a:noFill/>
          </a:ln>
        </p:spPr>
        <p:txBody>
          <a:bodyPr wrap="square">
            <a:spAutoFit/>
          </a:bodyPr>
          <a:lstStyle/>
          <a:p>
            <a:pPr marL="342900" indent="-342900">
              <a:spcBef>
                <a:spcPct val="20000"/>
              </a:spcBef>
              <a:buClr>
                <a:srgbClr val="B2B2B2"/>
              </a:buClr>
              <a:buSzPct val="60000"/>
              <a:buFont typeface="Wingdings" panose="05000000000000000000" pitchFamily="2" charset="2"/>
            </a:pPr>
            <a:r>
              <a:rPr lang="en-US" altLang="zh-CN" sz="3200" dirty="0">
                <a:latin typeface="Tahoma" pitchFamily="34" charset="0"/>
              </a:rPr>
              <a:t>E</a:t>
            </a:r>
            <a:r>
              <a:rPr lang="en-US" altLang="zh-CN" sz="3200" baseline="-25000" dirty="0">
                <a:latin typeface="Tahoma" pitchFamily="34" charset="0"/>
              </a:rPr>
              <a:t>AB</a:t>
            </a:r>
            <a:r>
              <a:rPr lang="en-US" altLang="zh-CN" sz="3200" dirty="0">
                <a:latin typeface="Tahoma" pitchFamily="34" charset="0"/>
              </a:rPr>
              <a:t>(t,t</a:t>
            </a:r>
            <a:r>
              <a:rPr lang="en-US" altLang="zh-CN" sz="3200" baseline="-25000" dirty="0">
                <a:latin typeface="Tahoma" pitchFamily="34" charset="0"/>
              </a:rPr>
              <a:t>0</a:t>
            </a:r>
            <a:r>
              <a:rPr lang="en-US" altLang="zh-CN" sz="3200" dirty="0">
                <a:latin typeface="Tahoma" pitchFamily="34" charset="0"/>
              </a:rPr>
              <a:t>)= </a:t>
            </a:r>
            <a:r>
              <a:rPr lang="en-US" altLang="zh-CN" sz="3200" b="0" dirty="0" smtClean="0">
                <a:solidFill>
                  <a:srgbClr val="000000"/>
                </a:solidFill>
                <a:highlight>
                  <a:srgbClr val="FFFF00"/>
                </a:highlight>
                <a:latin typeface="Tahoma" panose="020B0604030504040204" pitchFamily="34" charset="0"/>
              </a:rPr>
              <a:t>=</a:t>
            </a:r>
            <a:r>
              <a:rPr lang="en-US" altLang="zh-CN" sz="3200" b="0" dirty="0">
                <a:solidFill>
                  <a:srgbClr val="000000"/>
                </a:solidFill>
                <a:highlight>
                  <a:srgbClr val="FFFF00"/>
                </a:highlight>
                <a:latin typeface="Tahoma" panose="020B0604030504040204" pitchFamily="34" charset="0"/>
              </a:rPr>
              <a:t>E</a:t>
            </a:r>
            <a:r>
              <a:rPr lang="en-US" altLang="zh-CN" sz="3200" b="0" baseline="-25000" dirty="0">
                <a:solidFill>
                  <a:srgbClr val="000000"/>
                </a:solidFill>
                <a:highlight>
                  <a:srgbClr val="FFFF00"/>
                </a:highlight>
                <a:latin typeface="Tahoma" panose="020B0604030504040204" pitchFamily="34" charset="0"/>
              </a:rPr>
              <a:t>AB</a:t>
            </a:r>
            <a:r>
              <a:rPr lang="en-US" altLang="zh-CN" sz="3200" b="0" dirty="0">
                <a:solidFill>
                  <a:srgbClr val="000000"/>
                </a:solidFill>
                <a:highlight>
                  <a:srgbClr val="FFFF00"/>
                </a:highlight>
                <a:latin typeface="Tahoma" panose="020B0604030504040204" pitchFamily="34" charset="0"/>
              </a:rPr>
              <a:t>(t, </a:t>
            </a:r>
            <a:r>
              <a:rPr lang="en-US" altLang="zh-CN" sz="3200" b="0" dirty="0" err="1" smtClean="0">
                <a:solidFill>
                  <a:srgbClr val="000000"/>
                </a:solidFill>
                <a:highlight>
                  <a:srgbClr val="FFFF00"/>
                </a:highlight>
                <a:latin typeface="Tahoma" panose="020B0604030504040204" pitchFamily="34" charset="0"/>
              </a:rPr>
              <a:t>t</a:t>
            </a:r>
            <a:r>
              <a:rPr lang="en-US" altLang="zh-CN" sz="3200" baseline="-25000" dirty="0" err="1">
                <a:solidFill>
                  <a:srgbClr val="000000"/>
                </a:solidFill>
                <a:highlight>
                  <a:srgbClr val="FFFF00"/>
                </a:highlight>
                <a:latin typeface="Tahoma" panose="020B0604030504040204" pitchFamily="34" charset="0"/>
              </a:rPr>
              <a:t>c</a:t>
            </a:r>
            <a:r>
              <a:rPr lang="en-US" altLang="zh-CN" sz="3200" b="0" dirty="0" smtClean="0">
                <a:solidFill>
                  <a:srgbClr val="000000"/>
                </a:solidFill>
                <a:highlight>
                  <a:srgbClr val="FFFF00"/>
                </a:highlight>
                <a:latin typeface="Tahoma" panose="020B0604030504040204" pitchFamily="34" charset="0"/>
              </a:rPr>
              <a:t>)+E</a:t>
            </a:r>
            <a:r>
              <a:rPr lang="en-US" altLang="zh-CN" sz="3200" b="0" baseline="-25000" dirty="0" smtClean="0">
                <a:solidFill>
                  <a:srgbClr val="000000"/>
                </a:solidFill>
                <a:highlight>
                  <a:srgbClr val="FFFF00"/>
                </a:highlight>
                <a:latin typeface="Tahoma" panose="020B0604030504040204" pitchFamily="34" charset="0"/>
              </a:rPr>
              <a:t>AB</a:t>
            </a:r>
            <a:r>
              <a:rPr lang="en-US" altLang="zh-CN" sz="3200" dirty="0" smtClean="0">
                <a:solidFill>
                  <a:srgbClr val="000000"/>
                </a:solidFill>
                <a:highlight>
                  <a:srgbClr val="FFFF00"/>
                </a:highlight>
                <a:latin typeface="Tahoma" panose="020B0604030504040204" pitchFamily="34" charset="0"/>
              </a:rPr>
              <a:t>(</a:t>
            </a:r>
            <a:r>
              <a:rPr lang="en-US" altLang="zh-CN" sz="3200" dirty="0" err="1" smtClean="0">
                <a:solidFill>
                  <a:srgbClr val="000000"/>
                </a:solidFill>
                <a:highlight>
                  <a:srgbClr val="FFFF00"/>
                </a:highlight>
                <a:latin typeface="Tahoma" panose="020B0604030504040204" pitchFamily="34" charset="0"/>
              </a:rPr>
              <a:t>t</a:t>
            </a:r>
            <a:r>
              <a:rPr lang="en-US" altLang="zh-CN" sz="3200" baseline="-25000" dirty="0" err="1">
                <a:solidFill>
                  <a:srgbClr val="000000"/>
                </a:solidFill>
                <a:highlight>
                  <a:srgbClr val="FFFF00"/>
                </a:highlight>
                <a:latin typeface="Tahoma" panose="020B0604030504040204" pitchFamily="34" charset="0"/>
              </a:rPr>
              <a:t>c</a:t>
            </a:r>
            <a:r>
              <a:rPr lang="en-US" altLang="zh-CN" sz="3200" b="0" dirty="0" smtClean="0">
                <a:solidFill>
                  <a:srgbClr val="000000"/>
                </a:solidFill>
                <a:highlight>
                  <a:srgbClr val="FFFF00"/>
                </a:highlight>
                <a:latin typeface="Tahoma" panose="020B0604030504040204" pitchFamily="34" charset="0"/>
              </a:rPr>
              <a:t>, </a:t>
            </a:r>
            <a:r>
              <a:rPr lang="en-US" altLang="zh-CN" sz="3200" b="0" dirty="0">
                <a:solidFill>
                  <a:srgbClr val="000000"/>
                </a:solidFill>
                <a:highlight>
                  <a:srgbClr val="FFFF00"/>
                </a:highlight>
                <a:latin typeface="Tahoma" panose="020B0604030504040204" pitchFamily="34" charset="0"/>
              </a:rPr>
              <a:t>t</a:t>
            </a:r>
            <a:r>
              <a:rPr lang="en-US" altLang="zh-CN" sz="3200" b="0" baseline="-25000" dirty="0">
                <a:solidFill>
                  <a:srgbClr val="000000"/>
                </a:solidFill>
                <a:highlight>
                  <a:srgbClr val="FFFF00"/>
                </a:highlight>
                <a:latin typeface="Tahoma" panose="020B0604030504040204" pitchFamily="34" charset="0"/>
              </a:rPr>
              <a:t>0</a:t>
            </a:r>
            <a:r>
              <a:rPr lang="en-US" altLang="zh-CN" sz="3200" b="0" dirty="0">
                <a:solidFill>
                  <a:srgbClr val="000000"/>
                </a:solidFill>
                <a:highlight>
                  <a:srgbClr val="FFFF00"/>
                </a:highlight>
                <a:latin typeface="Tahoma" panose="020B0604030504040204" pitchFamily="34" charset="0"/>
              </a:rPr>
              <a:t>)</a:t>
            </a:r>
          </a:p>
        </p:txBody>
      </p:sp>
      <p:sp>
        <p:nvSpPr>
          <p:cNvPr id="12" name="箭头: 右 11"/>
          <p:cNvSpPr/>
          <p:nvPr/>
        </p:nvSpPr>
        <p:spPr>
          <a:xfrm>
            <a:off x="759056" y="51049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2"/>
          <p:cNvSpPr>
            <a:spLocks noChangeArrowheads="1"/>
          </p:cNvSpPr>
          <p:nvPr/>
        </p:nvSpPr>
        <p:spPr bwMode="auto">
          <a:xfrm>
            <a:off x="910319" y="314327"/>
            <a:ext cx="6911976"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buClr>
                <a:schemeClr val="folHlink"/>
              </a:buClr>
              <a:buSzPct val="60000"/>
              <a:buFont typeface="Wingdings" pitchFamily="2" charset="2"/>
              <a:buNone/>
            </a:pPr>
            <a:r>
              <a:rPr lang="zh-CN" altLang="en-US" sz="3200" dirty="0">
                <a:solidFill>
                  <a:schemeClr val="accent2"/>
                </a:solidFill>
                <a:latin typeface="Tahoma" pitchFamily="34" charset="0"/>
              </a:rPr>
              <a:t>（二）中间温度法则</a:t>
            </a:r>
          </a:p>
          <a:p>
            <a:pPr marL="342900" indent="-342900">
              <a:spcBef>
                <a:spcPct val="20000"/>
              </a:spcBef>
              <a:buClr>
                <a:schemeClr val="folHlink"/>
              </a:buClr>
              <a:buSzPct val="60000"/>
              <a:buFont typeface="Wingdings" pitchFamily="2" charset="2"/>
              <a:buNone/>
            </a:pPr>
            <a:r>
              <a:rPr lang="en-US" altLang="zh-CN" sz="3200" dirty="0">
                <a:latin typeface="Tahoma" pitchFamily="34" charset="0"/>
              </a:rPr>
              <a:t>E</a:t>
            </a:r>
            <a:r>
              <a:rPr lang="en-US" altLang="zh-CN" sz="3200" baseline="-25000" dirty="0">
                <a:latin typeface="Tahoma" pitchFamily="34" charset="0"/>
              </a:rPr>
              <a:t>AB</a:t>
            </a:r>
            <a:r>
              <a:rPr lang="en-US" altLang="zh-CN" sz="3200" dirty="0">
                <a:latin typeface="Tahoma" pitchFamily="34" charset="0"/>
              </a:rPr>
              <a:t>(t,t</a:t>
            </a:r>
            <a:r>
              <a:rPr lang="en-US" altLang="zh-CN" sz="3200" baseline="-25000" dirty="0">
                <a:latin typeface="Tahoma" pitchFamily="34" charset="0"/>
              </a:rPr>
              <a:t>0</a:t>
            </a:r>
            <a:r>
              <a:rPr lang="en-US" altLang="zh-CN" sz="3200" dirty="0">
                <a:latin typeface="Tahoma" pitchFamily="34" charset="0"/>
              </a:rPr>
              <a:t>)=</a:t>
            </a:r>
            <a:r>
              <a:rPr lang="en-US" altLang="zh-CN" sz="3200" dirty="0" smtClean="0">
                <a:latin typeface="Tahoma" pitchFamily="34" charset="0"/>
              </a:rPr>
              <a:t>E</a:t>
            </a:r>
            <a:r>
              <a:rPr lang="en-US" altLang="zh-CN" sz="3200" baseline="-25000" dirty="0" smtClean="0">
                <a:latin typeface="Tahoma" pitchFamily="34" charset="0"/>
              </a:rPr>
              <a:t>AB</a:t>
            </a:r>
            <a:r>
              <a:rPr lang="en-US" altLang="zh-CN" sz="3200" dirty="0" smtClean="0">
                <a:latin typeface="Tahoma" pitchFamily="34" charset="0"/>
              </a:rPr>
              <a:t>(</a:t>
            </a:r>
            <a:r>
              <a:rPr lang="en-US" altLang="zh-CN" sz="3200" dirty="0" err="1" smtClean="0">
                <a:latin typeface="Tahoma" pitchFamily="34" charset="0"/>
              </a:rPr>
              <a:t>t,t</a:t>
            </a:r>
            <a:r>
              <a:rPr lang="en-US" altLang="zh-CN" sz="3200" baseline="-25000" dirty="0" err="1" smtClean="0">
                <a:latin typeface="Tahoma" pitchFamily="34" charset="0"/>
              </a:rPr>
              <a:t>c</a:t>
            </a:r>
            <a:r>
              <a:rPr lang="en-US" altLang="zh-CN" sz="3200" dirty="0" smtClean="0">
                <a:latin typeface="Tahoma" pitchFamily="34" charset="0"/>
              </a:rPr>
              <a:t>)+ E</a:t>
            </a:r>
            <a:r>
              <a:rPr lang="en-US" altLang="zh-CN" sz="3200" baseline="-25000" dirty="0" smtClean="0">
                <a:latin typeface="Tahoma" pitchFamily="34" charset="0"/>
              </a:rPr>
              <a:t>AB</a:t>
            </a:r>
            <a:r>
              <a:rPr lang="en-US" altLang="zh-CN" sz="3200" dirty="0" smtClean="0">
                <a:latin typeface="Tahoma" pitchFamily="34" charset="0"/>
              </a:rPr>
              <a:t>(</a:t>
            </a:r>
            <a:r>
              <a:rPr lang="en-US" altLang="zh-CN" sz="3200" dirty="0" err="1" smtClean="0">
                <a:latin typeface="Tahoma" pitchFamily="34" charset="0"/>
              </a:rPr>
              <a:t>t</a:t>
            </a:r>
            <a:r>
              <a:rPr lang="en-US" altLang="zh-CN" sz="3200" baseline="-25000" dirty="0" err="1" smtClean="0">
                <a:latin typeface="Tahoma" pitchFamily="34" charset="0"/>
              </a:rPr>
              <a:t>c</a:t>
            </a:r>
            <a:r>
              <a:rPr lang="en-US" altLang="zh-CN" sz="3200" dirty="0" smtClean="0">
                <a:latin typeface="Tahoma" pitchFamily="34" charset="0"/>
              </a:rPr>
              <a:t> </a:t>
            </a:r>
            <a:r>
              <a:rPr lang="en-US" altLang="zh-CN" sz="3200" dirty="0">
                <a:latin typeface="Tahoma" pitchFamily="34" charset="0"/>
              </a:rPr>
              <a:t>,t</a:t>
            </a:r>
            <a:r>
              <a:rPr lang="en-US" altLang="zh-CN" sz="3200" baseline="-25000" dirty="0">
                <a:latin typeface="Tahoma" pitchFamily="34" charset="0"/>
              </a:rPr>
              <a:t>0</a:t>
            </a:r>
            <a:r>
              <a:rPr lang="en-US" altLang="zh-CN" sz="3200" dirty="0">
                <a:latin typeface="Tahoma" pitchFamily="34" charset="0"/>
              </a:rPr>
              <a:t>)</a:t>
            </a:r>
          </a:p>
        </p:txBody>
      </p:sp>
    </p:spTree>
    <p:custDataLst>
      <p:tags r:id="rId2"/>
    </p:custData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007272" y="1268420"/>
            <a:ext cx="6864679"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r>
              <a:rPr lang="zh-CN" altLang="en-US" sz="3200">
                <a:solidFill>
                  <a:schemeClr val="accent2"/>
                </a:solidFill>
                <a:ea typeface="华文新魏" pitchFamily="2" charset="-122"/>
              </a:rPr>
              <a:t>中间温度定律的应用</a:t>
            </a:r>
          </a:p>
        </p:txBody>
      </p:sp>
      <p:sp>
        <p:nvSpPr>
          <p:cNvPr id="168963" name="Text Box 3"/>
          <p:cNvSpPr txBox="1">
            <a:spLocks noChangeArrowheads="1"/>
          </p:cNvSpPr>
          <p:nvPr/>
        </p:nvSpPr>
        <p:spPr bwMode="auto">
          <a:xfrm>
            <a:off x="814710" y="2133605"/>
            <a:ext cx="1055729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Times New Roman" pitchFamily="18" charset="0"/>
                <a:ea typeface="宋体" pitchFamily="2" charset="-122"/>
              </a:defRPr>
            </a:lvl1pPr>
            <a:lvl2pPr marL="742950" indent="-285750" eaLnBrk="0" hangingPunct="0">
              <a:defRPr kumimoji="1" sz="2000">
                <a:solidFill>
                  <a:schemeClr val="tx1"/>
                </a:solidFill>
                <a:latin typeface="Times New Roman" pitchFamily="18" charset="0"/>
                <a:ea typeface="宋体" pitchFamily="2" charset="-122"/>
              </a:defRPr>
            </a:lvl2pPr>
            <a:lvl3pPr marL="1143000" indent="-228600" eaLnBrk="0" hangingPunct="0">
              <a:defRPr kumimoji="1" sz="2000">
                <a:solidFill>
                  <a:schemeClr val="tx1"/>
                </a:solidFill>
                <a:latin typeface="Times New Roman" pitchFamily="18" charset="0"/>
                <a:ea typeface="宋体" pitchFamily="2" charset="-122"/>
              </a:defRPr>
            </a:lvl3pPr>
            <a:lvl4pPr marL="1600200" indent="-228600" eaLnBrk="0" hangingPunct="0">
              <a:defRPr kumimoji="1" sz="2000">
                <a:solidFill>
                  <a:schemeClr val="tx1"/>
                </a:solidFill>
                <a:latin typeface="Times New Roman" pitchFamily="18" charset="0"/>
                <a:ea typeface="宋体" pitchFamily="2" charset="-122"/>
              </a:defRPr>
            </a:lvl4pPr>
            <a:lvl5pPr marL="2057400" indent="-228600" eaLnBrk="0" hangingPunct="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pPr algn="just" eaLnBrk="1" hangingPunct="1">
              <a:lnSpc>
                <a:spcPct val="135000"/>
              </a:lnSpc>
              <a:spcBef>
                <a:spcPct val="50000"/>
              </a:spcBef>
              <a:buFontTx/>
              <a:buChar char="•"/>
            </a:pPr>
            <a:r>
              <a:rPr lang="en-US" altLang="zh-CN" sz="2400"/>
              <a:t>  </a:t>
            </a:r>
            <a:r>
              <a:rPr lang="zh-CN" altLang="en-US" sz="2400"/>
              <a:t>根据这个定律，可以连接与热电偶热电特性相近的导体</a:t>
            </a:r>
            <a:r>
              <a:rPr lang="en-US" altLang="zh-CN" sz="2400" i="1"/>
              <a:t>A</a:t>
            </a:r>
            <a:r>
              <a:rPr lang="en-US" altLang="zh-CN" sz="2400"/>
              <a:t>′</a:t>
            </a:r>
            <a:r>
              <a:rPr lang="zh-CN" altLang="en-US" sz="2400"/>
              <a:t>和</a:t>
            </a:r>
            <a:r>
              <a:rPr lang="en-US" altLang="zh-CN" sz="2400" i="1"/>
              <a:t>B</a:t>
            </a:r>
            <a:r>
              <a:rPr lang="zh-CN" altLang="en-US" sz="2400" i="1"/>
              <a:t>，</a:t>
            </a:r>
            <a:r>
              <a:rPr lang="zh-CN" altLang="en-US" sz="2400"/>
              <a:t>将热电偶冷端延伸到温度恒定的地方，这就为热电偶回路中应用</a:t>
            </a:r>
            <a:r>
              <a:rPr lang="zh-CN" altLang="en-US" sz="2400">
                <a:ea typeface="华文行楷" pitchFamily="2" charset="-122"/>
              </a:rPr>
              <a:t>补偿导线</a:t>
            </a:r>
            <a:r>
              <a:rPr lang="zh-CN" altLang="en-US" sz="2400"/>
              <a:t>提供了理论依据。 </a:t>
            </a:r>
          </a:p>
          <a:p>
            <a:pPr algn="just" eaLnBrk="1" hangingPunct="1">
              <a:lnSpc>
                <a:spcPct val="135000"/>
              </a:lnSpc>
              <a:spcBef>
                <a:spcPct val="50000"/>
              </a:spcBef>
            </a:pPr>
            <a:r>
              <a:rPr lang="zh-CN" altLang="en-US" sz="2400"/>
              <a:t>  </a:t>
            </a:r>
          </a:p>
          <a:p>
            <a:pPr algn="just" eaLnBrk="1" hangingPunct="1">
              <a:lnSpc>
                <a:spcPct val="135000"/>
              </a:lnSpc>
              <a:spcBef>
                <a:spcPct val="50000"/>
              </a:spcBef>
              <a:buFontTx/>
              <a:buChar char="•"/>
            </a:pPr>
            <a:r>
              <a:rPr lang="zh-CN" altLang="en-US" sz="2400"/>
              <a:t>该定律是</a:t>
            </a:r>
            <a:r>
              <a:rPr lang="zh-CN" altLang="en-US" sz="2400">
                <a:ea typeface="华文行楷" pitchFamily="2" charset="-122"/>
              </a:rPr>
              <a:t>参考端温度计算修正</a:t>
            </a:r>
            <a:r>
              <a:rPr lang="zh-CN" altLang="en-US" sz="2400"/>
              <a:t>法的理论依据。在实际热电偶测温回路中</a:t>
            </a:r>
            <a:r>
              <a:rPr lang="en-US" altLang="zh-CN" sz="2400"/>
              <a:t>, </a:t>
            </a:r>
            <a:r>
              <a:rPr lang="zh-CN" altLang="en-US" sz="2400"/>
              <a:t>利用热电偶这一性质</a:t>
            </a:r>
            <a:r>
              <a:rPr lang="en-US" altLang="zh-CN" sz="2400"/>
              <a:t>, </a:t>
            </a:r>
            <a:r>
              <a:rPr lang="zh-CN" altLang="en-US" sz="2400"/>
              <a:t>可对参考端温度不为</a:t>
            </a:r>
            <a:r>
              <a:rPr lang="en-US" altLang="zh-CN" sz="2400"/>
              <a:t>0℃</a:t>
            </a:r>
            <a:r>
              <a:rPr lang="zh-CN" altLang="en-US" sz="2400"/>
              <a:t>的热电势进行修正。</a:t>
            </a:r>
          </a:p>
        </p:txBody>
      </p:sp>
      <p:sp>
        <p:nvSpPr>
          <p:cNvPr id="168964" name="Rectangle 8"/>
          <p:cNvSpPr>
            <a:spLocks noChangeArrowheads="1"/>
          </p:cNvSpPr>
          <p:nvPr/>
        </p:nvSpPr>
        <p:spPr bwMode="auto">
          <a:xfrm>
            <a:off x="334351"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4000">
                <a:solidFill>
                  <a:srgbClr val="FF3300"/>
                </a:solidFill>
                <a:ea typeface="华文行楷" pitchFamily="2" charset="-122"/>
              </a:rPr>
              <a:t>热电式传感器</a:t>
            </a:r>
          </a:p>
        </p:txBody>
      </p:sp>
    </p:spTree>
    <p:extLst>
      <p:ext uri="{BB962C8B-B14F-4D97-AF65-F5344CB8AC3E}">
        <p14:creationId xmlns:p14="http://schemas.microsoft.com/office/powerpoint/2010/main" val="1073675843"/>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15275" y="77470"/>
            <a:ext cx="3361690" cy="441960"/>
          </a:xfrm>
        </p:spPr>
        <p:txBody>
          <a:bodyPr>
            <a:scene3d>
              <a:camera prst="orthographicFront"/>
              <a:lightRig rig="threePt" dir="t"/>
            </a:scene3d>
          </a:bodyPr>
          <a:lstStyle/>
          <a:p>
            <a:r>
              <a:rPr lang="en-US" altLang="zh-CN"/>
              <a:t> </a:t>
            </a:r>
            <a:r>
              <a:rPr>
                <a:gradFill>
                  <a:gsLst>
                    <a:gs pos="21000">
                      <a:srgbClr val="53575C"/>
                    </a:gs>
                    <a:gs pos="88000">
                      <a:srgbClr val="C5C7CA"/>
                    </a:gs>
                  </a:gsLst>
                  <a:lin ang="5400000"/>
                </a:gradFill>
                <a:effectLst/>
              </a:rPr>
              <a:t>第8章 </a:t>
            </a:r>
            <a:r>
              <a:rPr lang="zh-CN" altLang="en-US">
                <a:gradFill>
                  <a:gsLst>
                    <a:gs pos="21000">
                      <a:srgbClr val="53575C"/>
                    </a:gs>
                    <a:gs pos="88000">
                      <a:srgbClr val="C5C7CA"/>
                    </a:gs>
                  </a:gsLst>
                  <a:lin ang="5400000"/>
                </a:gradFill>
                <a:effectLst/>
              </a:rPr>
              <a:t>温度传感器</a:t>
            </a:r>
          </a:p>
        </p:txBody>
      </p:sp>
      <p:sp>
        <p:nvSpPr>
          <p:cNvPr id="5" name="内容占位符 4"/>
          <p:cNvSpPr>
            <a:spLocks noGrp="1"/>
          </p:cNvSpPr>
          <p:nvPr>
            <p:ph sz="half" idx="1"/>
          </p:nvPr>
        </p:nvSpPr>
        <p:spPr/>
        <p:txBody>
          <a:bodyPr/>
          <a:lstStyle/>
          <a:p>
            <a:r>
              <a:rPr lang="zh-CN" altLang="en-US" sz="3600">
                <a:solidFill>
                  <a:srgbClr val="FF0000"/>
                </a:solidFill>
              </a:rPr>
              <a:t>本章要点</a:t>
            </a:r>
          </a:p>
          <a:p>
            <a:pPr marL="0" indent="0">
              <a:lnSpc>
                <a:spcPct val="150000"/>
              </a:lnSpc>
              <a:buNone/>
            </a:pPr>
            <a:r>
              <a:rPr lang="zh-CN" altLang="en-US" b="1">
                <a:solidFill>
                  <a:srgbClr val="00B0F0"/>
                </a:solidFill>
              </a:rPr>
              <a:t>1. 温度传感器的分类、常用测温元件及特性；</a:t>
            </a:r>
          </a:p>
          <a:p>
            <a:pPr marL="0" indent="0">
              <a:lnSpc>
                <a:spcPct val="150000"/>
              </a:lnSpc>
              <a:buNone/>
            </a:pPr>
            <a:r>
              <a:rPr lang="zh-CN" altLang="en-US" b="1">
                <a:solidFill>
                  <a:srgbClr val="00B0F0"/>
                </a:solidFill>
              </a:rPr>
              <a:t>2. 热电偶温度传感器的工作原理；</a:t>
            </a:r>
          </a:p>
          <a:p>
            <a:pPr marL="0" indent="0">
              <a:lnSpc>
                <a:spcPct val="150000"/>
              </a:lnSpc>
              <a:buNone/>
            </a:pPr>
            <a:r>
              <a:rPr lang="zh-CN" altLang="en-US" b="1">
                <a:solidFill>
                  <a:srgbClr val="00B0F0"/>
                </a:solidFill>
              </a:rPr>
              <a:t>3. 热电偶温度传感器的温度补偿方法；</a:t>
            </a:r>
          </a:p>
          <a:p>
            <a:pPr marL="0" indent="0">
              <a:lnSpc>
                <a:spcPct val="150000"/>
              </a:lnSpc>
              <a:buNone/>
            </a:pPr>
            <a:r>
              <a:rPr lang="zh-CN" altLang="en-US" b="1">
                <a:solidFill>
                  <a:srgbClr val="00B0F0"/>
                </a:solidFill>
              </a:rPr>
              <a:t>4. 热电阻温度传感器的测温原理及其应用；</a:t>
            </a:r>
          </a:p>
          <a:p>
            <a:pPr marL="0" indent="0">
              <a:lnSpc>
                <a:spcPct val="150000"/>
              </a:lnSpc>
              <a:buNone/>
            </a:pPr>
            <a:r>
              <a:rPr lang="zh-CN" altLang="en-US" b="1">
                <a:solidFill>
                  <a:srgbClr val="00B0F0"/>
                </a:solidFill>
              </a:rPr>
              <a:t>5. 常见的半导体热敏电阻温度传感器的分类及其应用；</a:t>
            </a:r>
          </a:p>
          <a:p>
            <a:pPr marL="0" indent="0">
              <a:lnSpc>
                <a:spcPct val="150000"/>
              </a:lnSpc>
              <a:buNone/>
            </a:pPr>
            <a:r>
              <a:rPr lang="zh-CN" altLang="en-US" b="1">
                <a:solidFill>
                  <a:srgbClr val="00B0F0"/>
                </a:solidFill>
              </a:rPr>
              <a:t>6. 集成温度传感器的分类及其应用。</a:t>
            </a:r>
          </a:p>
        </p:txBody>
      </p:sp>
      <p:sp>
        <p:nvSpPr>
          <p:cNvPr id="6" name="内容占位符 5"/>
          <p:cNvSpPr>
            <a:spLocks noGrp="1"/>
          </p:cNvSpPr>
          <p:nvPr>
            <p:ph sz="half" idx="2"/>
          </p:nvPr>
        </p:nvSpPr>
        <p:spPr>
          <a:xfrm>
            <a:off x="6199577" y="876314"/>
            <a:ext cx="5283242" cy="5388907"/>
          </a:xfrm>
        </p:spPr>
        <p:txBody>
          <a:bodyPr/>
          <a:lstStyle/>
          <a:p>
            <a:r>
              <a:rPr lang="zh-CN" altLang="en-US" sz="3600">
                <a:solidFill>
                  <a:srgbClr val="FF0000"/>
                </a:solidFill>
              </a:rPr>
              <a:t>学习要求</a:t>
            </a:r>
            <a:endParaRPr lang="zh-CN" altLang="en-US"/>
          </a:p>
          <a:p>
            <a:pPr marL="0" algn="l">
              <a:lnSpc>
                <a:spcPct val="150000"/>
              </a:lnSpc>
              <a:buClrTx/>
              <a:buSzTx/>
              <a:buNone/>
            </a:pPr>
            <a:r>
              <a:rPr lang="zh-CN" altLang="en-US" b="1">
                <a:solidFill>
                  <a:srgbClr val="00B0F0"/>
                </a:solidFill>
              </a:rPr>
              <a:t>1.了解温度传感器的分类、常用测温元件及特性；</a:t>
            </a:r>
          </a:p>
          <a:p>
            <a:pPr marL="0" algn="l">
              <a:lnSpc>
                <a:spcPct val="150000"/>
              </a:lnSpc>
              <a:buClrTx/>
              <a:buSzTx/>
              <a:buNone/>
            </a:pPr>
            <a:r>
              <a:rPr lang="zh-CN" altLang="en-US" b="1">
                <a:solidFill>
                  <a:srgbClr val="00B0F0"/>
                </a:solidFill>
              </a:rPr>
              <a:t>2.了解热电偶温度传感器的工作原理； </a:t>
            </a:r>
          </a:p>
          <a:p>
            <a:pPr marL="0" algn="l">
              <a:lnSpc>
                <a:spcPct val="150000"/>
              </a:lnSpc>
              <a:buClrTx/>
              <a:buSzTx/>
              <a:buNone/>
            </a:pPr>
            <a:r>
              <a:rPr lang="zh-CN" altLang="en-US" b="1">
                <a:solidFill>
                  <a:srgbClr val="00B0F0"/>
                </a:solidFill>
              </a:rPr>
              <a:t>3.理解热电偶温度传感器的温度补偿方法；</a:t>
            </a:r>
          </a:p>
          <a:p>
            <a:pPr marL="0" algn="l">
              <a:lnSpc>
                <a:spcPct val="150000"/>
              </a:lnSpc>
              <a:buClrTx/>
              <a:buSzTx/>
              <a:buNone/>
            </a:pPr>
            <a:r>
              <a:rPr lang="zh-CN" altLang="en-US" b="1">
                <a:solidFill>
                  <a:srgbClr val="00B0F0"/>
                </a:solidFill>
              </a:rPr>
              <a:t>4.了解热电阻温度传感器的测温原理； </a:t>
            </a:r>
          </a:p>
          <a:p>
            <a:pPr marL="0" algn="l">
              <a:lnSpc>
                <a:spcPct val="150000"/>
              </a:lnSpc>
              <a:buClrTx/>
              <a:buSzTx/>
              <a:buNone/>
            </a:pPr>
            <a:r>
              <a:rPr lang="zh-CN" altLang="en-US" b="1">
                <a:solidFill>
                  <a:srgbClr val="00B0F0"/>
                </a:solidFill>
              </a:rPr>
              <a:t>5.了解半导体热敏电阻温度传感器的工作原理； </a:t>
            </a:r>
          </a:p>
          <a:p>
            <a:pPr marL="0" algn="l">
              <a:lnSpc>
                <a:spcPct val="150000"/>
              </a:lnSpc>
              <a:buClrTx/>
              <a:buSzTx/>
              <a:buNone/>
            </a:pPr>
            <a:r>
              <a:rPr lang="zh-CN" altLang="en-US" b="1">
                <a:solidFill>
                  <a:srgbClr val="00B0F0"/>
                </a:solidFill>
              </a:rPr>
              <a:t>6.理解常见的半导体热敏电阻温度传感器的分类及其应用；</a:t>
            </a:r>
          </a:p>
          <a:p>
            <a:pPr marL="0" algn="l">
              <a:lnSpc>
                <a:spcPct val="150000"/>
              </a:lnSpc>
              <a:buClrTx/>
              <a:buSzTx/>
              <a:buNone/>
            </a:pPr>
            <a:r>
              <a:rPr lang="zh-CN" altLang="en-US" b="1">
                <a:solidFill>
                  <a:srgbClr val="00B0F0"/>
                </a:solidFill>
              </a:rPr>
              <a:t>7.理解常见的集成温度传感器的分类及其应用。</a:t>
            </a:r>
          </a:p>
        </p:txBody>
      </p:sp>
    </p:spTree>
    <p:custDataLst>
      <p:tags r:id="rId1"/>
    </p:custData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334352" y="1412875"/>
            <a:ext cx="5279709"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3200" smtClean="0">
                <a:solidFill>
                  <a:srgbClr val="3333CC"/>
                </a:solidFill>
                <a:latin typeface="Book Antiqua" pitchFamily="18" charset="0"/>
                <a:ea typeface="宋体" pitchFamily="2" charset="-122"/>
              </a:rPr>
              <a:t>（三）标准电极法则</a:t>
            </a:r>
          </a:p>
          <a:p>
            <a:pPr fontAlgn="base">
              <a:spcBef>
                <a:spcPct val="50000"/>
              </a:spcBef>
              <a:spcAft>
                <a:spcPct val="0"/>
              </a:spcAft>
            </a:pPr>
            <a:r>
              <a:rPr lang="zh-CN" altLang="en-US" sz="2000" smtClean="0">
                <a:solidFill>
                  <a:srgbClr val="000000"/>
                </a:solidFill>
                <a:latin typeface="Book Antiqua" pitchFamily="18" charset="0"/>
                <a:ea typeface="宋体" pitchFamily="2" charset="-122"/>
              </a:rPr>
              <a:t>         </a:t>
            </a:r>
            <a:r>
              <a:rPr lang="en-US" altLang="zh-CN" sz="2000" smtClean="0">
                <a:solidFill>
                  <a:srgbClr val="000000"/>
                </a:solidFill>
                <a:latin typeface="Book Antiqua" pitchFamily="18" charset="0"/>
                <a:ea typeface="宋体" pitchFamily="2" charset="-122"/>
              </a:rPr>
              <a:t>E</a:t>
            </a:r>
            <a:r>
              <a:rPr lang="en-US" altLang="zh-CN" sz="2000" baseline="-25000" smtClean="0">
                <a:solidFill>
                  <a:srgbClr val="000000"/>
                </a:solidFill>
                <a:latin typeface="Book Antiqua" pitchFamily="18" charset="0"/>
                <a:ea typeface="宋体" pitchFamily="2" charset="-122"/>
              </a:rPr>
              <a:t>AB</a:t>
            </a:r>
            <a:r>
              <a:rPr lang="en-US" altLang="zh-CN" sz="2000" smtClean="0">
                <a:solidFill>
                  <a:srgbClr val="000000"/>
                </a:solidFill>
                <a:latin typeface="Book Antiqua" pitchFamily="18" charset="0"/>
                <a:ea typeface="宋体" pitchFamily="2" charset="-122"/>
              </a:rPr>
              <a:t>(t,t</a:t>
            </a:r>
            <a:r>
              <a:rPr lang="en-US" altLang="zh-CN" sz="2000" baseline="-25000" smtClean="0">
                <a:solidFill>
                  <a:srgbClr val="000000"/>
                </a:solidFill>
                <a:latin typeface="Book Antiqua" pitchFamily="18" charset="0"/>
                <a:ea typeface="宋体" pitchFamily="2" charset="-122"/>
              </a:rPr>
              <a:t>0</a:t>
            </a:r>
            <a:r>
              <a:rPr lang="en-US" altLang="zh-CN" sz="2000" smtClean="0">
                <a:solidFill>
                  <a:srgbClr val="000000"/>
                </a:solidFill>
                <a:latin typeface="Book Antiqua" pitchFamily="18" charset="0"/>
                <a:ea typeface="宋体" pitchFamily="2" charset="-122"/>
              </a:rPr>
              <a:t>)=E</a:t>
            </a:r>
            <a:r>
              <a:rPr lang="en-US" altLang="zh-CN" sz="2000" baseline="-25000" smtClean="0">
                <a:solidFill>
                  <a:srgbClr val="000000"/>
                </a:solidFill>
                <a:latin typeface="Book Antiqua" pitchFamily="18" charset="0"/>
                <a:ea typeface="宋体" pitchFamily="2" charset="-122"/>
              </a:rPr>
              <a:t>AC</a:t>
            </a:r>
            <a:r>
              <a:rPr lang="en-US" altLang="zh-CN" sz="2000" smtClean="0">
                <a:solidFill>
                  <a:srgbClr val="000000"/>
                </a:solidFill>
                <a:latin typeface="Book Antiqua" pitchFamily="18" charset="0"/>
                <a:ea typeface="宋体" pitchFamily="2" charset="-122"/>
              </a:rPr>
              <a:t>(t,t</a:t>
            </a:r>
            <a:r>
              <a:rPr lang="en-US" altLang="zh-CN" sz="2000" baseline="-25000" smtClean="0">
                <a:solidFill>
                  <a:srgbClr val="000000"/>
                </a:solidFill>
                <a:latin typeface="Book Antiqua" pitchFamily="18" charset="0"/>
                <a:ea typeface="宋体" pitchFamily="2" charset="-122"/>
              </a:rPr>
              <a:t>0</a:t>
            </a:r>
            <a:r>
              <a:rPr lang="en-US" altLang="zh-CN" sz="2000" smtClean="0">
                <a:solidFill>
                  <a:srgbClr val="000000"/>
                </a:solidFill>
                <a:latin typeface="Book Antiqua" pitchFamily="18" charset="0"/>
                <a:ea typeface="宋体" pitchFamily="2" charset="-122"/>
              </a:rPr>
              <a:t>)-E</a:t>
            </a:r>
            <a:r>
              <a:rPr lang="en-US" altLang="zh-CN" sz="2000" baseline="-25000" smtClean="0">
                <a:solidFill>
                  <a:srgbClr val="000000"/>
                </a:solidFill>
                <a:latin typeface="Book Antiqua" pitchFamily="18" charset="0"/>
                <a:ea typeface="宋体" pitchFamily="2" charset="-122"/>
              </a:rPr>
              <a:t>BC</a:t>
            </a:r>
            <a:r>
              <a:rPr lang="en-US" altLang="zh-CN" sz="2000" smtClean="0">
                <a:solidFill>
                  <a:srgbClr val="000000"/>
                </a:solidFill>
                <a:latin typeface="Book Antiqua" pitchFamily="18" charset="0"/>
                <a:ea typeface="宋体" pitchFamily="2" charset="-122"/>
              </a:rPr>
              <a:t>(t,t</a:t>
            </a:r>
            <a:r>
              <a:rPr lang="en-US" altLang="zh-CN" sz="2000" baseline="-25000" smtClean="0">
                <a:solidFill>
                  <a:srgbClr val="000000"/>
                </a:solidFill>
                <a:latin typeface="Book Antiqua" pitchFamily="18" charset="0"/>
                <a:ea typeface="宋体" pitchFamily="2" charset="-122"/>
              </a:rPr>
              <a:t>0</a:t>
            </a:r>
            <a:r>
              <a:rPr lang="en-US" altLang="zh-CN" sz="2000" smtClean="0">
                <a:solidFill>
                  <a:srgbClr val="000000"/>
                </a:solidFill>
                <a:latin typeface="Book Antiqua" pitchFamily="18" charset="0"/>
                <a:ea typeface="宋体" pitchFamily="2" charset="-122"/>
              </a:rPr>
              <a:t>)</a:t>
            </a:r>
          </a:p>
        </p:txBody>
      </p:sp>
      <p:graphicFrame>
        <p:nvGraphicFramePr>
          <p:cNvPr id="169987" name="Object 3"/>
          <p:cNvGraphicFramePr>
            <a:graphicFrameLocks noChangeAspect="1"/>
          </p:cNvGraphicFramePr>
          <p:nvPr>
            <p:extLst>
              <p:ext uri="{D42A27DB-BD31-4B8C-83A1-F6EECF244321}">
                <p14:modId xmlns:p14="http://schemas.microsoft.com/office/powerpoint/2010/main" val="3894468098"/>
              </p:ext>
            </p:extLst>
          </p:nvPr>
        </p:nvGraphicFramePr>
        <p:xfrm>
          <a:off x="1243017" y="3236913"/>
          <a:ext cx="9720261" cy="2794000"/>
        </p:xfrm>
        <a:graphic>
          <a:graphicData uri="http://schemas.openxmlformats.org/presentationml/2006/ole">
            <mc:AlternateContent xmlns:mc="http://schemas.openxmlformats.org/markup-compatibility/2006">
              <mc:Choice xmlns:v="urn:schemas-microsoft-com:vml" Requires="v">
                <p:oleObj spid="_x0000_s79936" name="Equation" r:id="rId4" imgW="2577960" imgH="1638000" progId="Equation.DSMT4">
                  <p:embed/>
                </p:oleObj>
              </mc:Choice>
              <mc:Fallback>
                <p:oleObj name="Equation" r:id="rId4" imgW="2577960" imgH="1638000" progId="Equation.DSMT4">
                  <p:embed/>
                  <p:pic>
                    <p:nvPicPr>
                      <p:cNvPr id="0" name=""/>
                      <p:cNvPicPr>
                        <a:picLocks noChangeAspect="1" noChangeArrowheads="1"/>
                      </p:cNvPicPr>
                      <p:nvPr/>
                    </p:nvPicPr>
                    <p:blipFill>
                      <a:blip r:embed="rId5"/>
                      <a:srcRect/>
                      <a:stretch>
                        <a:fillRect/>
                      </a:stretch>
                    </p:blipFill>
                    <p:spPr bwMode="auto">
                      <a:xfrm>
                        <a:off x="1243017" y="3236913"/>
                        <a:ext cx="9720261"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88" name="Object 4"/>
          <p:cNvGraphicFramePr>
            <a:graphicFrameLocks noChangeAspect="1"/>
          </p:cNvGraphicFramePr>
          <p:nvPr>
            <p:extLst>
              <p:ext uri="{D42A27DB-BD31-4B8C-83A1-F6EECF244321}">
                <p14:modId xmlns:p14="http://schemas.microsoft.com/office/powerpoint/2010/main" val="3137106395"/>
              </p:ext>
            </p:extLst>
          </p:nvPr>
        </p:nvGraphicFramePr>
        <p:xfrm>
          <a:off x="5631772" y="495736"/>
          <a:ext cx="5932805" cy="2870917"/>
        </p:xfrm>
        <a:graphic>
          <a:graphicData uri="http://schemas.openxmlformats.org/presentationml/2006/ole">
            <mc:AlternateContent xmlns:mc="http://schemas.openxmlformats.org/markup-compatibility/2006">
              <mc:Choice xmlns:v="urn:schemas-microsoft-com:vml" Requires="v">
                <p:oleObj spid="_x0000_s79937" name="Visio" r:id="rId6" imgW="2513886" imgH="2222659" progId="Visio.Drawing.6">
                  <p:embed/>
                </p:oleObj>
              </mc:Choice>
              <mc:Fallback>
                <p:oleObj name="Visio" r:id="rId6" imgW="2513886" imgH="2222659"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1772" y="495736"/>
                        <a:ext cx="5932805" cy="2870917"/>
                      </a:xfrm>
                      <a:prstGeom prst="rect">
                        <a:avLst/>
                      </a:prstGeom>
                      <a:noFill/>
                      <a:ln>
                        <a:noFill/>
                      </a:ln>
                      <a:extLst/>
                    </p:spPr>
                  </p:pic>
                </p:oleObj>
              </mc:Fallback>
            </mc:AlternateContent>
          </a:graphicData>
        </a:graphic>
      </p:graphicFrame>
      <p:sp>
        <p:nvSpPr>
          <p:cNvPr id="169989" name="Rectangle 8"/>
          <p:cNvSpPr>
            <a:spLocks noChangeArrowheads="1"/>
          </p:cNvSpPr>
          <p:nvPr/>
        </p:nvSpPr>
        <p:spPr bwMode="auto">
          <a:xfrm>
            <a:off x="334352"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spTree>
    <p:extLst>
      <p:ext uri="{BB962C8B-B14F-4D97-AF65-F5344CB8AC3E}">
        <p14:creationId xmlns:p14="http://schemas.microsoft.com/office/powerpoint/2010/main" val="8295625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199838" y="1125538"/>
            <a:ext cx="6289095" cy="55086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b"/>
          <a:lstStyle/>
          <a:p>
            <a:pPr algn="ctr" eaLnBrk="0" fontAlgn="base" hangingPunct="0">
              <a:spcBef>
                <a:spcPct val="0"/>
              </a:spcBef>
              <a:spcAft>
                <a:spcPct val="0"/>
              </a:spcAft>
            </a:pPr>
            <a:r>
              <a:rPr kumimoji="1" lang="zh-CN" altLang="en-US" sz="3600" smtClean="0">
                <a:solidFill>
                  <a:srgbClr val="3333CC"/>
                </a:solidFill>
                <a:ea typeface="华文新魏" pitchFamily="2" charset="-122"/>
              </a:rPr>
              <a:t>标准导体定律的意义</a:t>
            </a:r>
          </a:p>
        </p:txBody>
      </p:sp>
      <p:sp>
        <p:nvSpPr>
          <p:cNvPr id="171011" name="Rectangle 3"/>
          <p:cNvSpPr>
            <a:spLocks noChangeArrowheads="1"/>
          </p:cNvSpPr>
          <p:nvPr/>
        </p:nvSpPr>
        <p:spPr bwMode="auto">
          <a:xfrm>
            <a:off x="1199838" y="1989138"/>
            <a:ext cx="970027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spcBef>
                <a:spcPct val="20000"/>
              </a:spcBef>
              <a:spcAft>
                <a:spcPct val="0"/>
              </a:spcAft>
            </a:pPr>
            <a:r>
              <a:rPr kumimoji="1" lang="zh-CN" altLang="en-US" sz="2800" smtClean="0">
                <a:solidFill>
                  <a:srgbClr val="000000"/>
                </a:solidFill>
              </a:rPr>
              <a:t>通常选用高纯铂丝作标准电极</a:t>
            </a:r>
          </a:p>
          <a:p>
            <a:pPr marL="342900" indent="-342900" fontAlgn="base">
              <a:spcBef>
                <a:spcPct val="20000"/>
              </a:spcBef>
              <a:spcAft>
                <a:spcPct val="0"/>
              </a:spcAft>
            </a:pPr>
            <a:endParaRPr kumimoji="1" lang="zh-CN" altLang="en-US" sz="2800" smtClean="0">
              <a:solidFill>
                <a:srgbClr val="000000"/>
              </a:solidFill>
            </a:endParaRPr>
          </a:p>
          <a:p>
            <a:pPr marL="342900" indent="-342900" fontAlgn="base">
              <a:spcBef>
                <a:spcPct val="20000"/>
              </a:spcBef>
              <a:spcAft>
                <a:spcPct val="0"/>
              </a:spcAft>
            </a:pPr>
            <a:r>
              <a:rPr kumimoji="1" lang="zh-CN" altLang="en-US" sz="2800" smtClean="0">
                <a:solidFill>
                  <a:srgbClr val="000000"/>
                </a:solidFill>
              </a:rPr>
              <a:t>只要测得它与各种金属组成的热电偶的热电动势，则各种金属间相互组合成热电偶的热电动势就可根据标准电极定律计算出来。 </a:t>
            </a:r>
          </a:p>
        </p:txBody>
      </p:sp>
      <p:sp>
        <p:nvSpPr>
          <p:cNvPr id="171012" name="Rectangle 8"/>
          <p:cNvSpPr>
            <a:spLocks noChangeArrowheads="1"/>
          </p:cNvSpPr>
          <p:nvPr/>
        </p:nvSpPr>
        <p:spPr bwMode="auto">
          <a:xfrm>
            <a:off x="334352"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sp>
        <p:nvSpPr>
          <p:cNvPr id="171013" name="Rectangle 7"/>
          <p:cNvSpPr>
            <a:spLocks noChangeArrowheads="1"/>
          </p:cNvSpPr>
          <p:nvPr/>
        </p:nvSpPr>
        <p:spPr bwMode="auto">
          <a:xfrm>
            <a:off x="431688" y="5157797"/>
            <a:ext cx="11325450" cy="1563687"/>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3200" smtClean="0">
                <a:solidFill>
                  <a:srgbClr val="000000"/>
                </a:solidFill>
                <a:ea typeface="宋体" pitchFamily="2" charset="-122"/>
              </a:rPr>
              <a:t>结论：热电偶</a:t>
            </a:r>
            <a:r>
              <a:rPr kumimoji="1" lang="en-US" altLang="zh-CN" sz="3200" smtClean="0">
                <a:solidFill>
                  <a:srgbClr val="000000"/>
                </a:solidFill>
                <a:ea typeface="宋体" pitchFamily="2" charset="-122"/>
              </a:rPr>
              <a:t>AB</a:t>
            </a:r>
            <a:r>
              <a:rPr kumimoji="1" lang="zh-CN" altLang="en-US" sz="3200" smtClean="0">
                <a:solidFill>
                  <a:srgbClr val="000000"/>
                </a:solidFill>
                <a:ea typeface="宋体" pitchFamily="2" charset="-122"/>
              </a:rPr>
              <a:t>的热电势可由热电偶</a:t>
            </a:r>
            <a:r>
              <a:rPr kumimoji="1" lang="en-US" altLang="zh-CN" sz="3200" smtClean="0">
                <a:solidFill>
                  <a:srgbClr val="000000"/>
                </a:solidFill>
                <a:ea typeface="宋体" pitchFamily="2" charset="-122"/>
              </a:rPr>
              <a:t>AC</a:t>
            </a:r>
            <a:r>
              <a:rPr kumimoji="1" lang="zh-CN" altLang="en-US" sz="3200" smtClean="0">
                <a:solidFill>
                  <a:srgbClr val="000000"/>
                </a:solidFill>
                <a:ea typeface="宋体" pitchFamily="2" charset="-122"/>
              </a:rPr>
              <a:t>和</a:t>
            </a:r>
            <a:r>
              <a:rPr kumimoji="1" lang="en-US" altLang="zh-CN" sz="3200" smtClean="0">
                <a:solidFill>
                  <a:srgbClr val="000000"/>
                </a:solidFill>
                <a:ea typeface="宋体" pitchFamily="2" charset="-122"/>
              </a:rPr>
              <a:t>BC</a:t>
            </a:r>
            <a:r>
              <a:rPr kumimoji="1" lang="zh-CN" altLang="en-US" sz="3200" smtClean="0">
                <a:solidFill>
                  <a:srgbClr val="000000"/>
                </a:solidFill>
                <a:ea typeface="宋体" pitchFamily="2" charset="-122"/>
              </a:rPr>
              <a:t>的热电势通过计算求得，热电极</a:t>
            </a:r>
            <a:r>
              <a:rPr kumimoji="1" lang="en-US" altLang="zh-CN" sz="3200" smtClean="0">
                <a:solidFill>
                  <a:srgbClr val="000000"/>
                </a:solidFill>
                <a:ea typeface="宋体" pitchFamily="2" charset="-122"/>
              </a:rPr>
              <a:t>C</a:t>
            </a:r>
            <a:r>
              <a:rPr kumimoji="1" lang="zh-CN" altLang="en-US" sz="3200" smtClean="0">
                <a:solidFill>
                  <a:srgbClr val="000000"/>
                </a:solidFill>
                <a:ea typeface="宋体" pitchFamily="2" charset="-122"/>
              </a:rPr>
              <a:t>称为标准电极，通常由铂制成，即标准铂热电极。</a:t>
            </a:r>
          </a:p>
        </p:txBody>
      </p:sp>
    </p:spTree>
    <p:extLst>
      <p:ext uri="{BB962C8B-B14F-4D97-AF65-F5344CB8AC3E}">
        <p14:creationId xmlns:p14="http://schemas.microsoft.com/office/powerpoint/2010/main" val="3604844061"/>
      </p:ext>
    </p:extLst>
  </p:cSld>
  <p:clrMapOvr>
    <a:overrideClrMapping bg1="lt1" tx1="dk1" bg2="lt2" tx2="dk2" accent1="accent1" accent2="accent2" accent3="accent3" accent4="accent4" accent5="accent5" accent6="accent6" hlink="hlink" folHlink="folHlink"/>
  </p:clrMapOvr>
  <p:transition>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rc 2"/>
          <p:cNvSpPr>
            <a:spLocks noGrp="1"/>
          </p:cNvSpPr>
          <p:nvPr>
            <p:ph type="body" idx="4294967295"/>
          </p:nvPr>
        </p:nvSpPr>
        <p:spPr bwMode="auto">
          <a:xfrm>
            <a:off x="239122" y="981076"/>
            <a:ext cx="11949703" cy="13684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zh-CN" altLang="en-US" sz="2800" smtClean="0">
                <a:solidFill>
                  <a:schemeClr val="accent2"/>
                </a:solidFill>
              </a:rPr>
              <a:t>例：选镍铬为一电极，另一电极为镍硅。求他们组成的热电偶在工作端为</a:t>
            </a:r>
            <a:r>
              <a:rPr lang="en-US" altLang="zh-CN" sz="2800" smtClean="0">
                <a:solidFill>
                  <a:schemeClr val="accent2"/>
                </a:solidFill>
              </a:rPr>
              <a:t>100</a:t>
            </a:r>
            <a:r>
              <a:rPr lang="zh-CN" altLang="en-US" sz="2800" smtClean="0">
                <a:solidFill>
                  <a:schemeClr val="accent2"/>
                </a:solidFill>
              </a:rPr>
              <a:t>度，参比端为</a:t>
            </a:r>
            <a:r>
              <a:rPr lang="en-US" altLang="zh-CN" sz="2800" smtClean="0">
                <a:solidFill>
                  <a:schemeClr val="accent2"/>
                </a:solidFill>
              </a:rPr>
              <a:t>0</a:t>
            </a:r>
            <a:r>
              <a:rPr lang="zh-CN" altLang="en-US" sz="2800" smtClean="0">
                <a:solidFill>
                  <a:schemeClr val="accent2"/>
                </a:solidFill>
              </a:rPr>
              <a:t>度的热电势？</a:t>
            </a:r>
          </a:p>
          <a:p>
            <a:pPr eaLnBrk="1" hangingPunct="1">
              <a:buFontTx/>
              <a:buNone/>
            </a:pPr>
            <a:endParaRPr lang="en-US" altLang="zh-CN" sz="2800" smtClean="0">
              <a:solidFill>
                <a:schemeClr val="tx1"/>
              </a:solidFill>
            </a:endParaRPr>
          </a:p>
        </p:txBody>
      </p:sp>
      <p:graphicFrame>
        <p:nvGraphicFramePr>
          <p:cNvPr id="172035" name="Object 3"/>
          <p:cNvGraphicFramePr>
            <a:graphicFrameLocks noChangeAspect="1"/>
          </p:cNvGraphicFramePr>
          <p:nvPr/>
        </p:nvGraphicFramePr>
        <p:xfrm>
          <a:off x="719479" y="2708275"/>
          <a:ext cx="11173090" cy="3124200"/>
        </p:xfrm>
        <a:graphic>
          <a:graphicData uri="http://schemas.openxmlformats.org/presentationml/2006/ole">
            <mc:AlternateContent xmlns:mc="http://schemas.openxmlformats.org/markup-compatibility/2006">
              <mc:Choice xmlns:v="urn:schemas-microsoft-com:vml" Requires="v">
                <p:oleObj spid="_x0000_s80920" name="Equation" r:id="rId4" imgW="3759200" imgH="1447800" progId="Equation.DSMT4">
                  <p:embed/>
                </p:oleObj>
              </mc:Choice>
              <mc:Fallback>
                <p:oleObj name="Equation" r:id="rId4" imgW="3759200" imgH="1447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79" y="2708275"/>
                        <a:ext cx="1117309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36" name="Rectangle 8"/>
          <p:cNvSpPr>
            <a:spLocks noChangeArrowheads="1"/>
          </p:cNvSpPr>
          <p:nvPr/>
        </p:nvSpPr>
        <p:spPr bwMode="auto">
          <a:xfrm>
            <a:off x="239122" y="260353"/>
            <a:ext cx="11230224"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spTree>
    <p:extLst>
      <p:ext uri="{BB962C8B-B14F-4D97-AF65-F5344CB8AC3E}">
        <p14:creationId xmlns:p14="http://schemas.microsoft.com/office/powerpoint/2010/main" val="20374724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ChangeArrowheads="1"/>
          </p:cNvSpPr>
          <p:nvPr/>
        </p:nvSpPr>
        <p:spPr bwMode="auto">
          <a:xfrm>
            <a:off x="0" y="1341438"/>
            <a:ext cx="721172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400" smtClean="0">
                <a:solidFill>
                  <a:srgbClr val="3333CC"/>
                </a:solidFill>
                <a:latin typeface="Book Antiqua" pitchFamily="18" charset="0"/>
                <a:ea typeface="宋体" pitchFamily="2" charset="-122"/>
              </a:rPr>
              <a:t>(</a:t>
            </a:r>
            <a:r>
              <a:rPr lang="zh-CN" altLang="en-US" sz="2400" smtClean="0">
                <a:solidFill>
                  <a:srgbClr val="3333CC"/>
                </a:solidFill>
                <a:latin typeface="Book Antiqua" pitchFamily="18" charset="0"/>
                <a:ea typeface="宋体" pitchFamily="2" charset="-122"/>
              </a:rPr>
              <a:t>四）等值替代法则</a:t>
            </a:r>
          </a:p>
        </p:txBody>
      </p:sp>
      <p:graphicFrame>
        <p:nvGraphicFramePr>
          <p:cNvPr id="173059" name="Object 3"/>
          <p:cNvGraphicFramePr>
            <a:graphicFrameLocks noChangeAspect="1"/>
          </p:cNvGraphicFramePr>
          <p:nvPr/>
        </p:nvGraphicFramePr>
        <p:xfrm>
          <a:off x="239122" y="3573463"/>
          <a:ext cx="8350192" cy="2921000"/>
        </p:xfrm>
        <a:graphic>
          <a:graphicData uri="http://schemas.openxmlformats.org/presentationml/2006/ole">
            <mc:AlternateContent xmlns:mc="http://schemas.openxmlformats.org/markup-compatibility/2006">
              <mc:Choice xmlns:v="urn:schemas-microsoft-com:vml" Requires="v">
                <p:oleObj spid="_x0000_s81970" name="Equation" r:id="rId4" imgW="3289300" imgH="1473200" progId="Equation.DSMT4">
                  <p:embed/>
                </p:oleObj>
              </mc:Choice>
              <mc:Fallback>
                <p:oleObj name="Equation" r:id="rId4" imgW="3289300" imgH="147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22" y="3573463"/>
                        <a:ext cx="8350192" cy="292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0" name="Rectangle 8"/>
          <p:cNvSpPr>
            <a:spLocks noChangeArrowheads="1"/>
          </p:cNvSpPr>
          <p:nvPr/>
        </p:nvSpPr>
        <p:spPr bwMode="auto">
          <a:xfrm>
            <a:off x="334352"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grpSp>
        <p:nvGrpSpPr>
          <p:cNvPr id="173061" name="Group 7"/>
          <p:cNvGrpSpPr>
            <a:grpSpLocks/>
          </p:cNvGrpSpPr>
          <p:nvPr/>
        </p:nvGrpSpPr>
        <p:grpSpPr bwMode="auto">
          <a:xfrm>
            <a:off x="6813892" y="1052513"/>
            <a:ext cx="5374933" cy="2354262"/>
            <a:chOff x="1565" y="572"/>
            <a:chExt cx="2540" cy="1483"/>
          </a:xfrm>
        </p:grpSpPr>
        <p:grpSp>
          <p:nvGrpSpPr>
            <p:cNvPr id="173064" name="Group 8"/>
            <p:cNvGrpSpPr>
              <a:grpSpLocks/>
            </p:cNvGrpSpPr>
            <p:nvPr/>
          </p:nvGrpSpPr>
          <p:grpSpPr bwMode="auto">
            <a:xfrm>
              <a:off x="1565" y="572"/>
              <a:ext cx="2540" cy="1430"/>
              <a:chOff x="1565" y="572"/>
              <a:chExt cx="2540" cy="1430"/>
            </a:xfrm>
          </p:grpSpPr>
          <p:graphicFrame>
            <p:nvGraphicFramePr>
              <p:cNvPr id="173066" name="Object 9"/>
              <p:cNvGraphicFramePr>
                <a:graphicFrameLocks noChangeAspect="1"/>
              </p:cNvGraphicFramePr>
              <p:nvPr/>
            </p:nvGraphicFramePr>
            <p:xfrm>
              <a:off x="1565" y="572"/>
              <a:ext cx="2177" cy="1430"/>
            </p:xfrm>
            <a:graphic>
              <a:graphicData uri="http://schemas.openxmlformats.org/presentationml/2006/ole">
                <mc:AlternateContent xmlns:mc="http://schemas.openxmlformats.org/markup-compatibility/2006">
                  <mc:Choice xmlns:v="urn:schemas-microsoft-com:vml" Requires="v">
                    <p:oleObj spid="_x0000_s81971" name="Visio" r:id="rId6" imgW="3157086" imgH="2080809" progId="Visio.Drawing.11">
                      <p:embed/>
                    </p:oleObj>
                  </mc:Choice>
                  <mc:Fallback>
                    <p:oleObj name="Visio" r:id="rId6" imgW="3157086" imgH="2080809"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 y="572"/>
                            <a:ext cx="2177"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3067" name="Group 10"/>
              <p:cNvGrpSpPr>
                <a:grpSpLocks/>
              </p:cNvGrpSpPr>
              <p:nvPr/>
            </p:nvGrpSpPr>
            <p:grpSpPr bwMode="auto">
              <a:xfrm>
                <a:off x="2381" y="663"/>
                <a:ext cx="1724" cy="1093"/>
                <a:chOff x="2381" y="663"/>
                <a:chExt cx="1724" cy="1093"/>
              </a:xfrm>
            </p:grpSpPr>
            <p:sp>
              <p:nvSpPr>
                <p:cNvPr id="173069" name="Rectangle 11"/>
                <p:cNvSpPr>
                  <a:spLocks noChangeArrowheads="1"/>
                </p:cNvSpPr>
                <p:nvPr/>
              </p:nvSpPr>
              <p:spPr bwMode="auto">
                <a:xfrm>
                  <a:off x="3424" y="663"/>
                  <a:ext cx="454" cy="2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smtClean="0">
                      <a:solidFill>
                        <a:srgbClr val="000000"/>
                      </a:solidFill>
                      <a:latin typeface="Arial" pitchFamily="34" charset="0"/>
                      <a:ea typeface="宋体" pitchFamily="2" charset="-122"/>
                    </a:rPr>
                    <a:t>t</a:t>
                  </a:r>
                  <a:r>
                    <a:rPr lang="en-US" altLang="zh-CN" baseline="-25000" smtClean="0">
                      <a:solidFill>
                        <a:srgbClr val="000000"/>
                      </a:solidFill>
                      <a:latin typeface="Arial" pitchFamily="34" charset="0"/>
                      <a:ea typeface="宋体" pitchFamily="2" charset="-122"/>
                    </a:rPr>
                    <a:t>0</a:t>
                  </a:r>
                  <a:r>
                    <a:rPr lang="en-US" altLang="zh-CN" smtClean="0">
                      <a:solidFill>
                        <a:srgbClr val="000000"/>
                      </a:solidFill>
                      <a:latin typeface="Arial" pitchFamily="34" charset="0"/>
                      <a:ea typeface="宋体" pitchFamily="2" charset="-122"/>
                    </a:rPr>
                    <a:t>‘</a:t>
                  </a:r>
                </a:p>
              </p:txBody>
            </p:sp>
            <p:sp>
              <p:nvSpPr>
                <p:cNvPr id="173070" name="Rectangle 12"/>
                <p:cNvSpPr>
                  <a:spLocks noChangeArrowheads="1"/>
                </p:cNvSpPr>
                <p:nvPr/>
              </p:nvSpPr>
              <p:spPr bwMode="auto">
                <a:xfrm>
                  <a:off x="3651" y="1480"/>
                  <a:ext cx="454" cy="2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smtClean="0">
                      <a:solidFill>
                        <a:srgbClr val="000000"/>
                      </a:solidFill>
                      <a:latin typeface="Arial" pitchFamily="34" charset="0"/>
                      <a:ea typeface="宋体" pitchFamily="2" charset="-122"/>
                    </a:rPr>
                    <a:t>t</a:t>
                  </a:r>
                  <a:r>
                    <a:rPr lang="en-US" altLang="zh-CN" baseline="-25000" smtClean="0">
                      <a:solidFill>
                        <a:srgbClr val="000000"/>
                      </a:solidFill>
                      <a:latin typeface="Arial" pitchFamily="34" charset="0"/>
                      <a:ea typeface="宋体" pitchFamily="2" charset="-122"/>
                    </a:rPr>
                    <a:t>0</a:t>
                  </a:r>
                  <a:r>
                    <a:rPr lang="en-US" altLang="zh-CN" smtClean="0">
                      <a:solidFill>
                        <a:srgbClr val="000000"/>
                      </a:solidFill>
                      <a:latin typeface="Arial" pitchFamily="34" charset="0"/>
                      <a:ea typeface="宋体" pitchFamily="2" charset="-122"/>
                    </a:rPr>
                    <a:t>‘</a:t>
                  </a:r>
                </a:p>
              </p:txBody>
            </p:sp>
            <p:sp>
              <p:nvSpPr>
                <p:cNvPr id="173071" name="Text Box 13"/>
                <p:cNvSpPr txBox="1">
                  <a:spLocks noChangeArrowheads="1"/>
                </p:cNvSpPr>
                <p:nvPr/>
              </p:nvSpPr>
              <p:spPr bwMode="auto">
                <a:xfrm>
                  <a:off x="2517" y="1525"/>
                  <a:ext cx="227"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a:solidFill>
                        <a:schemeClr val="tx1"/>
                      </a:solidFill>
                      <a:latin typeface="Times New Roman" pitchFamily="18" charset="0"/>
                      <a:ea typeface="宋体" pitchFamily="2" charset="-122"/>
                    </a:defRPr>
                  </a:lvl1pPr>
                  <a:lvl2pPr marL="742950" indent="-285750" eaLnBrk="0" hangingPunct="0">
                    <a:defRPr kumimoji="1" sz="2000">
                      <a:solidFill>
                        <a:schemeClr val="tx1"/>
                      </a:solidFill>
                      <a:latin typeface="Times New Roman" pitchFamily="18" charset="0"/>
                      <a:ea typeface="宋体" pitchFamily="2" charset="-122"/>
                    </a:defRPr>
                  </a:lvl2pPr>
                  <a:lvl3pPr marL="1143000" indent="-228600" eaLnBrk="0" hangingPunct="0">
                    <a:defRPr kumimoji="1" sz="2000">
                      <a:solidFill>
                        <a:schemeClr val="tx1"/>
                      </a:solidFill>
                      <a:latin typeface="Times New Roman" pitchFamily="18" charset="0"/>
                      <a:ea typeface="宋体" pitchFamily="2" charset="-122"/>
                    </a:defRPr>
                  </a:lvl3pPr>
                  <a:lvl4pPr marL="1600200" indent="-228600" eaLnBrk="0" hangingPunct="0">
                    <a:defRPr kumimoji="1" sz="2000">
                      <a:solidFill>
                        <a:schemeClr val="tx1"/>
                      </a:solidFill>
                      <a:latin typeface="Times New Roman" pitchFamily="18" charset="0"/>
                      <a:ea typeface="宋体" pitchFamily="2" charset="-122"/>
                    </a:defRPr>
                  </a:lvl4pPr>
                  <a:lvl5pPr marL="2057400" indent="-228600" eaLnBrk="0" hangingPunct="0">
                    <a:defRPr kumimoji="1"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a:solidFill>
                        <a:schemeClr val="tx1"/>
                      </a:solidFill>
                      <a:latin typeface="Times New Roman" pitchFamily="18" charset="0"/>
                      <a:ea typeface="宋体" pitchFamily="2" charset="-122"/>
                    </a:defRPr>
                  </a:lvl9pPr>
                </a:lstStyle>
                <a:p>
                  <a:pPr eaLnBrk="1" fontAlgn="base" hangingPunct="1">
                    <a:spcBef>
                      <a:spcPct val="50000"/>
                    </a:spcBef>
                    <a:spcAft>
                      <a:spcPct val="0"/>
                    </a:spcAft>
                  </a:pPr>
                  <a:endParaRPr kumimoji="0" lang="zh-CN" altLang="en-US" sz="1800" smtClean="0">
                    <a:solidFill>
                      <a:srgbClr val="000000"/>
                    </a:solidFill>
                    <a:latin typeface="Arial" pitchFamily="34" charset="0"/>
                  </a:endParaRPr>
                </a:p>
              </p:txBody>
            </p:sp>
            <p:sp>
              <p:nvSpPr>
                <p:cNvPr id="173072" name="Rectangle 14"/>
                <p:cNvSpPr>
                  <a:spLocks noChangeArrowheads="1"/>
                </p:cNvSpPr>
                <p:nvPr/>
              </p:nvSpPr>
              <p:spPr bwMode="auto">
                <a:xfrm>
                  <a:off x="2381" y="1345"/>
                  <a:ext cx="454" cy="2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smtClean="0">
                      <a:solidFill>
                        <a:srgbClr val="000000"/>
                      </a:solidFill>
                      <a:latin typeface="Arial" pitchFamily="34" charset="0"/>
                      <a:ea typeface="宋体" pitchFamily="2" charset="-122"/>
                    </a:rPr>
                    <a:t>t</a:t>
                  </a:r>
                  <a:r>
                    <a:rPr lang="en-US" altLang="zh-CN" baseline="-25000" smtClean="0">
                      <a:solidFill>
                        <a:srgbClr val="000000"/>
                      </a:solidFill>
                      <a:latin typeface="Arial" pitchFamily="34" charset="0"/>
                      <a:ea typeface="宋体" pitchFamily="2" charset="-122"/>
                    </a:rPr>
                    <a:t>0</a:t>
                  </a:r>
                  <a:endParaRPr lang="en-US" altLang="zh-CN" smtClean="0">
                    <a:solidFill>
                      <a:srgbClr val="000000"/>
                    </a:solidFill>
                    <a:latin typeface="Arial" pitchFamily="34" charset="0"/>
                    <a:ea typeface="宋体" pitchFamily="2" charset="-122"/>
                  </a:endParaRPr>
                </a:p>
              </p:txBody>
            </p:sp>
          </p:grpSp>
          <p:sp>
            <p:nvSpPr>
              <p:cNvPr id="173068" name="Rectangle 15"/>
              <p:cNvSpPr>
                <a:spLocks noChangeArrowheads="1"/>
              </p:cNvSpPr>
              <p:nvPr/>
            </p:nvSpPr>
            <p:spPr bwMode="auto">
              <a:xfrm>
                <a:off x="3016" y="1368"/>
                <a:ext cx="318" cy="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smtClean="0">
                    <a:solidFill>
                      <a:srgbClr val="000000"/>
                    </a:solidFill>
                    <a:latin typeface="Arial" pitchFamily="34" charset="0"/>
                    <a:ea typeface="宋体" pitchFamily="2" charset="-122"/>
                  </a:rPr>
                  <a:t>C</a:t>
                </a:r>
              </a:p>
            </p:txBody>
          </p:sp>
        </p:grpSp>
        <p:sp>
          <p:nvSpPr>
            <p:cNvPr id="173065" name="Rectangle 16"/>
            <p:cNvSpPr>
              <a:spLocks noChangeArrowheads="1"/>
            </p:cNvSpPr>
            <p:nvPr/>
          </p:nvSpPr>
          <p:spPr bwMode="auto">
            <a:xfrm>
              <a:off x="2981" y="1874"/>
              <a:ext cx="318" cy="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smtClean="0">
                  <a:solidFill>
                    <a:srgbClr val="000000"/>
                  </a:solidFill>
                  <a:latin typeface="Arial" pitchFamily="34" charset="0"/>
                  <a:ea typeface="宋体" pitchFamily="2" charset="-122"/>
                </a:rPr>
                <a:t>D</a:t>
              </a:r>
            </a:p>
          </p:txBody>
        </p:sp>
      </p:grpSp>
      <p:sp>
        <p:nvSpPr>
          <p:cNvPr id="173062" name="Rectangle 17"/>
          <p:cNvSpPr>
            <a:spLocks noChangeArrowheads="1"/>
          </p:cNvSpPr>
          <p:nvPr/>
        </p:nvSpPr>
        <p:spPr bwMode="auto">
          <a:xfrm>
            <a:off x="239125" y="2405064"/>
            <a:ext cx="6404317" cy="36933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50000"/>
              </a:spcBef>
              <a:spcAft>
                <a:spcPct val="0"/>
              </a:spcAft>
            </a:pPr>
            <a:r>
              <a:rPr lang="en-US" altLang="zh-CN" dirty="0" smtClean="0">
                <a:solidFill>
                  <a:srgbClr val="000000"/>
                </a:solidFill>
                <a:latin typeface="Arial" pitchFamily="34" charset="0"/>
                <a:ea typeface="宋体" pitchFamily="2" charset="-122"/>
              </a:rPr>
              <a:t>E</a:t>
            </a:r>
            <a:r>
              <a:rPr lang="en-US" altLang="zh-CN" baseline="-25000" dirty="0" smtClean="0">
                <a:solidFill>
                  <a:srgbClr val="000000"/>
                </a:solidFill>
                <a:latin typeface="Arial" pitchFamily="34" charset="0"/>
                <a:ea typeface="宋体" pitchFamily="2" charset="-122"/>
              </a:rPr>
              <a:t>ABCD</a:t>
            </a:r>
            <a:r>
              <a:rPr lang="en-US" altLang="zh-CN" dirty="0" smtClean="0">
                <a:solidFill>
                  <a:srgbClr val="000000"/>
                </a:solidFill>
                <a:latin typeface="Arial" pitchFamily="34" charset="0"/>
                <a:ea typeface="宋体" pitchFamily="2" charset="-122"/>
              </a:rPr>
              <a:t>(t,t</a:t>
            </a:r>
            <a:r>
              <a:rPr lang="en-US" altLang="zh-CN" baseline="-25000" dirty="0" smtClean="0">
                <a:solidFill>
                  <a:srgbClr val="000000"/>
                </a:solidFill>
                <a:latin typeface="Arial" pitchFamily="34" charset="0"/>
                <a:ea typeface="宋体" pitchFamily="2" charset="-122"/>
              </a:rPr>
              <a:t>0</a:t>
            </a:r>
            <a:r>
              <a:rPr lang="en-US" altLang="zh-CN" dirty="0">
                <a:solidFill>
                  <a:srgbClr val="000000"/>
                </a:solidFill>
                <a:latin typeface="Arial" pitchFamily="34" charset="0"/>
                <a:ea typeface="宋体" pitchFamily="2" charset="-122"/>
              </a:rPr>
              <a:t>’)= E</a:t>
            </a:r>
            <a:r>
              <a:rPr lang="en-US" altLang="zh-CN" baseline="-25000" dirty="0">
                <a:solidFill>
                  <a:srgbClr val="000000"/>
                </a:solidFill>
                <a:latin typeface="Arial" pitchFamily="34" charset="0"/>
                <a:ea typeface="宋体" pitchFamily="2" charset="-122"/>
              </a:rPr>
              <a:t>AB</a:t>
            </a:r>
            <a:r>
              <a:rPr lang="en-US" altLang="zh-CN" dirty="0">
                <a:solidFill>
                  <a:srgbClr val="000000"/>
                </a:solidFill>
                <a:latin typeface="Arial" pitchFamily="34" charset="0"/>
                <a:ea typeface="宋体" pitchFamily="2" charset="-122"/>
              </a:rPr>
              <a:t>(t,t</a:t>
            </a:r>
            <a:r>
              <a:rPr lang="en-US" altLang="zh-CN" baseline="-25000" dirty="0">
                <a:solidFill>
                  <a:srgbClr val="000000"/>
                </a:solidFill>
                <a:latin typeface="Arial" pitchFamily="34" charset="0"/>
                <a:ea typeface="宋体" pitchFamily="2" charset="-122"/>
              </a:rPr>
              <a:t>0</a:t>
            </a:r>
            <a:r>
              <a:rPr lang="en-US" altLang="zh-CN" dirty="0">
                <a:solidFill>
                  <a:srgbClr val="000000"/>
                </a:solidFill>
                <a:latin typeface="Arial" pitchFamily="34" charset="0"/>
                <a:ea typeface="宋体" pitchFamily="2" charset="-122"/>
              </a:rPr>
              <a:t>)+</a:t>
            </a:r>
            <a:r>
              <a:rPr lang="en-US" altLang="zh-CN" dirty="0" smtClean="0">
                <a:solidFill>
                  <a:srgbClr val="000000"/>
                </a:solidFill>
                <a:latin typeface="Arial" pitchFamily="34" charset="0"/>
                <a:ea typeface="宋体" pitchFamily="2" charset="-122"/>
              </a:rPr>
              <a:t>E</a:t>
            </a:r>
            <a:r>
              <a:rPr lang="en-US" altLang="zh-CN" baseline="-25000" dirty="0" smtClean="0">
                <a:solidFill>
                  <a:srgbClr val="000000"/>
                </a:solidFill>
                <a:latin typeface="Arial" pitchFamily="34" charset="0"/>
                <a:ea typeface="宋体" pitchFamily="2" charset="-122"/>
              </a:rPr>
              <a:t>CD</a:t>
            </a:r>
            <a:r>
              <a:rPr lang="en-US" altLang="zh-CN" dirty="0" smtClean="0">
                <a:solidFill>
                  <a:srgbClr val="000000"/>
                </a:solidFill>
                <a:latin typeface="Arial" pitchFamily="34" charset="0"/>
                <a:ea typeface="宋体" pitchFamily="2" charset="-122"/>
              </a:rPr>
              <a:t>(t</a:t>
            </a:r>
            <a:r>
              <a:rPr lang="en-US" altLang="zh-CN" baseline="-25000" dirty="0" smtClean="0">
                <a:solidFill>
                  <a:srgbClr val="000000"/>
                </a:solidFill>
                <a:latin typeface="Arial" pitchFamily="34" charset="0"/>
                <a:ea typeface="宋体" pitchFamily="2" charset="-122"/>
              </a:rPr>
              <a:t>0</a:t>
            </a:r>
            <a:r>
              <a:rPr lang="en-US" altLang="zh-CN" dirty="0" smtClean="0">
                <a:solidFill>
                  <a:srgbClr val="000000"/>
                </a:solidFill>
                <a:latin typeface="Arial" pitchFamily="34" charset="0"/>
                <a:ea typeface="宋体" pitchFamily="2" charset="-122"/>
              </a:rPr>
              <a:t>,t</a:t>
            </a:r>
            <a:r>
              <a:rPr lang="en-US" altLang="zh-CN" baseline="-25000" dirty="0" smtClean="0">
                <a:solidFill>
                  <a:srgbClr val="000000"/>
                </a:solidFill>
                <a:latin typeface="Arial" pitchFamily="34" charset="0"/>
                <a:ea typeface="宋体" pitchFamily="2" charset="-122"/>
              </a:rPr>
              <a:t>0</a:t>
            </a:r>
            <a:r>
              <a:rPr lang="en-US" altLang="zh-CN" dirty="0">
                <a:solidFill>
                  <a:srgbClr val="000000"/>
                </a:solidFill>
                <a:latin typeface="Arial" pitchFamily="34" charset="0"/>
                <a:ea typeface="宋体" pitchFamily="2" charset="-122"/>
              </a:rPr>
              <a:t>’)= E</a:t>
            </a:r>
            <a:r>
              <a:rPr lang="en-US" altLang="zh-CN" baseline="-25000" dirty="0" smtClean="0">
                <a:solidFill>
                  <a:srgbClr val="000000"/>
                </a:solidFill>
                <a:latin typeface="Arial" pitchFamily="34" charset="0"/>
                <a:ea typeface="宋体" pitchFamily="2" charset="-122"/>
              </a:rPr>
              <a:t>AB</a:t>
            </a:r>
            <a:r>
              <a:rPr lang="en-US" altLang="zh-CN" dirty="0" smtClean="0">
                <a:solidFill>
                  <a:srgbClr val="000000"/>
                </a:solidFill>
                <a:latin typeface="Arial" pitchFamily="34" charset="0"/>
                <a:ea typeface="宋体" pitchFamily="2" charset="-122"/>
              </a:rPr>
              <a:t>(t,t</a:t>
            </a:r>
            <a:r>
              <a:rPr lang="en-US" altLang="zh-CN" baseline="-25000" dirty="0" smtClean="0">
                <a:solidFill>
                  <a:srgbClr val="000000"/>
                </a:solidFill>
                <a:latin typeface="Arial" pitchFamily="34" charset="0"/>
                <a:ea typeface="宋体" pitchFamily="2" charset="-122"/>
              </a:rPr>
              <a:t>0</a:t>
            </a:r>
            <a:r>
              <a:rPr lang="en-US" altLang="zh-CN" dirty="0" smtClean="0">
                <a:solidFill>
                  <a:srgbClr val="000000"/>
                </a:solidFill>
                <a:latin typeface="Arial" pitchFamily="34" charset="0"/>
                <a:ea typeface="宋体" pitchFamily="2" charset="-122"/>
              </a:rPr>
              <a:t>)+E</a:t>
            </a:r>
            <a:r>
              <a:rPr lang="en-US" altLang="zh-CN" baseline="-25000" dirty="0" smtClean="0">
                <a:solidFill>
                  <a:srgbClr val="000000"/>
                </a:solidFill>
                <a:latin typeface="Arial" pitchFamily="34" charset="0"/>
                <a:ea typeface="宋体" pitchFamily="2" charset="-122"/>
              </a:rPr>
              <a:t>AB</a:t>
            </a:r>
            <a:r>
              <a:rPr lang="en-US" altLang="zh-CN" dirty="0" smtClean="0">
                <a:solidFill>
                  <a:srgbClr val="000000"/>
                </a:solidFill>
                <a:latin typeface="Arial" pitchFamily="34" charset="0"/>
                <a:ea typeface="宋体" pitchFamily="2" charset="-122"/>
              </a:rPr>
              <a:t>(t</a:t>
            </a:r>
            <a:r>
              <a:rPr lang="en-US" altLang="zh-CN" baseline="-25000" dirty="0" smtClean="0">
                <a:solidFill>
                  <a:srgbClr val="000000"/>
                </a:solidFill>
                <a:latin typeface="Arial" pitchFamily="34" charset="0"/>
                <a:ea typeface="宋体" pitchFamily="2" charset="-122"/>
              </a:rPr>
              <a:t>0</a:t>
            </a:r>
            <a:r>
              <a:rPr lang="en-US" altLang="zh-CN" dirty="0" smtClean="0">
                <a:solidFill>
                  <a:srgbClr val="000000"/>
                </a:solidFill>
                <a:latin typeface="Arial" pitchFamily="34" charset="0"/>
                <a:ea typeface="宋体" pitchFamily="2" charset="-122"/>
              </a:rPr>
              <a:t>,t</a:t>
            </a:r>
            <a:r>
              <a:rPr lang="en-US" altLang="zh-CN" baseline="-25000" dirty="0" smtClean="0">
                <a:solidFill>
                  <a:srgbClr val="000000"/>
                </a:solidFill>
                <a:latin typeface="Arial" pitchFamily="34" charset="0"/>
                <a:ea typeface="宋体" pitchFamily="2" charset="-122"/>
              </a:rPr>
              <a:t>0</a:t>
            </a:r>
            <a:r>
              <a:rPr lang="en-US" altLang="zh-CN" dirty="0" smtClean="0">
                <a:solidFill>
                  <a:srgbClr val="000000"/>
                </a:solidFill>
                <a:latin typeface="Arial" pitchFamily="34" charset="0"/>
                <a:ea typeface="宋体" pitchFamily="2" charset="-122"/>
              </a:rPr>
              <a:t>’)= E</a:t>
            </a:r>
            <a:r>
              <a:rPr lang="en-US" altLang="zh-CN" baseline="-25000" dirty="0" smtClean="0">
                <a:solidFill>
                  <a:srgbClr val="000000"/>
                </a:solidFill>
                <a:latin typeface="Arial" pitchFamily="34" charset="0"/>
                <a:ea typeface="宋体" pitchFamily="2" charset="-122"/>
              </a:rPr>
              <a:t>AB</a:t>
            </a:r>
            <a:r>
              <a:rPr lang="en-US" altLang="zh-CN" dirty="0" smtClean="0">
                <a:solidFill>
                  <a:srgbClr val="000000"/>
                </a:solidFill>
                <a:latin typeface="Arial" pitchFamily="34" charset="0"/>
                <a:ea typeface="宋体" pitchFamily="2" charset="-122"/>
              </a:rPr>
              <a:t>(t,t</a:t>
            </a:r>
            <a:r>
              <a:rPr lang="en-US" altLang="zh-CN" baseline="-25000" dirty="0" smtClean="0">
                <a:solidFill>
                  <a:srgbClr val="000000"/>
                </a:solidFill>
                <a:latin typeface="Arial" pitchFamily="34" charset="0"/>
                <a:ea typeface="宋体" pitchFamily="2" charset="-122"/>
              </a:rPr>
              <a:t>0</a:t>
            </a:r>
            <a:r>
              <a:rPr lang="en-US" altLang="zh-CN" dirty="0" smtClean="0">
                <a:solidFill>
                  <a:srgbClr val="000000"/>
                </a:solidFill>
                <a:latin typeface="Arial" pitchFamily="34" charset="0"/>
                <a:ea typeface="宋体" pitchFamily="2" charset="-122"/>
              </a:rPr>
              <a:t>’)</a:t>
            </a:r>
          </a:p>
        </p:txBody>
      </p:sp>
      <p:sp>
        <p:nvSpPr>
          <p:cNvPr id="173063" name="Rectangle 18"/>
          <p:cNvSpPr>
            <a:spLocks noChangeArrowheads="1"/>
          </p:cNvSpPr>
          <p:nvPr/>
        </p:nvSpPr>
        <p:spPr bwMode="auto">
          <a:xfrm>
            <a:off x="8494089" y="5013334"/>
            <a:ext cx="3455617" cy="954107"/>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2800" smtClean="0">
                <a:solidFill>
                  <a:srgbClr val="3333CC"/>
                </a:solidFill>
                <a:ea typeface="宋体" pitchFamily="2" charset="-122"/>
              </a:rPr>
              <a:t>结论：可以利用便宜的金属作为补偿导线</a:t>
            </a:r>
          </a:p>
        </p:txBody>
      </p:sp>
    </p:spTree>
    <p:extLst>
      <p:ext uri="{BB962C8B-B14F-4D97-AF65-F5344CB8AC3E}">
        <p14:creationId xmlns:p14="http://schemas.microsoft.com/office/powerpoint/2010/main" val="37980137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952162" y="1006478"/>
            <a:ext cx="761801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4400" dirty="0" smtClean="0">
                <a:solidFill>
                  <a:srgbClr val="3333CC"/>
                </a:solidFill>
                <a:latin typeface="Book Antiqua" pitchFamily="18" charset="0"/>
                <a:ea typeface="宋体" pitchFamily="2" charset="-122"/>
              </a:rPr>
              <a:t>注意的问题：</a:t>
            </a:r>
          </a:p>
          <a:p>
            <a:pPr fontAlgn="base">
              <a:spcBef>
                <a:spcPct val="50000"/>
              </a:spcBef>
              <a:spcAft>
                <a:spcPct val="0"/>
              </a:spcAft>
            </a:pPr>
            <a:r>
              <a:rPr lang="en-US" altLang="zh-CN" sz="2000" dirty="0" smtClean="0">
                <a:solidFill>
                  <a:srgbClr val="000000"/>
                </a:solidFill>
                <a:latin typeface="Book Antiqua" pitchFamily="18" charset="0"/>
                <a:ea typeface="宋体" pitchFamily="2" charset="-122"/>
              </a:rPr>
              <a:t>1</a:t>
            </a:r>
            <a:r>
              <a:rPr lang="zh-CN" altLang="en-US" sz="2000" dirty="0" smtClean="0">
                <a:solidFill>
                  <a:srgbClr val="000000"/>
                </a:solidFill>
                <a:latin typeface="Book Antiqua" pitchFamily="18" charset="0"/>
                <a:ea typeface="宋体" pitchFamily="2" charset="-122"/>
              </a:rPr>
              <a:t>、热电偶与补偿导线接点温度相等。</a:t>
            </a:r>
          </a:p>
          <a:p>
            <a:pPr fontAlgn="base">
              <a:spcBef>
                <a:spcPct val="50000"/>
              </a:spcBef>
              <a:spcAft>
                <a:spcPct val="0"/>
              </a:spcAft>
            </a:pPr>
            <a:r>
              <a:rPr lang="en-US" altLang="zh-CN" sz="2000" dirty="0" smtClean="0">
                <a:solidFill>
                  <a:srgbClr val="000000"/>
                </a:solidFill>
                <a:latin typeface="Book Antiqua" pitchFamily="18" charset="0"/>
                <a:ea typeface="宋体" pitchFamily="2" charset="-122"/>
              </a:rPr>
              <a:t>2</a:t>
            </a:r>
            <a:r>
              <a:rPr lang="zh-CN" altLang="en-US" sz="2000" dirty="0" smtClean="0">
                <a:solidFill>
                  <a:srgbClr val="000000"/>
                </a:solidFill>
                <a:latin typeface="Book Antiqua" pitchFamily="18" charset="0"/>
                <a:ea typeface="宋体" pitchFamily="2" charset="-122"/>
              </a:rPr>
              <a:t>、配套使用。   </a:t>
            </a:r>
            <a:endParaRPr lang="en-US" altLang="zh-CN" sz="2000" dirty="0" smtClean="0">
              <a:solidFill>
                <a:srgbClr val="000000"/>
              </a:solidFill>
              <a:latin typeface="Book Antiqua" pitchFamily="18" charset="0"/>
              <a:ea typeface="宋体" pitchFamily="2" charset="-122"/>
            </a:endParaRPr>
          </a:p>
        </p:txBody>
      </p:sp>
      <p:graphicFrame>
        <p:nvGraphicFramePr>
          <p:cNvPr id="230450" name="Group 50"/>
          <p:cNvGraphicFramePr>
            <a:graphicFrameLocks noGrp="1"/>
          </p:cNvGraphicFramePr>
          <p:nvPr/>
        </p:nvGraphicFramePr>
        <p:xfrm>
          <a:off x="624258" y="3284538"/>
          <a:ext cx="11325451" cy="3417887"/>
        </p:xfrm>
        <a:graphic>
          <a:graphicData uri="http://schemas.openxmlformats.org/drawingml/2006/table">
            <a:tbl>
              <a:tblPr/>
              <a:tblGrid>
                <a:gridCol w="2577429"/>
                <a:gridCol w="2797505"/>
                <a:gridCol w="1714054"/>
                <a:gridCol w="4236463"/>
              </a:tblGrid>
              <a:tr h="33527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热电偶类型</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补偿导线类型</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补偿导线</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9683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正极</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负极</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6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10</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铜－铜镍合金</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铜</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铜镍合金</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（镍的质量分数为</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0.6%</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镍铬－镍硅</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I</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型：镍铬－镍硅</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镍硅</a:t>
                      </a: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镍铬－镍硅</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II</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型：铜－康铜</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铜</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康铜</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镍铬－康铜</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镍铬－康铜</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康铜</a:t>
                      </a: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铁－康铜</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铁－康铜</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铁</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康铜</a:t>
                      </a: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铜－康铜</a:t>
                      </a:r>
                    </a:p>
                  </a:txBody>
                  <a:tcPr marL="121888" marR="121888"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铜－康铜</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a:t>
                      </a:r>
                    </a:p>
                  </a:txBody>
                  <a:tcPr marL="121888" marR="1218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康铜</a:t>
                      </a:r>
                    </a:p>
                  </a:txBody>
                  <a:tcPr marL="121888" marR="121888"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74127" name="Rectangle 8"/>
          <p:cNvSpPr>
            <a:spLocks noChangeArrowheads="1"/>
          </p:cNvSpPr>
          <p:nvPr/>
        </p:nvSpPr>
        <p:spPr bwMode="auto">
          <a:xfrm>
            <a:off x="334352"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sp>
        <p:nvSpPr>
          <p:cNvPr id="2" name="矩形 1"/>
          <p:cNvSpPr/>
          <p:nvPr/>
        </p:nvSpPr>
        <p:spPr>
          <a:xfrm>
            <a:off x="5471751" y="1809768"/>
            <a:ext cx="6092825" cy="784830"/>
          </a:xfrm>
          <a:prstGeom prst="rect">
            <a:avLst/>
          </a:prstGeom>
        </p:spPr>
        <p:txBody>
          <a:bodyPr>
            <a:spAutoFit/>
          </a:bodyPr>
          <a:lstStyle/>
          <a:p>
            <a:pPr fontAlgn="base">
              <a:spcBef>
                <a:spcPct val="50000"/>
              </a:spcBef>
              <a:spcAft>
                <a:spcPct val="0"/>
              </a:spcAft>
            </a:pPr>
            <a:r>
              <a:rPr lang="en-US" altLang="zh-CN" dirty="0">
                <a:solidFill>
                  <a:srgbClr val="000000"/>
                </a:solidFill>
                <a:latin typeface="Book Antiqua" pitchFamily="18" charset="0"/>
                <a:ea typeface="宋体" pitchFamily="2" charset="-122"/>
              </a:rPr>
              <a:t>3</a:t>
            </a:r>
            <a:r>
              <a:rPr lang="zh-CN" altLang="en-US" dirty="0">
                <a:solidFill>
                  <a:srgbClr val="000000"/>
                </a:solidFill>
                <a:latin typeface="Book Antiqua" pitchFamily="18" charset="0"/>
                <a:ea typeface="宋体" pitchFamily="2" charset="-122"/>
              </a:rPr>
              <a:t>、正负极不能接错。</a:t>
            </a:r>
          </a:p>
          <a:p>
            <a:pPr fontAlgn="base">
              <a:spcBef>
                <a:spcPct val="50000"/>
              </a:spcBef>
              <a:spcAft>
                <a:spcPct val="0"/>
              </a:spcAft>
            </a:pPr>
            <a:r>
              <a:rPr lang="en-US" altLang="zh-CN" dirty="0">
                <a:solidFill>
                  <a:srgbClr val="000000"/>
                </a:solidFill>
                <a:latin typeface="Book Antiqua" pitchFamily="18" charset="0"/>
                <a:ea typeface="宋体" pitchFamily="2" charset="-122"/>
              </a:rPr>
              <a:t>4</a:t>
            </a:r>
            <a:r>
              <a:rPr lang="zh-CN" altLang="en-US" dirty="0">
                <a:solidFill>
                  <a:srgbClr val="000000"/>
                </a:solidFill>
                <a:latin typeface="Book Antiqua" pitchFamily="18" charset="0"/>
                <a:ea typeface="宋体" pitchFamily="2" charset="-122"/>
              </a:rPr>
              <a:t>、热电偶与补偿导线接点处温度不能 高于</a:t>
            </a:r>
            <a:r>
              <a:rPr lang="en-US" altLang="zh-CN" dirty="0">
                <a:solidFill>
                  <a:srgbClr val="000000"/>
                </a:solidFill>
                <a:latin typeface="Book Antiqua" pitchFamily="18" charset="0"/>
                <a:ea typeface="宋体" pitchFamily="2" charset="-122"/>
              </a:rPr>
              <a:t>100℃</a:t>
            </a:r>
            <a:r>
              <a:rPr lang="zh-CN" altLang="en-US" dirty="0">
                <a:solidFill>
                  <a:srgbClr val="000000"/>
                </a:solidFill>
                <a:latin typeface="Book Antiqua" pitchFamily="18" charset="0"/>
                <a:ea typeface="宋体" pitchFamily="2" charset="-122"/>
              </a:rPr>
              <a:t>。</a:t>
            </a:r>
          </a:p>
        </p:txBody>
      </p:sp>
    </p:spTree>
    <p:extLst>
      <p:ext uri="{BB962C8B-B14F-4D97-AF65-F5344CB8AC3E}">
        <p14:creationId xmlns:p14="http://schemas.microsoft.com/office/powerpoint/2010/main" val="21118207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719479" y="1125538"/>
            <a:ext cx="9852634"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90000"/>
              </a:lnSpc>
              <a:spcBef>
                <a:spcPct val="50000"/>
              </a:spcBef>
              <a:spcAft>
                <a:spcPct val="0"/>
              </a:spcAft>
            </a:pPr>
            <a:r>
              <a:rPr lang="zh-CN" altLang="en-US" sz="2000" smtClean="0">
                <a:solidFill>
                  <a:srgbClr val="3333CC"/>
                </a:solidFill>
                <a:latin typeface="Book Antiqua" pitchFamily="18" charset="0"/>
                <a:ea typeface="宋体" pitchFamily="2" charset="-122"/>
              </a:rPr>
              <a:t>例题</a:t>
            </a:r>
            <a:r>
              <a:rPr lang="en-US" altLang="zh-CN" sz="2000" smtClean="0">
                <a:solidFill>
                  <a:srgbClr val="3333CC"/>
                </a:solidFill>
                <a:latin typeface="Book Antiqua" pitchFamily="18" charset="0"/>
                <a:ea typeface="宋体" pitchFamily="2" charset="-122"/>
              </a:rPr>
              <a:t>1</a:t>
            </a:r>
            <a:r>
              <a:rPr lang="zh-CN" altLang="en-US" sz="2000" smtClean="0">
                <a:solidFill>
                  <a:srgbClr val="3333CC"/>
                </a:solidFill>
                <a:latin typeface="Book Antiqua" pitchFamily="18" charset="0"/>
                <a:ea typeface="宋体" pitchFamily="2" charset="-122"/>
              </a:rPr>
              <a:t>：</a:t>
            </a:r>
          </a:p>
          <a:p>
            <a:pPr fontAlgn="base">
              <a:lnSpc>
                <a:spcPct val="90000"/>
              </a:lnSpc>
              <a:spcBef>
                <a:spcPct val="50000"/>
              </a:spcBef>
              <a:spcAft>
                <a:spcPct val="0"/>
              </a:spcAft>
            </a:pPr>
            <a:r>
              <a:rPr lang="zh-CN" altLang="en-US" sz="2000" smtClean="0">
                <a:solidFill>
                  <a:srgbClr val="3333CC"/>
                </a:solidFill>
                <a:latin typeface="Book Antiqua" pitchFamily="18" charset="0"/>
                <a:ea typeface="宋体" pitchFamily="2" charset="-122"/>
              </a:rPr>
              <a:t>试分析两热电偶的冷端温度值，并求出工作端温度？</a:t>
            </a:r>
          </a:p>
          <a:p>
            <a:pPr fontAlgn="base">
              <a:lnSpc>
                <a:spcPct val="90000"/>
              </a:lnSpc>
              <a:spcBef>
                <a:spcPct val="50000"/>
              </a:spcBef>
              <a:spcAft>
                <a:spcPct val="0"/>
              </a:spcAft>
            </a:pPr>
            <a:r>
              <a:rPr lang="en-US" altLang="zh-CN" sz="2000" smtClean="0">
                <a:solidFill>
                  <a:srgbClr val="3333CC"/>
                </a:solidFill>
                <a:latin typeface="Book Antiqua" pitchFamily="18" charset="0"/>
                <a:ea typeface="宋体" pitchFamily="2" charset="-122"/>
              </a:rPr>
              <a:t>K</a:t>
            </a:r>
            <a:r>
              <a:rPr lang="zh-CN" altLang="en-US" sz="2000" smtClean="0">
                <a:solidFill>
                  <a:srgbClr val="3333CC"/>
                </a:solidFill>
                <a:latin typeface="Book Antiqua" pitchFamily="18" charset="0"/>
                <a:ea typeface="宋体" pitchFamily="2" charset="-122"/>
              </a:rPr>
              <a:t>为镍铬－镍硅</a:t>
            </a:r>
          </a:p>
        </p:txBody>
      </p:sp>
      <p:grpSp>
        <p:nvGrpSpPr>
          <p:cNvPr id="175107" name="Group 3"/>
          <p:cNvGrpSpPr>
            <a:grpSpLocks/>
          </p:cNvGrpSpPr>
          <p:nvPr/>
        </p:nvGrpSpPr>
        <p:grpSpPr bwMode="auto">
          <a:xfrm>
            <a:off x="1003042" y="2598749"/>
            <a:ext cx="4405752" cy="1517653"/>
            <a:chOff x="510" y="1509"/>
            <a:chExt cx="2082" cy="956"/>
          </a:xfrm>
        </p:grpSpPr>
        <p:grpSp>
          <p:nvGrpSpPr>
            <p:cNvPr id="175149" name="Group 4"/>
            <p:cNvGrpSpPr>
              <a:grpSpLocks/>
            </p:cNvGrpSpPr>
            <p:nvPr/>
          </p:nvGrpSpPr>
          <p:grpSpPr bwMode="auto">
            <a:xfrm>
              <a:off x="510" y="1509"/>
              <a:ext cx="2082" cy="956"/>
              <a:chOff x="510" y="1509"/>
              <a:chExt cx="2082" cy="956"/>
            </a:xfrm>
          </p:grpSpPr>
          <p:grpSp>
            <p:nvGrpSpPr>
              <p:cNvPr id="175151" name="Group 5"/>
              <p:cNvGrpSpPr>
                <a:grpSpLocks/>
              </p:cNvGrpSpPr>
              <p:nvPr/>
            </p:nvGrpSpPr>
            <p:grpSpPr bwMode="auto">
              <a:xfrm>
                <a:off x="510" y="1509"/>
                <a:ext cx="2082" cy="956"/>
                <a:chOff x="606" y="1173"/>
                <a:chExt cx="2082" cy="956"/>
              </a:xfrm>
            </p:grpSpPr>
            <p:grpSp>
              <p:nvGrpSpPr>
                <p:cNvPr id="175153" name="Group 6"/>
                <p:cNvGrpSpPr>
                  <a:grpSpLocks/>
                </p:cNvGrpSpPr>
                <p:nvPr/>
              </p:nvGrpSpPr>
              <p:grpSpPr bwMode="auto">
                <a:xfrm>
                  <a:off x="606" y="1173"/>
                  <a:ext cx="2082" cy="956"/>
                  <a:chOff x="2857" y="10656"/>
                  <a:chExt cx="3983" cy="1860"/>
                </a:xfrm>
              </p:grpSpPr>
              <p:grpSp>
                <p:nvGrpSpPr>
                  <p:cNvPr id="175155" name="Group 7"/>
                  <p:cNvGrpSpPr>
                    <a:grpSpLocks/>
                  </p:cNvGrpSpPr>
                  <p:nvPr/>
                </p:nvGrpSpPr>
                <p:grpSpPr bwMode="auto">
                  <a:xfrm>
                    <a:off x="3009" y="10656"/>
                    <a:ext cx="3831" cy="1860"/>
                    <a:chOff x="3009" y="10656"/>
                    <a:chExt cx="3831" cy="1860"/>
                  </a:xfrm>
                </p:grpSpPr>
                <p:grpSp>
                  <p:nvGrpSpPr>
                    <p:cNvPr id="175157" name="Group 8"/>
                    <p:cNvGrpSpPr>
                      <a:grpSpLocks/>
                    </p:cNvGrpSpPr>
                    <p:nvPr/>
                  </p:nvGrpSpPr>
                  <p:grpSpPr bwMode="auto">
                    <a:xfrm>
                      <a:off x="3009" y="10656"/>
                      <a:ext cx="3831" cy="1667"/>
                      <a:chOff x="6609" y="10188"/>
                      <a:chExt cx="3831" cy="1667"/>
                    </a:xfrm>
                  </p:grpSpPr>
                  <p:grpSp>
                    <p:nvGrpSpPr>
                      <p:cNvPr id="175159" name="Group 9"/>
                      <p:cNvGrpSpPr>
                        <a:grpSpLocks/>
                      </p:cNvGrpSpPr>
                      <p:nvPr/>
                    </p:nvGrpSpPr>
                    <p:grpSpPr bwMode="auto">
                      <a:xfrm>
                        <a:off x="6609" y="10188"/>
                        <a:ext cx="3831" cy="1667"/>
                        <a:chOff x="6609" y="10188"/>
                        <a:chExt cx="3831" cy="1667"/>
                      </a:xfrm>
                    </p:grpSpPr>
                    <p:grpSp>
                      <p:nvGrpSpPr>
                        <p:cNvPr id="175161" name="Group 10"/>
                        <p:cNvGrpSpPr>
                          <a:grpSpLocks/>
                        </p:cNvGrpSpPr>
                        <p:nvPr/>
                      </p:nvGrpSpPr>
                      <p:grpSpPr bwMode="auto">
                        <a:xfrm>
                          <a:off x="6660" y="10188"/>
                          <a:ext cx="3780" cy="1667"/>
                          <a:chOff x="6660" y="10188"/>
                          <a:chExt cx="3780" cy="1667"/>
                        </a:xfrm>
                      </p:grpSpPr>
                      <p:grpSp>
                        <p:nvGrpSpPr>
                          <p:cNvPr id="175163" name="Group 11"/>
                          <p:cNvGrpSpPr>
                            <a:grpSpLocks/>
                          </p:cNvGrpSpPr>
                          <p:nvPr/>
                        </p:nvGrpSpPr>
                        <p:grpSpPr bwMode="auto">
                          <a:xfrm>
                            <a:off x="6660" y="10188"/>
                            <a:ext cx="2880" cy="1667"/>
                            <a:chOff x="6660" y="10188"/>
                            <a:chExt cx="2880" cy="1667"/>
                          </a:xfrm>
                        </p:grpSpPr>
                        <p:grpSp>
                          <p:nvGrpSpPr>
                            <p:cNvPr id="175165" name="Group 12"/>
                            <p:cNvGrpSpPr>
                              <a:grpSpLocks/>
                            </p:cNvGrpSpPr>
                            <p:nvPr/>
                          </p:nvGrpSpPr>
                          <p:grpSpPr bwMode="auto">
                            <a:xfrm>
                              <a:off x="6660" y="10188"/>
                              <a:ext cx="2880" cy="1392"/>
                              <a:chOff x="3060" y="10500"/>
                              <a:chExt cx="2880" cy="1392"/>
                            </a:xfrm>
                          </p:grpSpPr>
                          <p:grpSp>
                            <p:nvGrpSpPr>
                              <p:cNvPr id="175167" name="Group 13"/>
                              <p:cNvGrpSpPr>
                                <a:grpSpLocks/>
                              </p:cNvGrpSpPr>
                              <p:nvPr/>
                            </p:nvGrpSpPr>
                            <p:grpSpPr bwMode="auto">
                              <a:xfrm>
                                <a:off x="3060" y="10800"/>
                                <a:ext cx="2880" cy="1092"/>
                                <a:chOff x="3060" y="10800"/>
                                <a:chExt cx="2880" cy="1092"/>
                              </a:xfrm>
                            </p:grpSpPr>
                            <p:sp>
                              <p:nvSpPr>
                                <p:cNvPr id="175169" name="Line 14"/>
                                <p:cNvSpPr>
                                  <a:spLocks noChangeShapeType="1"/>
                                </p:cNvSpPr>
                                <p:nvPr/>
                              </p:nvSpPr>
                              <p:spPr bwMode="auto">
                                <a:xfrm>
                                  <a:off x="3960" y="10800"/>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nvGrpSpPr>
                                <p:cNvPr id="175170" name="Group 15"/>
                                <p:cNvGrpSpPr>
                                  <a:grpSpLocks/>
                                </p:cNvGrpSpPr>
                                <p:nvPr/>
                              </p:nvGrpSpPr>
                              <p:grpSpPr bwMode="auto">
                                <a:xfrm>
                                  <a:off x="3060" y="10800"/>
                                  <a:ext cx="2880" cy="1092"/>
                                  <a:chOff x="3060" y="10800"/>
                                  <a:chExt cx="2880" cy="1092"/>
                                </a:xfrm>
                              </p:grpSpPr>
                              <p:sp>
                                <p:nvSpPr>
                                  <p:cNvPr id="175171" name="Line 16"/>
                                  <p:cNvSpPr>
                                    <a:spLocks noChangeShapeType="1"/>
                                  </p:cNvSpPr>
                                  <p:nvPr/>
                                </p:nvSpPr>
                                <p:spPr bwMode="auto">
                                  <a:xfrm>
                                    <a:off x="4860" y="10800"/>
                                    <a:ext cx="72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nvGrpSpPr>
                                  <p:cNvPr id="175172" name="Group 17"/>
                                  <p:cNvGrpSpPr>
                                    <a:grpSpLocks/>
                                  </p:cNvGrpSpPr>
                                  <p:nvPr/>
                                </p:nvGrpSpPr>
                                <p:grpSpPr bwMode="auto">
                                  <a:xfrm>
                                    <a:off x="3060" y="10800"/>
                                    <a:ext cx="2880" cy="1092"/>
                                    <a:chOff x="3060" y="10800"/>
                                    <a:chExt cx="2880" cy="1092"/>
                                  </a:xfrm>
                                </p:grpSpPr>
                                <p:grpSp>
                                  <p:nvGrpSpPr>
                                    <p:cNvPr id="175173" name="Group 18"/>
                                    <p:cNvGrpSpPr>
                                      <a:grpSpLocks/>
                                    </p:cNvGrpSpPr>
                                    <p:nvPr/>
                                  </p:nvGrpSpPr>
                                  <p:grpSpPr bwMode="auto">
                                    <a:xfrm>
                                      <a:off x="3060" y="10800"/>
                                      <a:ext cx="2700" cy="1092"/>
                                      <a:chOff x="3060" y="10800"/>
                                      <a:chExt cx="2700" cy="1092"/>
                                    </a:xfrm>
                                  </p:grpSpPr>
                                  <p:sp>
                                    <p:nvSpPr>
                                      <p:cNvPr id="175175" name="Oval 19"/>
                                      <p:cNvSpPr>
                                        <a:spLocks noChangeArrowheads="1"/>
                                      </p:cNvSpPr>
                                      <p:nvPr/>
                                    </p:nvSpPr>
                                    <p:spPr bwMode="auto">
                                      <a:xfrm>
                                        <a:off x="5400" y="11112"/>
                                        <a:ext cx="360" cy="312"/>
                                      </a:xfrm>
                                      <a:prstGeom prst="ellipse">
                                        <a:avLst/>
                                      </a:prstGeom>
                                      <a:solidFill>
                                        <a:srgbClr val="FFFFFF"/>
                                      </a:solidFill>
                                      <a:ln w="9525">
                                        <a:solidFill>
                                          <a:srgbClr val="000000"/>
                                        </a:solidFill>
                                        <a:round/>
                                        <a:headEnd/>
                                        <a:tailEnd/>
                                      </a:ln>
                                    </p:spPr>
                                    <p:txBody>
                                      <a:bodyPr/>
                                      <a:lstStyle/>
                                      <a:p>
                                        <a:pPr fontAlgn="base">
                                          <a:spcBef>
                                            <a:spcPct val="0"/>
                                          </a:spcBef>
                                          <a:spcAft>
                                            <a:spcPct val="0"/>
                                          </a:spcAft>
                                        </a:pPr>
                                        <a:endParaRPr kumimoji="1" lang="zh-CN" altLang="en-US" sz="2000" b="1" smtClean="0">
                                          <a:solidFill>
                                            <a:srgbClr val="000000"/>
                                          </a:solidFill>
                                          <a:ea typeface="宋体" pitchFamily="2" charset="-122"/>
                                        </a:endParaRPr>
                                      </a:p>
                                    </p:txBody>
                                  </p:sp>
                                  <p:grpSp>
                                    <p:nvGrpSpPr>
                                      <p:cNvPr id="175176" name="Group 20"/>
                                      <p:cNvGrpSpPr>
                                        <a:grpSpLocks/>
                                      </p:cNvGrpSpPr>
                                      <p:nvPr/>
                                    </p:nvGrpSpPr>
                                    <p:grpSpPr bwMode="auto">
                                      <a:xfrm>
                                        <a:off x="3060" y="10800"/>
                                        <a:ext cx="2520" cy="1092"/>
                                        <a:chOff x="3060" y="10800"/>
                                        <a:chExt cx="2520" cy="1092"/>
                                      </a:xfrm>
                                    </p:grpSpPr>
                                    <p:grpSp>
                                      <p:nvGrpSpPr>
                                        <p:cNvPr id="175177" name="Group 21"/>
                                        <p:cNvGrpSpPr>
                                          <a:grpSpLocks/>
                                        </p:cNvGrpSpPr>
                                        <p:nvPr/>
                                      </p:nvGrpSpPr>
                                      <p:grpSpPr bwMode="auto">
                                        <a:xfrm>
                                          <a:off x="3060" y="10800"/>
                                          <a:ext cx="1800" cy="1092"/>
                                          <a:chOff x="3060" y="10800"/>
                                          <a:chExt cx="1800" cy="1092"/>
                                        </a:xfrm>
                                      </p:grpSpPr>
                                      <p:grpSp>
                                        <p:nvGrpSpPr>
                                          <p:cNvPr id="175179" name="Group 22"/>
                                          <p:cNvGrpSpPr>
                                            <a:grpSpLocks/>
                                          </p:cNvGrpSpPr>
                                          <p:nvPr/>
                                        </p:nvGrpSpPr>
                                        <p:grpSpPr bwMode="auto">
                                          <a:xfrm>
                                            <a:off x="3060" y="10800"/>
                                            <a:ext cx="900" cy="1092"/>
                                            <a:chOff x="3060" y="10800"/>
                                            <a:chExt cx="900" cy="1092"/>
                                          </a:xfrm>
                                        </p:grpSpPr>
                                        <p:sp>
                                          <p:nvSpPr>
                                            <p:cNvPr id="175181" name="Line 23"/>
                                            <p:cNvSpPr>
                                              <a:spLocks noChangeShapeType="1"/>
                                            </p:cNvSpPr>
                                            <p:nvPr/>
                                          </p:nvSpPr>
                                          <p:spPr bwMode="auto">
                                            <a:xfrm flipV="1">
                                              <a:off x="3060" y="10800"/>
                                              <a:ext cx="90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sp>
                                          <p:nvSpPr>
                                            <p:cNvPr id="175182" name="Line 24"/>
                                            <p:cNvSpPr>
                                              <a:spLocks noChangeShapeType="1"/>
                                            </p:cNvSpPr>
                                            <p:nvPr/>
                                          </p:nvSpPr>
                                          <p:spPr bwMode="auto">
                                            <a:xfrm>
                                              <a:off x="3060" y="11424"/>
                                              <a:ext cx="90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sp>
                                        <p:nvSpPr>
                                          <p:cNvPr id="175180" name="Line 25"/>
                                          <p:cNvSpPr>
                                            <a:spLocks noChangeShapeType="1"/>
                                          </p:cNvSpPr>
                                          <p:nvPr/>
                                        </p:nvSpPr>
                                        <p:spPr bwMode="auto">
                                          <a:xfrm>
                                            <a:off x="3960" y="11892"/>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sp>
                                      <p:nvSpPr>
                                        <p:cNvPr id="175178" name="Line 26"/>
                                        <p:cNvSpPr>
                                          <a:spLocks noChangeShapeType="1"/>
                                        </p:cNvSpPr>
                                        <p:nvPr/>
                                      </p:nvSpPr>
                                      <p:spPr bwMode="auto">
                                        <a:xfrm flipV="1">
                                          <a:off x="4860" y="11424"/>
                                          <a:ext cx="72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grpSp>
                                <p:sp>
                                  <p:nvSpPr>
                                    <p:cNvPr id="175174" name="Line 27"/>
                                    <p:cNvSpPr>
                                      <a:spLocks noChangeShapeType="1"/>
                                    </p:cNvSpPr>
                                    <p:nvPr/>
                                  </p:nvSpPr>
                                  <p:spPr bwMode="auto">
                                    <a:xfrm flipV="1">
                                      <a:off x="5220" y="11112"/>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grpSp>
                          </p:grpSp>
                          <p:sp>
                            <p:nvSpPr>
                              <p:cNvPr id="175168" name="Rectangle 28"/>
                              <p:cNvSpPr>
                                <a:spLocks noChangeArrowheads="1"/>
                              </p:cNvSpPr>
                              <p:nvPr/>
                            </p:nvSpPr>
                            <p:spPr bwMode="auto">
                              <a:xfrm>
                                <a:off x="4205" y="10500"/>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zh-CN" altLang="en-US" sz="1400" dirty="0" smtClean="0">
                                    <a:solidFill>
                                      <a:srgbClr val="000000"/>
                                    </a:solidFill>
                                    <a:ea typeface="宋体" pitchFamily="2" charset="-122"/>
                                  </a:rPr>
                                  <a:t>铜</a:t>
                                </a:r>
                                <a:endParaRPr lang="zh-CN" altLang="en-US" sz="1000" dirty="0" smtClean="0">
                                  <a:solidFill>
                                    <a:srgbClr val="000000"/>
                                  </a:solidFill>
                                  <a:ea typeface="宋体" pitchFamily="2" charset="-122"/>
                                </a:endParaRPr>
                              </a:p>
                            </p:txBody>
                          </p:sp>
                        </p:grpSp>
                        <p:sp>
                          <p:nvSpPr>
                            <p:cNvPr id="175166" name="Rectangle 29"/>
                            <p:cNvSpPr>
                              <a:spLocks noChangeArrowheads="1"/>
                            </p:cNvSpPr>
                            <p:nvPr/>
                          </p:nvSpPr>
                          <p:spPr bwMode="auto">
                            <a:xfrm>
                              <a:off x="7864" y="11231"/>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zh-CN" altLang="en-US" sz="1400" dirty="0" smtClean="0">
                                  <a:solidFill>
                                    <a:srgbClr val="000000"/>
                                  </a:solidFill>
                                  <a:ea typeface="宋体" pitchFamily="2" charset="-122"/>
                                </a:rPr>
                                <a:t>铜</a:t>
                              </a:r>
                              <a:endParaRPr lang="zh-CN" altLang="en-US" sz="1000" dirty="0" smtClean="0">
                                <a:solidFill>
                                  <a:srgbClr val="000000"/>
                                </a:solidFill>
                                <a:ea typeface="宋体" pitchFamily="2" charset="-122"/>
                              </a:endParaRPr>
                            </a:p>
                          </p:txBody>
                        </p:sp>
                      </p:grpSp>
                      <p:sp>
                        <p:nvSpPr>
                          <p:cNvPr id="175164" name="Rectangle 30"/>
                          <p:cNvSpPr>
                            <a:spLocks noChangeArrowheads="1"/>
                          </p:cNvSpPr>
                          <p:nvPr/>
                        </p:nvSpPr>
                        <p:spPr bwMode="auto">
                          <a:xfrm>
                            <a:off x="9540" y="1080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smtClean="0">
                                <a:solidFill>
                                  <a:srgbClr val="000000"/>
                                </a:solidFill>
                                <a:ea typeface="宋体" pitchFamily="2" charset="-122"/>
                              </a:rPr>
                              <a:t>49mv</a:t>
                            </a:r>
                          </a:p>
                        </p:txBody>
                      </p:sp>
                    </p:grpSp>
                    <p:sp>
                      <p:nvSpPr>
                        <p:cNvPr id="175162" name="Rectangle 31"/>
                        <p:cNvSpPr>
                          <a:spLocks noChangeArrowheads="1"/>
                        </p:cNvSpPr>
                        <p:nvPr/>
                      </p:nvSpPr>
                      <p:spPr bwMode="auto">
                        <a:xfrm>
                          <a:off x="6609" y="1058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smtClean="0">
                              <a:solidFill>
                                <a:srgbClr val="000000"/>
                              </a:solidFill>
                              <a:ea typeface="宋体" pitchFamily="2" charset="-122"/>
                            </a:rPr>
                            <a:t>K</a:t>
                          </a:r>
                        </a:p>
                      </p:txBody>
                    </p:sp>
                  </p:grpSp>
                  <p:sp>
                    <p:nvSpPr>
                      <p:cNvPr id="175160" name="Rectangle 32"/>
                      <p:cNvSpPr>
                        <a:spLocks noChangeArrowheads="1"/>
                      </p:cNvSpPr>
                      <p:nvPr/>
                    </p:nvSpPr>
                    <p:spPr bwMode="auto">
                      <a:xfrm>
                        <a:off x="7020" y="10457"/>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dirty="0" smtClean="0">
                            <a:solidFill>
                              <a:srgbClr val="000000"/>
                            </a:solidFill>
                            <a:ea typeface="宋体" pitchFamily="2" charset="-122"/>
                          </a:rPr>
                          <a:t>A</a:t>
                        </a:r>
                      </a:p>
                    </p:txBody>
                  </p:sp>
                </p:grpSp>
                <p:sp>
                  <p:nvSpPr>
                    <p:cNvPr id="175158" name="Rectangle 33"/>
                    <p:cNvSpPr>
                      <a:spLocks noChangeArrowheads="1"/>
                    </p:cNvSpPr>
                    <p:nvPr/>
                  </p:nvSpPr>
                  <p:spPr bwMode="auto">
                    <a:xfrm>
                      <a:off x="3060" y="11892"/>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endParaRPr lang="zh-CN" altLang="zh-CN" sz="1000" smtClean="0">
                        <a:solidFill>
                          <a:srgbClr val="000000"/>
                        </a:solidFill>
                        <a:ea typeface="宋体" pitchFamily="2" charset="-122"/>
                      </a:endParaRPr>
                    </a:p>
                  </p:txBody>
                </p:sp>
              </p:grpSp>
              <p:sp>
                <p:nvSpPr>
                  <p:cNvPr id="175156" name="Rectangle 34"/>
                  <p:cNvSpPr>
                    <a:spLocks noChangeArrowheads="1"/>
                  </p:cNvSpPr>
                  <p:nvPr/>
                </p:nvSpPr>
                <p:spPr bwMode="auto">
                  <a:xfrm>
                    <a:off x="2857" y="11399"/>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400" dirty="0" smtClean="0">
                        <a:solidFill>
                          <a:srgbClr val="000000"/>
                        </a:solidFill>
                        <a:ea typeface="宋体" pitchFamily="2" charset="-122"/>
                      </a:rPr>
                      <a:t>t</a:t>
                    </a:r>
                    <a:r>
                      <a:rPr lang="en-US" altLang="zh-CN" sz="1400" baseline="-25000" dirty="0" smtClean="0">
                        <a:solidFill>
                          <a:srgbClr val="000000"/>
                        </a:solidFill>
                        <a:ea typeface="宋体" pitchFamily="2" charset="-122"/>
                      </a:rPr>
                      <a:t>1</a:t>
                    </a:r>
                    <a:endParaRPr lang="en-US" altLang="zh-CN" sz="1000" baseline="-25000" dirty="0" smtClean="0">
                      <a:solidFill>
                        <a:srgbClr val="000000"/>
                      </a:solidFill>
                      <a:ea typeface="宋体" pitchFamily="2" charset="-122"/>
                    </a:endParaRPr>
                  </a:p>
                </p:txBody>
              </p:sp>
            </p:grpSp>
            <p:sp>
              <p:nvSpPr>
                <p:cNvPr id="175154" name="Rectangle 35"/>
                <p:cNvSpPr>
                  <a:spLocks noChangeArrowheads="1"/>
                </p:cNvSpPr>
                <p:nvPr/>
              </p:nvSpPr>
              <p:spPr bwMode="auto">
                <a:xfrm>
                  <a:off x="827" y="1739"/>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1200" dirty="0" smtClean="0">
                      <a:solidFill>
                        <a:srgbClr val="000000"/>
                      </a:solidFill>
                      <a:ea typeface="宋体" pitchFamily="2" charset="-122"/>
                    </a:rPr>
                    <a:t>B</a:t>
                  </a:r>
                </a:p>
              </p:txBody>
            </p:sp>
          </p:grpSp>
          <p:sp>
            <p:nvSpPr>
              <p:cNvPr id="175152" name="Rectangle 36"/>
              <p:cNvSpPr>
                <a:spLocks noChangeArrowheads="1"/>
              </p:cNvSpPr>
              <p:nvPr/>
            </p:nvSpPr>
            <p:spPr bwMode="auto">
              <a:xfrm>
                <a:off x="960" y="1728"/>
                <a:ext cx="19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2400" smtClean="0">
                    <a:solidFill>
                      <a:srgbClr val="000000"/>
                    </a:solidFill>
                    <a:ea typeface="宋体" pitchFamily="2" charset="-122"/>
                  </a:rPr>
                  <a:t>60</a:t>
                </a:r>
              </a:p>
            </p:txBody>
          </p:sp>
        </p:grpSp>
        <p:sp>
          <p:nvSpPr>
            <p:cNvPr id="175150" name="Rectangle 37"/>
            <p:cNvSpPr>
              <a:spLocks noChangeArrowheads="1"/>
            </p:cNvSpPr>
            <p:nvPr/>
          </p:nvSpPr>
          <p:spPr bwMode="auto">
            <a:xfrm>
              <a:off x="1392" y="1776"/>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2400" dirty="0" smtClean="0">
                  <a:solidFill>
                    <a:srgbClr val="000000"/>
                  </a:solidFill>
                  <a:ea typeface="宋体" pitchFamily="2" charset="-122"/>
                </a:rPr>
                <a:t>30</a:t>
              </a:r>
            </a:p>
          </p:txBody>
        </p:sp>
      </p:grpSp>
      <p:grpSp>
        <p:nvGrpSpPr>
          <p:cNvPr id="175108" name="Group 38"/>
          <p:cNvGrpSpPr>
            <a:grpSpLocks/>
          </p:cNvGrpSpPr>
          <p:nvPr/>
        </p:nvGrpSpPr>
        <p:grpSpPr bwMode="auto">
          <a:xfrm>
            <a:off x="5326263" y="2535238"/>
            <a:ext cx="5484971" cy="1257300"/>
            <a:chOff x="2688" y="1464"/>
            <a:chExt cx="2592" cy="792"/>
          </a:xfrm>
        </p:grpSpPr>
        <p:sp>
          <p:nvSpPr>
            <p:cNvPr id="175111" name="Rectangle 39"/>
            <p:cNvSpPr>
              <a:spLocks noChangeArrowheads="1"/>
            </p:cNvSpPr>
            <p:nvPr/>
          </p:nvSpPr>
          <p:spPr bwMode="auto">
            <a:xfrm>
              <a:off x="3984" y="1680"/>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2400" smtClean="0">
                  <a:solidFill>
                    <a:srgbClr val="000000"/>
                  </a:solidFill>
                  <a:ea typeface="宋体" pitchFamily="2" charset="-122"/>
                </a:rPr>
                <a:t>30</a:t>
              </a:r>
            </a:p>
          </p:txBody>
        </p:sp>
        <p:grpSp>
          <p:nvGrpSpPr>
            <p:cNvPr id="175112" name="Group 40"/>
            <p:cNvGrpSpPr>
              <a:grpSpLocks/>
            </p:cNvGrpSpPr>
            <p:nvPr/>
          </p:nvGrpSpPr>
          <p:grpSpPr bwMode="auto">
            <a:xfrm>
              <a:off x="2688" y="1464"/>
              <a:ext cx="2592" cy="792"/>
              <a:chOff x="2688" y="1464"/>
              <a:chExt cx="2592" cy="792"/>
            </a:xfrm>
          </p:grpSpPr>
          <p:grpSp>
            <p:nvGrpSpPr>
              <p:cNvPr id="175113" name="Group 41"/>
              <p:cNvGrpSpPr>
                <a:grpSpLocks/>
              </p:cNvGrpSpPr>
              <p:nvPr/>
            </p:nvGrpSpPr>
            <p:grpSpPr bwMode="auto">
              <a:xfrm>
                <a:off x="2688" y="1464"/>
                <a:ext cx="2592" cy="792"/>
                <a:chOff x="2688" y="1176"/>
                <a:chExt cx="2592" cy="792"/>
              </a:xfrm>
            </p:grpSpPr>
            <p:grpSp>
              <p:nvGrpSpPr>
                <p:cNvPr id="175115" name="Group 42"/>
                <p:cNvGrpSpPr>
                  <a:grpSpLocks/>
                </p:cNvGrpSpPr>
                <p:nvPr/>
              </p:nvGrpSpPr>
              <p:grpSpPr bwMode="auto">
                <a:xfrm>
                  <a:off x="2688" y="1176"/>
                  <a:ext cx="2592" cy="792"/>
                  <a:chOff x="6660" y="2376"/>
                  <a:chExt cx="4500" cy="1716"/>
                </a:xfrm>
              </p:grpSpPr>
              <p:sp>
                <p:nvSpPr>
                  <p:cNvPr id="175117" name="Rectangle 43"/>
                  <p:cNvSpPr>
                    <a:spLocks noChangeArrowheads="1"/>
                  </p:cNvSpPr>
                  <p:nvPr/>
                </p:nvSpPr>
                <p:spPr bwMode="auto">
                  <a:xfrm>
                    <a:off x="7171" y="2922"/>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400" dirty="0" smtClean="0">
                        <a:solidFill>
                          <a:srgbClr val="000000"/>
                        </a:solidFill>
                        <a:ea typeface="宋体" pitchFamily="2" charset="-122"/>
                      </a:rPr>
                      <a:t>t</a:t>
                    </a:r>
                    <a:r>
                      <a:rPr lang="en-US" altLang="zh-CN" sz="1400" baseline="-25000" dirty="0" smtClean="0">
                        <a:solidFill>
                          <a:srgbClr val="000000"/>
                        </a:solidFill>
                        <a:ea typeface="宋体" pitchFamily="2" charset="-122"/>
                      </a:rPr>
                      <a:t>2</a:t>
                    </a:r>
                    <a:endParaRPr lang="en-US" altLang="zh-CN" sz="1000" baseline="-25000" dirty="0" smtClean="0">
                      <a:solidFill>
                        <a:srgbClr val="000000"/>
                      </a:solidFill>
                      <a:ea typeface="宋体" pitchFamily="2" charset="-122"/>
                    </a:endParaRPr>
                  </a:p>
                </p:txBody>
              </p:sp>
              <p:grpSp>
                <p:nvGrpSpPr>
                  <p:cNvPr id="175118" name="Group 44"/>
                  <p:cNvGrpSpPr>
                    <a:grpSpLocks/>
                  </p:cNvGrpSpPr>
                  <p:nvPr/>
                </p:nvGrpSpPr>
                <p:grpSpPr bwMode="auto">
                  <a:xfrm>
                    <a:off x="6660" y="2376"/>
                    <a:ext cx="4500" cy="1716"/>
                    <a:chOff x="7020" y="10488"/>
                    <a:chExt cx="4500" cy="1716"/>
                  </a:xfrm>
                </p:grpSpPr>
                <p:grpSp>
                  <p:nvGrpSpPr>
                    <p:cNvPr id="175119" name="Group 45"/>
                    <p:cNvGrpSpPr>
                      <a:grpSpLocks/>
                    </p:cNvGrpSpPr>
                    <p:nvPr/>
                  </p:nvGrpSpPr>
                  <p:grpSpPr bwMode="auto">
                    <a:xfrm>
                      <a:off x="7020" y="10488"/>
                      <a:ext cx="4500" cy="1716"/>
                      <a:chOff x="2340" y="10800"/>
                      <a:chExt cx="4500" cy="1716"/>
                    </a:xfrm>
                  </p:grpSpPr>
                  <p:grpSp>
                    <p:nvGrpSpPr>
                      <p:cNvPr id="175121" name="Group 46"/>
                      <p:cNvGrpSpPr>
                        <a:grpSpLocks/>
                      </p:cNvGrpSpPr>
                      <p:nvPr/>
                    </p:nvGrpSpPr>
                    <p:grpSpPr bwMode="auto">
                      <a:xfrm>
                        <a:off x="3001" y="10800"/>
                        <a:ext cx="3839" cy="1716"/>
                        <a:chOff x="3001" y="10800"/>
                        <a:chExt cx="3839" cy="1716"/>
                      </a:xfrm>
                    </p:grpSpPr>
                    <p:grpSp>
                      <p:nvGrpSpPr>
                        <p:cNvPr id="175123" name="Group 47"/>
                        <p:cNvGrpSpPr>
                          <a:grpSpLocks/>
                        </p:cNvGrpSpPr>
                        <p:nvPr/>
                      </p:nvGrpSpPr>
                      <p:grpSpPr bwMode="auto">
                        <a:xfrm>
                          <a:off x="3001" y="10800"/>
                          <a:ext cx="3839" cy="1404"/>
                          <a:chOff x="6601" y="10332"/>
                          <a:chExt cx="3839" cy="1404"/>
                        </a:xfrm>
                      </p:grpSpPr>
                      <p:grpSp>
                        <p:nvGrpSpPr>
                          <p:cNvPr id="175125" name="Group 48"/>
                          <p:cNvGrpSpPr>
                            <a:grpSpLocks/>
                          </p:cNvGrpSpPr>
                          <p:nvPr/>
                        </p:nvGrpSpPr>
                        <p:grpSpPr bwMode="auto">
                          <a:xfrm>
                            <a:off x="6601" y="10332"/>
                            <a:ext cx="3839" cy="1404"/>
                            <a:chOff x="6601" y="10332"/>
                            <a:chExt cx="3839" cy="1404"/>
                          </a:xfrm>
                        </p:grpSpPr>
                        <p:grpSp>
                          <p:nvGrpSpPr>
                            <p:cNvPr id="175127" name="Group 49"/>
                            <p:cNvGrpSpPr>
                              <a:grpSpLocks/>
                            </p:cNvGrpSpPr>
                            <p:nvPr/>
                          </p:nvGrpSpPr>
                          <p:grpSpPr bwMode="auto">
                            <a:xfrm>
                              <a:off x="6660" y="10332"/>
                              <a:ext cx="3780" cy="1404"/>
                              <a:chOff x="6660" y="10332"/>
                              <a:chExt cx="3780" cy="1404"/>
                            </a:xfrm>
                          </p:grpSpPr>
                          <p:grpSp>
                            <p:nvGrpSpPr>
                              <p:cNvPr id="175129" name="Group 50"/>
                              <p:cNvGrpSpPr>
                                <a:grpSpLocks/>
                              </p:cNvGrpSpPr>
                              <p:nvPr/>
                            </p:nvGrpSpPr>
                            <p:grpSpPr bwMode="auto">
                              <a:xfrm>
                                <a:off x="6660" y="10332"/>
                                <a:ext cx="2880" cy="1404"/>
                                <a:chOff x="6660" y="10332"/>
                                <a:chExt cx="2880" cy="1404"/>
                              </a:xfrm>
                            </p:grpSpPr>
                            <p:grpSp>
                              <p:nvGrpSpPr>
                                <p:cNvPr id="175131" name="Group 51"/>
                                <p:cNvGrpSpPr>
                                  <a:grpSpLocks/>
                                </p:cNvGrpSpPr>
                                <p:nvPr/>
                              </p:nvGrpSpPr>
                              <p:grpSpPr bwMode="auto">
                                <a:xfrm>
                                  <a:off x="6660" y="10332"/>
                                  <a:ext cx="2880" cy="1248"/>
                                  <a:chOff x="3060" y="10644"/>
                                  <a:chExt cx="2880" cy="1248"/>
                                </a:xfrm>
                              </p:grpSpPr>
                              <p:grpSp>
                                <p:nvGrpSpPr>
                                  <p:cNvPr id="175133" name="Group 52"/>
                                  <p:cNvGrpSpPr>
                                    <a:grpSpLocks/>
                                  </p:cNvGrpSpPr>
                                  <p:nvPr/>
                                </p:nvGrpSpPr>
                                <p:grpSpPr bwMode="auto">
                                  <a:xfrm>
                                    <a:off x="3060" y="10800"/>
                                    <a:ext cx="2880" cy="1092"/>
                                    <a:chOff x="3060" y="10800"/>
                                    <a:chExt cx="2880" cy="1092"/>
                                  </a:xfrm>
                                </p:grpSpPr>
                                <p:sp>
                                  <p:nvSpPr>
                                    <p:cNvPr id="175135" name="Line 53"/>
                                    <p:cNvSpPr>
                                      <a:spLocks noChangeShapeType="1"/>
                                    </p:cNvSpPr>
                                    <p:nvPr/>
                                  </p:nvSpPr>
                                  <p:spPr bwMode="auto">
                                    <a:xfrm>
                                      <a:off x="3960" y="10800"/>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nvGrpSpPr>
                                    <p:cNvPr id="175136" name="Group 54"/>
                                    <p:cNvGrpSpPr>
                                      <a:grpSpLocks/>
                                    </p:cNvGrpSpPr>
                                    <p:nvPr/>
                                  </p:nvGrpSpPr>
                                  <p:grpSpPr bwMode="auto">
                                    <a:xfrm>
                                      <a:off x="3060" y="10800"/>
                                      <a:ext cx="2880" cy="1092"/>
                                      <a:chOff x="3060" y="10800"/>
                                      <a:chExt cx="2880" cy="1092"/>
                                    </a:xfrm>
                                  </p:grpSpPr>
                                  <p:sp>
                                    <p:nvSpPr>
                                      <p:cNvPr id="175137" name="Line 55"/>
                                      <p:cNvSpPr>
                                        <a:spLocks noChangeShapeType="1"/>
                                      </p:cNvSpPr>
                                      <p:nvPr/>
                                    </p:nvSpPr>
                                    <p:spPr bwMode="auto">
                                      <a:xfrm>
                                        <a:off x="4860" y="10800"/>
                                        <a:ext cx="72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nvGrpSpPr>
                                      <p:cNvPr id="175138" name="Group 56"/>
                                      <p:cNvGrpSpPr>
                                        <a:grpSpLocks/>
                                      </p:cNvGrpSpPr>
                                      <p:nvPr/>
                                    </p:nvGrpSpPr>
                                    <p:grpSpPr bwMode="auto">
                                      <a:xfrm>
                                        <a:off x="3060" y="10800"/>
                                        <a:ext cx="2880" cy="1092"/>
                                        <a:chOff x="3060" y="10800"/>
                                        <a:chExt cx="2880" cy="1092"/>
                                      </a:xfrm>
                                    </p:grpSpPr>
                                    <p:grpSp>
                                      <p:nvGrpSpPr>
                                        <p:cNvPr id="175139" name="Group 57"/>
                                        <p:cNvGrpSpPr>
                                          <a:grpSpLocks/>
                                        </p:cNvGrpSpPr>
                                        <p:nvPr/>
                                      </p:nvGrpSpPr>
                                      <p:grpSpPr bwMode="auto">
                                        <a:xfrm>
                                          <a:off x="3060" y="10800"/>
                                          <a:ext cx="2700" cy="1092"/>
                                          <a:chOff x="3060" y="10800"/>
                                          <a:chExt cx="2700" cy="1092"/>
                                        </a:xfrm>
                                      </p:grpSpPr>
                                      <p:sp>
                                        <p:nvSpPr>
                                          <p:cNvPr id="175141" name="Oval 58"/>
                                          <p:cNvSpPr>
                                            <a:spLocks noChangeArrowheads="1"/>
                                          </p:cNvSpPr>
                                          <p:nvPr/>
                                        </p:nvSpPr>
                                        <p:spPr bwMode="auto">
                                          <a:xfrm>
                                            <a:off x="5400" y="11112"/>
                                            <a:ext cx="360" cy="312"/>
                                          </a:xfrm>
                                          <a:prstGeom prst="ellipse">
                                            <a:avLst/>
                                          </a:prstGeom>
                                          <a:solidFill>
                                            <a:srgbClr val="FFFFFF"/>
                                          </a:solidFill>
                                          <a:ln w="9525">
                                            <a:solidFill>
                                              <a:srgbClr val="000000"/>
                                            </a:solidFill>
                                            <a:round/>
                                            <a:headEnd/>
                                            <a:tailEnd/>
                                          </a:ln>
                                        </p:spPr>
                                        <p:txBody>
                                          <a:bodyPr/>
                                          <a:lstStyle/>
                                          <a:p>
                                            <a:pPr fontAlgn="base">
                                              <a:spcBef>
                                                <a:spcPct val="0"/>
                                              </a:spcBef>
                                              <a:spcAft>
                                                <a:spcPct val="0"/>
                                              </a:spcAft>
                                            </a:pPr>
                                            <a:endParaRPr kumimoji="1" lang="zh-CN" altLang="en-US" sz="2000" b="1" smtClean="0">
                                              <a:solidFill>
                                                <a:srgbClr val="000000"/>
                                              </a:solidFill>
                                              <a:ea typeface="宋体" pitchFamily="2" charset="-122"/>
                                            </a:endParaRPr>
                                          </a:p>
                                        </p:txBody>
                                      </p:sp>
                                      <p:grpSp>
                                        <p:nvGrpSpPr>
                                          <p:cNvPr id="175142" name="Group 59"/>
                                          <p:cNvGrpSpPr>
                                            <a:grpSpLocks/>
                                          </p:cNvGrpSpPr>
                                          <p:nvPr/>
                                        </p:nvGrpSpPr>
                                        <p:grpSpPr bwMode="auto">
                                          <a:xfrm>
                                            <a:off x="3060" y="10800"/>
                                            <a:ext cx="2520" cy="1092"/>
                                            <a:chOff x="3060" y="10800"/>
                                            <a:chExt cx="2520" cy="1092"/>
                                          </a:xfrm>
                                        </p:grpSpPr>
                                        <p:grpSp>
                                          <p:nvGrpSpPr>
                                            <p:cNvPr id="175143" name="Group 60"/>
                                            <p:cNvGrpSpPr>
                                              <a:grpSpLocks/>
                                            </p:cNvGrpSpPr>
                                            <p:nvPr/>
                                          </p:nvGrpSpPr>
                                          <p:grpSpPr bwMode="auto">
                                            <a:xfrm>
                                              <a:off x="3060" y="10800"/>
                                              <a:ext cx="1800" cy="1092"/>
                                              <a:chOff x="3060" y="10800"/>
                                              <a:chExt cx="1800" cy="1092"/>
                                            </a:xfrm>
                                          </p:grpSpPr>
                                          <p:grpSp>
                                            <p:nvGrpSpPr>
                                              <p:cNvPr id="175145" name="Group 61"/>
                                              <p:cNvGrpSpPr>
                                                <a:grpSpLocks/>
                                              </p:cNvGrpSpPr>
                                              <p:nvPr/>
                                            </p:nvGrpSpPr>
                                            <p:grpSpPr bwMode="auto">
                                              <a:xfrm>
                                                <a:off x="3060" y="10800"/>
                                                <a:ext cx="900" cy="1092"/>
                                                <a:chOff x="3060" y="10800"/>
                                                <a:chExt cx="900" cy="1092"/>
                                              </a:xfrm>
                                            </p:grpSpPr>
                                            <p:sp>
                                              <p:nvSpPr>
                                                <p:cNvPr id="175147" name="Line 62"/>
                                                <p:cNvSpPr>
                                                  <a:spLocks noChangeShapeType="1"/>
                                                </p:cNvSpPr>
                                                <p:nvPr/>
                                              </p:nvSpPr>
                                              <p:spPr bwMode="auto">
                                                <a:xfrm flipV="1">
                                                  <a:off x="3060" y="10800"/>
                                                  <a:ext cx="90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sp>
                                              <p:nvSpPr>
                                                <p:cNvPr id="175148" name="Line 63"/>
                                                <p:cNvSpPr>
                                                  <a:spLocks noChangeShapeType="1"/>
                                                </p:cNvSpPr>
                                                <p:nvPr/>
                                              </p:nvSpPr>
                                              <p:spPr bwMode="auto">
                                                <a:xfrm>
                                                  <a:off x="3060" y="11424"/>
                                                  <a:ext cx="90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sp>
                                            <p:nvSpPr>
                                              <p:cNvPr id="175146" name="Line 64"/>
                                              <p:cNvSpPr>
                                                <a:spLocks noChangeShapeType="1"/>
                                              </p:cNvSpPr>
                                              <p:nvPr/>
                                            </p:nvSpPr>
                                            <p:spPr bwMode="auto">
                                              <a:xfrm>
                                                <a:off x="3960" y="11892"/>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sp>
                                          <p:nvSpPr>
                                            <p:cNvPr id="175144" name="Line 65"/>
                                            <p:cNvSpPr>
                                              <a:spLocks noChangeShapeType="1"/>
                                            </p:cNvSpPr>
                                            <p:nvPr/>
                                          </p:nvSpPr>
                                          <p:spPr bwMode="auto">
                                            <a:xfrm flipV="1">
                                              <a:off x="4860" y="11424"/>
                                              <a:ext cx="72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grpSp>
                                    <p:sp>
                                      <p:nvSpPr>
                                        <p:cNvPr id="175140" name="Line 66"/>
                                        <p:cNvSpPr>
                                          <a:spLocks noChangeShapeType="1"/>
                                        </p:cNvSpPr>
                                        <p:nvPr/>
                                      </p:nvSpPr>
                                      <p:spPr bwMode="auto">
                                        <a:xfrm flipV="1">
                                          <a:off x="5220" y="11112"/>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000" smtClean="0">
                                            <a:solidFill>
                                              <a:srgbClr val="000000"/>
                                            </a:solidFill>
                                            <a:ea typeface="宋体" pitchFamily="2" charset="-122"/>
                                          </a:endParaRPr>
                                        </a:p>
                                      </p:txBody>
                                    </p:sp>
                                  </p:grpSp>
                                </p:grpSp>
                              </p:grpSp>
                              <p:sp>
                                <p:nvSpPr>
                                  <p:cNvPr id="175134" name="Rectangle 67"/>
                                  <p:cNvSpPr>
                                    <a:spLocks noChangeArrowheads="1"/>
                                  </p:cNvSpPr>
                                  <p:nvPr/>
                                </p:nvSpPr>
                                <p:spPr bwMode="auto">
                                  <a:xfrm>
                                    <a:off x="4140" y="10644"/>
                                    <a:ext cx="7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zh-CN" altLang="en-US" sz="1400" smtClean="0">
                                        <a:solidFill>
                                          <a:srgbClr val="000000"/>
                                        </a:solidFill>
                                        <a:ea typeface="宋体" pitchFamily="2" charset="-122"/>
                                      </a:rPr>
                                      <a:t>铜</a:t>
                                    </a:r>
                                    <a:endParaRPr lang="zh-CN" altLang="en-US" sz="1000" smtClean="0">
                                      <a:solidFill>
                                        <a:srgbClr val="000000"/>
                                      </a:solidFill>
                                      <a:ea typeface="宋体" pitchFamily="2" charset="-122"/>
                                    </a:endParaRPr>
                                  </a:p>
                                </p:txBody>
                              </p:sp>
                            </p:grpSp>
                            <p:sp>
                              <p:nvSpPr>
                                <p:cNvPr id="175132" name="Rectangle 68"/>
                                <p:cNvSpPr>
                                  <a:spLocks noChangeArrowheads="1"/>
                                </p:cNvSpPr>
                                <p:nvPr/>
                              </p:nvSpPr>
                              <p:spPr bwMode="auto">
                                <a:xfrm>
                                  <a:off x="7740" y="11112"/>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zh-CN" altLang="en-US" sz="1400" smtClean="0">
                                      <a:solidFill>
                                        <a:srgbClr val="000000"/>
                                      </a:solidFill>
                                      <a:ea typeface="宋体" pitchFamily="2" charset="-122"/>
                                    </a:rPr>
                                    <a:t>铜</a:t>
                                  </a:r>
                                  <a:endParaRPr lang="zh-CN" altLang="en-US" sz="1000" smtClean="0">
                                    <a:solidFill>
                                      <a:srgbClr val="000000"/>
                                    </a:solidFill>
                                    <a:ea typeface="宋体" pitchFamily="2" charset="-122"/>
                                  </a:endParaRPr>
                                </a:p>
                              </p:txBody>
                            </p:sp>
                          </p:grpSp>
                          <p:sp>
                            <p:nvSpPr>
                              <p:cNvPr id="175130" name="Rectangle 69"/>
                              <p:cNvSpPr>
                                <a:spLocks noChangeArrowheads="1"/>
                              </p:cNvSpPr>
                              <p:nvPr/>
                            </p:nvSpPr>
                            <p:spPr bwMode="auto">
                              <a:xfrm>
                                <a:off x="9540" y="1080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smtClean="0">
                                    <a:solidFill>
                                      <a:srgbClr val="000000"/>
                                    </a:solidFill>
                                    <a:ea typeface="宋体" pitchFamily="2" charset="-122"/>
                                  </a:rPr>
                                  <a:t>49mv</a:t>
                                </a:r>
                              </a:p>
                            </p:txBody>
                          </p:sp>
                        </p:grpSp>
                        <p:sp>
                          <p:nvSpPr>
                            <p:cNvPr id="175128" name="Rectangle 70"/>
                            <p:cNvSpPr>
                              <a:spLocks noChangeArrowheads="1"/>
                            </p:cNvSpPr>
                            <p:nvPr/>
                          </p:nvSpPr>
                          <p:spPr bwMode="auto">
                            <a:xfrm>
                              <a:off x="6601" y="10484"/>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smtClean="0">
                                  <a:solidFill>
                                    <a:srgbClr val="000000"/>
                                  </a:solidFill>
                                  <a:ea typeface="宋体" pitchFamily="2" charset="-122"/>
                                </a:rPr>
                                <a:t>K</a:t>
                              </a:r>
                            </a:p>
                          </p:txBody>
                        </p:sp>
                      </p:grpSp>
                      <p:sp>
                        <p:nvSpPr>
                          <p:cNvPr id="175126" name="Rectangle 71"/>
                          <p:cNvSpPr>
                            <a:spLocks noChangeArrowheads="1"/>
                          </p:cNvSpPr>
                          <p:nvPr/>
                        </p:nvSpPr>
                        <p:spPr bwMode="auto">
                          <a:xfrm>
                            <a:off x="7003" y="10513"/>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en-US" altLang="zh-CN" sz="1000" dirty="0" smtClean="0">
                                <a:solidFill>
                                  <a:srgbClr val="000000"/>
                                </a:solidFill>
                                <a:ea typeface="宋体" pitchFamily="2" charset="-122"/>
                              </a:rPr>
                              <a:t>A</a:t>
                            </a:r>
                          </a:p>
                        </p:txBody>
                      </p:sp>
                    </p:grpSp>
                    <p:sp>
                      <p:nvSpPr>
                        <p:cNvPr id="175124" name="Rectangle 72"/>
                        <p:cNvSpPr>
                          <a:spLocks noChangeArrowheads="1"/>
                        </p:cNvSpPr>
                        <p:nvPr/>
                      </p:nvSpPr>
                      <p:spPr bwMode="auto">
                        <a:xfrm>
                          <a:off x="3060" y="11892"/>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endParaRPr lang="zh-CN" altLang="zh-CN" sz="1000" smtClean="0">
                            <a:solidFill>
                              <a:srgbClr val="000000"/>
                            </a:solidFill>
                            <a:ea typeface="宋体" pitchFamily="2" charset="-122"/>
                          </a:endParaRPr>
                        </a:p>
                      </p:txBody>
                    </p:sp>
                  </p:grpSp>
                  <p:sp>
                    <p:nvSpPr>
                      <p:cNvPr id="175122" name="Rectangle 73"/>
                      <p:cNvSpPr>
                        <a:spLocks noChangeArrowheads="1"/>
                      </p:cNvSpPr>
                      <p:nvPr/>
                    </p:nvSpPr>
                    <p:spPr bwMode="auto">
                      <a:xfrm>
                        <a:off x="2340" y="11112"/>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endParaRPr lang="zh-CN" altLang="zh-CN" sz="1000" smtClean="0">
                          <a:solidFill>
                            <a:srgbClr val="000000"/>
                          </a:solidFill>
                          <a:ea typeface="宋体" pitchFamily="2" charset="-122"/>
                        </a:endParaRPr>
                      </a:p>
                    </p:txBody>
                  </p:sp>
                </p:grpSp>
                <p:sp>
                  <p:nvSpPr>
                    <p:cNvPr id="175120" name="Rectangle 74"/>
                    <p:cNvSpPr>
                      <a:spLocks noChangeArrowheads="1"/>
                    </p:cNvSpPr>
                    <p:nvPr/>
                  </p:nvSpPr>
                  <p:spPr bwMode="auto">
                    <a:xfrm>
                      <a:off x="8460" y="11268"/>
                      <a:ext cx="54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fontAlgn="base" hangingPunct="0">
                        <a:spcBef>
                          <a:spcPct val="0"/>
                        </a:spcBef>
                        <a:spcAft>
                          <a:spcPct val="0"/>
                        </a:spcAft>
                      </a:pPr>
                      <a:r>
                        <a:rPr lang="zh-CN" altLang="en-US" sz="1400" smtClean="0">
                          <a:solidFill>
                            <a:srgbClr val="000000"/>
                          </a:solidFill>
                          <a:ea typeface="宋体" pitchFamily="2" charset="-122"/>
                        </a:rPr>
                        <a:t>康</a:t>
                      </a:r>
                    </a:p>
                  </p:txBody>
                </p:sp>
              </p:grpSp>
            </p:grpSp>
            <p:sp>
              <p:nvSpPr>
                <p:cNvPr id="175116" name="Rectangle 75"/>
                <p:cNvSpPr>
                  <a:spLocks noChangeArrowheads="1"/>
                </p:cNvSpPr>
                <p:nvPr/>
              </p:nvSpPr>
              <p:spPr bwMode="auto">
                <a:xfrm>
                  <a:off x="3133" y="162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1200" dirty="0" smtClean="0">
                      <a:solidFill>
                        <a:srgbClr val="000000"/>
                      </a:solidFill>
                      <a:ea typeface="宋体" pitchFamily="2" charset="-122"/>
                    </a:rPr>
                    <a:t>B</a:t>
                  </a:r>
                </a:p>
              </p:txBody>
            </p:sp>
          </p:grpSp>
          <p:sp>
            <p:nvSpPr>
              <p:cNvPr id="175114" name="Rectangle 76"/>
              <p:cNvSpPr>
                <a:spLocks noChangeArrowheads="1"/>
              </p:cNvSpPr>
              <p:nvPr/>
            </p:nvSpPr>
            <p:spPr bwMode="auto">
              <a:xfrm>
                <a:off x="3456" y="1584"/>
                <a:ext cx="19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en-US" altLang="zh-CN" sz="2400" smtClean="0">
                    <a:solidFill>
                      <a:srgbClr val="000000"/>
                    </a:solidFill>
                    <a:ea typeface="宋体" pitchFamily="2" charset="-122"/>
                  </a:rPr>
                  <a:t>60</a:t>
                </a:r>
              </a:p>
            </p:txBody>
          </p:sp>
        </p:grpSp>
      </p:grpSp>
      <p:sp>
        <p:nvSpPr>
          <p:cNvPr id="175109" name="Rectangle 8"/>
          <p:cNvSpPr>
            <a:spLocks noChangeArrowheads="1"/>
          </p:cNvSpPr>
          <p:nvPr/>
        </p:nvSpPr>
        <p:spPr bwMode="auto">
          <a:xfrm>
            <a:off x="334352"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graphicFrame>
        <p:nvGraphicFramePr>
          <p:cNvPr id="231504" name="Object 2"/>
          <p:cNvGraphicFramePr>
            <a:graphicFrameLocks noChangeAspect="1"/>
          </p:cNvGraphicFramePr>
          <p:nvPr>
            <p:extLst>
              <p:ext uri="{D42A27DB-BD31-4B8C-83A1-F6EECF244321}">
                <p14:modId xmlns:p14="http://schemas.microsoft.com/office/powerpoint/2010/main" val="1176410819"/>
              </p:ext>
            </p:extLst>
          </p:nvPr>
        </p:nvGraphicFramePr>
        <p:xfrm>
          <a:off x="2446230" y="3933826"/>
          <a:ext cx="7296366" cy="2663825"/>
        </p:xfrm>
        <a:graphic>
          <a:graphicData uri="http://schemas.openxmlformats.org/presentationml/2006/ole">
            <mc:AlternateContent xmlns:mc="http://schemas.openxmlformats.org/markup-compatibility/2006">
              <mc:Choice xmlns:v="urn:schemas-microsoft-com:vml" Requires="v">
                <p:oleObj spid="_x0000_s82974" name="Equation" r:id="rId4" imgW="2869920" imgH="1396800" progId="Equation.DSMT4">
                  <p:embed/>
                </p:oleObj>
              </mc:Choice>
              <mc:Fallback>
                <p:oleObj name="Equation" r:id="rId4" imgW="2869920" imgH="1396800" progId="Equation.DSMT4">
                  <p:embed/>
                  <p:pic>
                    <p:nvPicPr>
                      <p:cNvPr id="0" name=""/>
                      <p:cNvPicPr>
                        <a:picLocks noChangeAspect="1" noChangeArrowheads="1"/>
                      </p:cNvPicPr>
                      <p:nvPr/>
                    </p:nvPicPr>
                    <p:blipFill>
                      <a:blip r:embed="rId5"/>
                      <a:srcRect/>
                      <a:stretch>
                        <a:fillRect/>
                      </a:stretch>
                    </p:blipFill>
                    <p:spPr bwMode="auto">
                      <a:xfrm>
                        <a:off x="2446230" y="3933826"/>
                        <a:ext cx="7296366" cy="266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345786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1504"/>
                                        </p:tgtEl>
                                        <p:attrNameLst>
                                          <p:attrName>style.visibility</p:attrName>
                                        </p:attrNameLst>
                                      </p:cBhvr>
                                      <p:to>
                                        <p:strVal val="visible"/>
                                      </p:to>
                                    </p:set>
                                    <p:anim calcmode="lin" valueType="num">
                                      <p:cBhvr additive="base">
                                        <p:cTn id="7" dur="500" fill="hold"/>
                                        <p:tgtEl>
                                          <p:spTgt spid="231504"/>
                                        </p:tgtEl>
                                        <p:attrNameLst>
                                          <p:attrName>ppt_x</p:attrName>
                                        </p:attrNameLst>
                                      </p:cBhvr>
                                      <p:tavLst>
                                        <p:tav tm="0">
                                          <p:val>
                                            <p:strVal val="#ppt_x"/>
                                          </p:val>
                                        </p:tav>
                                        <p:tav tm="100000">
                                          <p:val>
                                            <p:strVal val="#ppt_x"/>
                                          </p:val>
                                        </p:tav>
                                      </p:tavLst>
                                    </p:anim>
                                    <p:anim calcmode="lin" valueType="num">
                                      <p:cBhvr additive="base">
                                        <p:cTn id="8" dur="500" fill="hold"/>
                                        <p:tgtEl>
                                          <p:spTgt spid="231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1688" y="2710974"/>
            <a:ext cx="10625455" cy="2654573"/>
          </a:xfrm>
          <a:prstGeom prst="rect">
            <a:avLst/>
          </a:prstGeom>
          <a:noFill/>
        </p:spPr>
        <p:txBody>
          <a:bodyPr wrap="square" rtlCol="0">
            <a:spAutoFit/>
          </a:bodyPr>
          <a:lstStyle/>
          <a:p>
            <a:pPr indent="0" fontAlgn="auto">
              <a:lnSpc>
                <a:spcPct val="150000"/>
              </a:lnSpc>
              <a:buClrTx/>
              <a:buSzTx/>
              <a:buFontTx/>
            </a:pPr>
            <a:r>
              <a:rPr lang="zh-CN" altLang="en-US" sz="2400" dirty="0">
                <a:solidFill>
                  <a:srgbClr val="00B0F0"/>
                </a:solidFill>
                <a:latin typeface="黑体" panose="02010609060101010101" charset="-122"/>
                <a:ea typeface="黑体" panose="02010609060101010101" charset="-122"/>
              </a:rPr>
              <a:t>热电偶材料的选用原则</a:t>
            </a:r>
          </a:p>
          <a:p>
            <a:pPr indent="0" fontAlgn="auto">
              <a:lnSpc>
                <a:spcPct val="150000"/>
              </a:lnSpc>
              <a:buClrTx/>
              <a:buSzTx/>
              <a:buFontTx/>
            </a:pPr>
            <a:r>
              <a:rPr lang="zh-CN" altLang="en-US" sz="2400" dirty="0">
                <a:latin typeface="黑体" panose="02010609060101010101" charset="-122"/>
                <a:ea typeface="黑体" panose="02010609060101010101" charset="-122"/>
              </a:rPr>
              <a:t>热电偶材料应满足：</a:t>
            </a:r>
            <a:r>
              <a:rPr lang="zh-CN" altLang="en-US" sz="2400" dirty="0">
                <a:solidFill>
                  <a:srgbClr val="FF0000"/>
                </a:solidFill>
                <a:latin typeface="黑体" panose="02010609060101010101" charset="-122"/>
                <a:ea typeface="黑体" panose="02010609060101010101" charset="-122"/>
              </a:rPr>
              <a:t>物理性能稳定，热电特性不随时间改变；化学性能稳定，以保证在不同介质中测量时不被腐蚀；热电势高，导电率高，且电阻温度系数小；便于制造；复现性好，便于成批生产。</a:t>
            </a:r>
            <a:endParaRPr lang="zh-CN" altLang="en-US" sz="2400" dirty="0">
              <a:latin typeface="黑体" panose="02010609060101010101" charset="-122"/>
              <a:ea typeface="黑体" panose="02010609060101010101" charset="-122"/>
            </a:endParaRPr>
          </a:p>
          <a:p>
            <a:pPr indent="457200">
              <a:lnSpc>
                <a:spcPct val="125000"/>
              </a:lnSpc>
              <a:buClrTx/>
              <a:buSzTx/>
              <a:buFontTx/>
              <a:extLst>
                <a:ext uri="{35155182-B16C-46BC-9424-99874614C6A1}">
                  <wpsdc:indentchars xmlns:wpsdc="http://www.wps.cn/officeDocument/2017/drawingmlCustomData" xmlns="" val="200" checksum="59296752"/>
                </a:ext>
              </a:extLst>
            </a:pPr>
            <a:endParaRPr lang="zh-CN" altLang="en-US" dirty="0">
              <a:latin typeface="黑体" panose="02010609060101010101" charset="-122"/>
              <a:ea typeface="黑体" panose="02010609060101010101" charset="-122"/>
            </a:endParaRPr>
          </a:p>
        </p:txBody>
      </p:sp>
      <p:sp>
        <p:nvSpPr>
          <p:cNvPr id="2" name="矩形 1"/>
          <p:cNvSpPr/>
          <p:nvPr/>
        </p:nvSpPr>
        <p:spPr>
          <a:xfrm>
            <a:off x="791918" y="421062"/>
            <a:ext cx="5344733" cy="738664"/>
          </a:xfrm>
          <a:prstGeom prst="rect">
            <a:avLst/>
          </a:prstGeom>
        </p:spPr>
        <p:txBody>
          <a:bodyPr wrap="none">
            <a:spAutoFit/>
          </a:bodyPr>
          <a:lstStyle/>
          <a:p>
            <a:pPr indent="0" fontAlgn="auto">
              <a:lnSpc>
                <a:spcPct val="150000"/>
              </a:lnSpc>
              <a:buClrTx/>
              <a:buSzTx/>
              <a:buFontTx/>
            </a:pPr>
            <a:r>
              <a:rPr lang="en-US" altLang="zh-CN" sz="2800" b="1" spc="200" dirty="0">
                <a:solidFill>
                  <a:srgbClr val="0000FF"/>
                </a:solidFill>
                <a:latin typeface="Arial" panose="020B0604020202020204" pitchFamily="34" charset="0"/>
                <a:ea typeface="微软雅黑" panose="020B0503020204020204" charset="-122"/>
              </a:rPr>
              <a:t>8.2.2常见的热电偶温度传感器</a:t>
            </a:r>
            <a:endParaRPr lang="zh-CN" altLang="en-US" sz="2800" dirty="0">
              <a:solidFill>
                <a:srgbClr val="0000FF"/>
              </a:solidFill>
              <a:latin typeface="黑体" panose="02010609060101010101" charset="-122"/>
              <a:ea typeface="黑体" panose="02010609060101010101" charset="-122"/>
            </a:endParaRPr>
          </a:p>
        </p:txBody>
      </p:sp>
      <p:sp>
        <p:nvSpPr>
          <p:cNvPr id="3" name="矩形 2"/>
          <p:cNvSpPr/>
          <p:nvPr/>
        </p:nvSpPr>
        <p:spPr>
          <a:xfrm>
            <a:off x="791920" y="1615070"/>
            <a:ext cx="4031873" cy="646331"/>
          </a:xfrm>
          <a:prstGeom prst="rect">
            <a:avLst/>
          </a:prstGeom>
        </p:spPr>
        <p:txBody>
          <a:bodyPr wrap="none">
            <a:spAutoFit/>
          </a:bodyPr>
          <a:lstStyle/>
          <a:p>
            <a:pPr indent="0" fontAlgn="auto">
              <a:lnSpc>
                <a:spcPct val="150000"/>
              </a:lnSpc>
              <a:buClrTx/>
              <a:buSzTx/>
              <a:buFontTx/>
            </a:pPr>
            <a:r>
              <a:rPr lang="zh-CN" altLang="en-US" sz="2400" dirty="0">
                <a:solidFill>
                  <a:srgbClr val="0000FF"/>
                </a:solidFill>
                <a:latin typeface="黑体" panose="02010609060101010101" charset="-122"/>
                <a:ea typeface="黑体" panose="02010609060101010101" charset="-122"/>
              </a:rPr>
              <a:t>1．热电偶的常用材料与结构</a:t>
            </a:r>
            <a:endParaRPr lang="en-US" altLang="zh-CN" sz="2400" dirty="0">
              <a:solidFill>
                <a:srgbClr val="0000FF"/>
              </a:solidFill>
              <a:latin typeface="黑体" panose="02010609060101010101" charset="-122"/>
              <a:ea typeface="黑体" panose="02010609060101010101" charset="-122"/>
            </a:endParaRPr>
          </a:p>
        </p:txBody>
      </p:sp>
    </p:spTree>
    <p:custDataLst>
      <p:tags r:id="rId1"/>
    </p:custData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36608" name="Group 64"/>
          <p:cNvGraphicFramePr>
            <a:graphicFrameLocks noGrp="1"/>
          </p:cNvGraphicFramePr>
          <p:nvPr/>
        </p:nvGraphicFramePr>
        <p:xfrm>
          <a:off x="4" y="793750"/>
          <a:ext cx="12237495" cy="6064249"/>
        </p:xfrm>
        <a:graphic>
          <a:graphicData uri="http://schemas.openxmlformats.org/drawingml/2006/table">
            <a:tbl>
              <a:tblPr/>
              <a:tblGrid>
                <a:gridCol w="1204070"/>
                <a:gridCol w="867607"/>
                <a:gridCol w="962832"/>
                <a:gridCol w="996691"/>
                <a:gridCol w="1631524"/>
                <a:gridCol w="6574771"/>
              </a:tblGrid>
              <a:tr h="579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rPr>
                        <a:t>热电偶名称</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正热电极</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负热电极</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分度号</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测温范围</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特　点</a:t>
                      </a:r>
                    </a:p>
                  </a:txBody>
                  <a:tcPr marL="121888" marR="121888" marT="45727" marB="45727"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30</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6</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6</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B</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rPr>
                        <a:t>0</a:t>
                      </a:r>
                      <a:r>
                        <a:rPr kumimoji="1" lang="zh-CN" altLang="en-US"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1700℃</a:t>
                      </a:r>
                      <a:endParaRPr kumimoji="1" lang="en-US" altLang="zh-CN"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（超高温）</a:t>
                      </a:r>
                      <a:endParaRPr kumimoji="1" lang="zh-CN" altLang="en-US"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适用于氧化性气氛中测温，测温上限高，稳定性好。在冶金、钢水等高温领域得到广泛应用。</a:t>
                      </a: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10</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铂铑</a:t>
                      </a:r>
                      <a:r>
                        <a:rPr kumimoji="1" lang="en-US" altLang="zh-CN" sz="1600" b="0" i="0" u="none" strike="noStrike" cap="none" normalizeH="0" baseline="-30000" smtClean="0">
                          <a:ln>
                            <a:noFill/>
                          </a:ln>
                          <a:solidFill>
                            <a:schemeClr val="tx1"/>
                          </a:solidFill>
                          <a:effectLst/>
                          <a:latin typeface="Times New Roman" pitchFamily="18" charset="0"/>
                          <a:ea typeface="新宋体" pitchFamily="49" charset="-122"/>
                          <a:cs typeface="Times New Roman" pitchFamily="18" charset="0"/>
                        </a:rPr>
                        <a:t>10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纯铂</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S</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1600℃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（超高温）</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适用于氧化性、惰性气氛中测温，热电性能稳定，抗氧化性强，精度高，但价格贵、热电动势较小。常用作标准热电偶或用于高温测量。</a:t>
                      </a: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668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rPr>
                        <a:t>镍铬－镍硅</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镍铬合金</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镍硅</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K</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rPr>
                        <a:t>－</a:t>
                      </a:r>
                      <a:r>
                        <a:rPr kumimoji="1" lang="en-US" altLang="zh-CN"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rPr>
                        <a:t>200</a:t>
                      </a:r>
                      <a:r>
                        <a:rPr kumimoji="1" lang="zh-CN" altLang="en-US"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1200℃</a:t>
                      </a:r>
                      <a:endParaRPr kumimoji="1" lang="en-US" altLang="zh-CN"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宋体" pitchFamily="2" charset="-122"/>
                          <a:ea typeface="新宋体" pitchFamily="49" charset="-122"/>
                          <a:cs typeface="Times New Roman" pitchFamily="18" charset="0"/>
                        </a:rPr>
                        <a:t>（高温）</a:t>
                      </a:r>
                      <a:endParaRPr kumimoji="1" lang="zh-CN" altLang="en-US" sz="1600" b="0" i="0" u="none" strike="noStrike" cap="none" normalizeH="0" baseline="0" dirty="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适用于氧化和中性气氛中测温，测温范围很宽、热电动势与温度关系近似线性、热电动势大、价格低。稳定性不如</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B</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S</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型热电偶，但是非贵金属热电偶中性能最稳定的一种。</a:t>
                      </a: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93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镍铬－康铜</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镍铬合金</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铜镍合金</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E</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200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900℃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（中温）</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适用于还原性或惰性气氛中测温，热电动势较其他热电偶大，稳定性好，灵敏度高，价格低。</a:t>
                      </a: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60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铁－康铜</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铁</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铜镍合金</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J</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200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750℃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（中温）</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适用于还原性气氛中测温，价格低，热电动势较大，仅次于</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E</a:t>
                      </a: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型热电偶。缺点是铁极易氧化。</a:t>
                      </a: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65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铜－康铜</a:t>
                      </a:r>
                    </a:p>
                  </a:txBody>
                  <a:tcPr marL="121888" marR="121888" marT="45727" marB="4572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铜镍合金</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T</a:t>
                      </a: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200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350℃</a:t>
                      </a:r>
                      <a:endPar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（低温）</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适用于还原性气氛中测温，精度高，价格低。在－</a:t>
                      </a:r>
                      <a:r>
                        <a:rPr kumimoji="1" lang="en-US" altLang="zh-CN"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rPr>
                        <a:t>200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a:t>
                      </a:r>
                      <a:r>
                        <a:rPr kumimoji="1" lang="en-US" altLang="zh-CN"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0℃</a:t>
                      </a:r>
                      <a:r>
                        <a:rPr kumimoji="1" lang="zh-CN" altLang="en-US" sz="1600" b="0" i="0" u="none" strike="noStrike" cap="none" normalizeH="0" baseline="0" smtClean="0">
                          <a:ln>
                            <a:noFill/>
                          </a:ln>
                          <a:solidFill>
                            <a:schemeClr val="tx1"/>
                          </a:solidFill>
                          <a:effectLst/>
                          <a:latin typeface="宋体" pitchFamily="2" charset="-122"/>
                          <a:ea typeface="新宋体" pitchFamily="49" charset="-122"/>
                          <a:cs typeface="Times New Roman" pitchFamily="18" charset="0"/>
                        </a:rPr>
                        <a:t>可制成标准热电偶。缺点是铜极易氧化。</a:t>
                      </a:r>
                      <a:endParaRPr kumimoji="1" lang="zh-CN" altLang="en-US" sz="1600" b="0" i="0" u="none" strike="noStrike" cap="none" normalizeH="0" baseline="0" smtClean="0">
                        <a:ln>
                          <a:noFill/>
                        </a:ln>
                        <a:solidFill>
                          <a:schemeClr val="tx1"/>
                        </a:solidFill>
                        <a:effectLst/>
                        <a:latin typeface="Times New Roman" pitchFamily="18" charset="0"/>
                        <a:ea typeface="新宋体" pitchFamily="49" charset="-122"/>
                        <a:cs typeface="Times New Roman" pitchFamily="18" charset="0"/>
                      </a:endParaRPr>
                    </a:p>
                  </a:txBody>
                  <a:tcPr marL="121888" marR="121888" marT="45727" marB="45727"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9996" name="Text Box 65"/>
          <p:cNvSpPr txBox="1">
            <a:spLocks noChangeArrowheads="1"/>
          </p:cNvSpPr>
          <p:nvPr/>
        </p:nvSpPr>
        <p:spPr bwMode="auto">
          <a:xfrm>
            <a:off x="431687" y="188913"/>
            <a:ext cx="969392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eaLnBrk="1" fontAlgn="base" hangingPunct="1">
              <a:spcBef>
                <a:spcPct val="0"/>
              </a:spcBef>
              <a:spcAft>
                <a:spcPct val="0"/>
              </a:spcAft>
            </a:pPr>
            <a:r>
              <a:rPr kumimoji="1" lang="zh-CN" altLang="en-US" sz="2400" dirty="0" smtClean="0">
                <a:solidFill>
                  <a:srgbClr val="3333CC"/>
                </a:solidFill>
                <a:latin typeface="Times New Roman" pitchFamily="18" charset="0"/>
              </a:rPr>
              <a:t>标准化热电偶的主要性能和特点 </a:t>
            </a:r>
            <a:r>
              <a:rPr kumimoji="1" lang="en-US" altLang="zh-CN" sz="2400" dirty="0" smtClean="0">
                <a:solidFill>
                  <a:srgbClr val="3333CC"/>
                </a:solidFill>
                <a:latin typeface="Times New Roman" pitchFamily="18" charset="0"/>
              </a:rPr>
              <a:t>(</a:t>
            </a:r>
            <a:r>
              <a:rPr kumimoji="1" lang="zh-CN" altLang="en-US" sz="2400" dirty="0" smtClean="0">
                <a:solidFill>
                  <a:srgbClr val="3333CC"/>
                </a:solidFill>
                <a:latin typeface="Times New Roman" pitchFamily="18" charset="0"/>
              </a:rPr>
              <a:t>我国</a:t>
            </a:r>
            <a:r>
              <a:rPr kumimoji="1" lang="en-US" altLang="zh-CN" sz="2400" dirty="0" smtClean="0">
                <a:solidFill>
                  <a:srgbClr val="3333CC"/>
                </a:solidFill>
                <a:latin typeface="Times New Roman" pitchFamily="18" charset="0"/>
              </a:rPr>
              <a:t>7</a:t>
            </a:r>
            <a:r>
              <a:rPr kumimoji="1" lang="zh-CN" altLang="en-US" sz="2400" dirty="0" smtClean="0">
                <a:solidFill>
                  <a:srgbClr val="3333CC"/>
                </a:solidFill>
                <a:latin typeface="Times New Roman" pitchFamily="18" charset="0"/>
              </a:rPr>
              <a:t>个标准热电偶</a:t>
            </a:r>
            <a:r>
              <a:rPr kumimoji="1" lang="en-US" altLang="zh-CN" sz="2400" dirty="0" smtClean="0">
                <a:solidFill>
                  <a:srgbClr val="3333CC"/>
                </a:solidFill>
                <a:latin typeface="Times New Roman" pitchFamily="18" charset="0"/>
              </a:rPr>
              <a:t>)</a:t>
            </a:r>
          </a:p>
        </p:txBody>
      </p:sp>
    </p:spTree>
    <p:extLst>
      <p:ext uri="{BB962C8B-B14F-4D97-AF65-F5344CB8AC3E}">
        <p14:creationId xmlns:p14="http://schemas.microsoft.com/office/powerpoint/2010/main" val="1549462565"/>
      </p:ext>
    </p:extLst>
  </p:cSld>
  <p:clrMapOvr>
    <a:overrideClrMapping bg1="lt1" tx1="dk1" bg2="lt2" tx2="dk2" accent1="accent1" accent2="accent2" accent3="accent3" accent4="accent4" accent5="accent5" accent6="accent6" hlink="hlink" folHlink="folHlink"/>
  </p:clrMapOvr>
  <p:transition>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39122" y="374650"/>
            <a:ext cx="11173090" cy="543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90000"/>
              </a:lnSpc>
              <a:spcBef>
                <a:spcPct val="50000"/>
              </a:spcBef>
              <a:spcAft>
                <a:spcPct val="0"/>
              </a:spcAft>
              <a:buClr>
                <a:srgbClr val="B2B2B2"/>
              </a:buClr>
              <a:buSzPct val="60000"/>
              <a:buFont typeface="Wingdings" pitchFamily="2" charset="2"/>
              <a:buNone/>
              <a:tabLst>
                <a:tab pos="457200" algn="l"/>
              </a:tabLst>
            </a:pPr>
            <a:r>
              <a:rPr kumimoji="1" lang="zh-CN" altLang="en-US" sz="2800" b="1" dirty="0" smtClean="0">
                <a:solidFill>
                  <a:srgbClr val="0000FF"/>
                </a:solidFill>
                <a:latin typeface="Arial" charset="0"/>
                <a:ea typeface="宋体" charset="-122"/>
              </a:rPr>
              <a:t>我国非标准</a:t>
            </a:r>
            <a:r>
              <a:rPr kumimoji="1" lang="zh-CN" altLang="en-US" sz="2800" b="1" dirty="0" smtClean="0">
                <a:solidFill>
                  <a:srgbClr val="0000FF"/>
                </a:solidFill>
                <a:latin typeface="Arial" charset="0"/>
                <a:ea typeface="宋体" charset="-122"/>
              </a:rPr>
              <a:t>热电偶</a:t>
            </a:r>
            <a:endParaRPr kumimoji="1" lang="zh-CN" altLang="en-US" sz="2800" b="1" dirty="0" smtClean="0">
              <a:solidFill>
                <a:srgbClr val="0000FF"/>
              </a:solidFill>
              <a:ea typeface="华文新魏" pitchFamily="2" charset="-122"/>
            </a:endParaRPr>
          </a:p>
          <a:p>
            <a:pPr algn="just" eaLnBrk="0" fontAlgn="base" hangingPunct="0">
              <a:lnSpc>
                <a:spcPct val="115000"/>
              </a:lnSpc>
              <a:spcBef>
                <a:spcPct val="0"/>
              </a:spcBef>
              <a:spcAft>
                <a:spcPct val="0"/>
              </a:spcAft>
              <a:tabLst>
                <a:tab pos="457200" algn="l"/>
              </a:tabLst>
            </a:pPr>
            <a:r>
              <a:rPr kumimoji="1" lang="zh-CN" altLang="en-US" sz="2800" b="1" dirty="0" smtClean="0">
                <a:solidFill>
                  <a:srgbClr val="FF3300"/>
                </a:solidFill>
                <a:latin typeface="华文楷体" pitchFamily="2" charset="-122"/>
                <a:ea typeface="华文楷体" pitchFamily="2" charset="-122"/>
              </a:rPr>
              <a:t>（</a:t>
            </a:r>
            <a:r>
              <a:rPr kumimoji="1" lang="en-US" altLang="zh-CN" sz="2800" b="1" dirty="0" smtClean="0">
                <a:solidFill>
                  <a:srgbClr val="FF3300"/>
                </a:solidFill>
                <a:latin typeface="华文楷体" pitchFamily="2" charset="-122"/>
                <a:ea typeface="华文楷体" pitchFamily="2" charset="-122"/>
              </a:rPr>
              <a:t>1</a:t>
            </a:r>
            <a:r>
              <a:rPr kumimoji="1" lang="zh-CN" altLang="en-US" sz="2800" b="1" dirty="0" smtClean="0">
                <a:solidFill>
                  <a:srgbClr val="FF3300"/>
                </a:solidFill>
                <a:latin typeface="华文楷体" pitchFamily="2" charset="-122"/>
                <a:ea typeface="华文楷体" pitchFamily="2" charset="-122"/>
              </a:rPr>
              <a:t>）铱和铱合金热电偶</a:t>
            </a:r>
            <a:r>
              <a:rPr kumimoji="1" lang="zh-CN" altLang="en-US" sz="2800" dirty="0" smtClean="0">
                <a:solidFill>
                  <a:srgbClr val="000000"/>
                </a:solidFill>
                <a:ea typeface="宋体" charset="-122"/>
              </a:rPr>
              <a:t>  如铱</a:t>
            </a:r>
            <a:r>
              <a:rPr kumimoji="1" lang="en-US" altLang="zh-CN" sz="2800" baseline="-30000" dirty="0" smtClean="0">
                <a:solidFill>
                  <a:srgbClr val="000000"/>
                </a:solidFill>
                <a:ea typeface="宋体" charset="-122"/>
              </a:rPr>
              <a:t>50</a:t>
            </a:r>
            <a:r>
              <a:rPr kumimoji="1" lang="zh-CN" altLang="en-US" sz="2800" dirty="0" smtClean="0">
                <a:solidFill>
                  <a:srgbClr val="000000"/>
                </a:solidFill>
                <a:ea typeface="宋体" charset="-122"/>
              </a:rPr>
              <a:t>铑</a:t>
            </a:r>
            <a:r>
              <a:rPr kumimoji="1" lang="en-US" altLang="zh-CN" sz="2800" dirty="0" smtClean="0">
                <a:solidFill>
                  <a:srgbClr val="000000"/>
                </a:solidFill>
                <a:ea typeface="宋体" charset="-122"/>
              </a:rPr>
              <a:t>—</a:t>
            </a:r>
            <a:r>
              <a:rPr kumimoji="1" lang="zh-CN" altLang="en-US" sz="2800" dirty="0" smtClean="0">
                <a:solidFill>
                  <a:srgbClr val="000000"/>
                </a:solidFill>
                <a:ea typeface="宋体" charset="-122"/>
              </a:rPr>
              <a:t>铱</a:t>
            </a:r>
            <a:r>
              <a:rPr kumimoji="1" lang="en-US" altLang="zh-CN" sz="2800" baseline="-30000" dirty="0" smtClean="0">
                <a:solidFill>
                  <a:srgbClr val="000000"/>
                </a:solidFill>
                <a:ea typeface="宋体" charset="-122"/>
              </a:rPr>
              <a:t>10</a:t>
            </a:r>
            <a:r>
              <a:rPr kumimoji="1" lang="zh-CN" altLang="en-US" sz="2800" dirty="0" smtClean="0">
                <a:solidFill>
                  <a:srgbClr val="000000"/>
                </a:solidFill>
                <a:ea typeface="宋体" charset="-122"/>
              </a:rPr>
              <a:t>钌热电偶它能在氧化气氛中测量高达</a:t>
            </a:r>
            <a:r>
              <a:rPr kumimoji="1" lang="en-US" altLang="zh-CN" sz="2800" dirty="0" smtClean="0">
                <a:solidFill>
                  <a:srgbClr val="000000"/>
                </a:solidFill>
                <a:ea typeface="宋体" charset="-122"/>
              </a:rPr>
              <a:t>2100℃</a:t>
            </a:r>
            <a:r>
              <a:rPr kumimoji="1" lang="zh-CN" altLang="en-US" sz="2800" dirty="0" smtClean="0">
                <a:solidFill>
                  <a:srgbClr val="000000"/>
                </a:solidFill>
                <a:ea typeface="宋体" charset="-122"/>
              </a:rPr>
              <a:t>的高温。</a:t>
            </a:r>
          </a:p>
          <a:p>
            <a:pPr algn="just" eaLnBrk="0" fontAlgn="base" hangingPunct="0">
              <a:lnSpc>
                <a:spcPct val="115000"/>
              </a:lnSpc>
              <a:spcBef>
                <a:spcPct val="0"/>
              </a:spcBef>
              <a:spcAft>
                <a:spcPct val="0"/>
              </a:spcAft>
              <a:tabLst>
                <a:tab pos="457200" algn="l"/>
              </a:tabLst>
            </a:pPr>
            <a:r>
              <a:rPr kumimoji="1" lang="zh-CN" altLang="en-US" sz="2800" b="1" dirty="0" smtClean="0">
                <a:solidFill>
                  <a:srgbClr val="FF3300"/>
                </a:solidFill>
                <a:latin typeface="华文楷体" pitchFamily="2" charset="-122"/>
                <a:ea typeface="华文楷体" pitchFamily="2" charset="-122"/>
              </a:rPr>
              <a:t>（</a:t>
            </a:r>
            <a:r>
              <a:rPr kumimoji="1" lang="en-US" altLang="zh-CN" sz="2800" b="1" dirty="0" smtClean="0">
                <a:solidFill>
                  <a:srgbClr val="FF3300"/>
                </a:solidFill>
                <a:latin typeface="华文楷体" pitchFamily="2" charset="-122"/>
                <a:ea typeface="华文楷体" pitchFamily="2" charset="-122"/>
              </a:rPr>
              <a:t>2</a:t>
            </a:r>
            <a:r>
              <a:rPr kumimoji="1" lang="zh-CN" altLang="en-US" sz="2800" b="1" dirty="0" smtClean="0">
                <a:solidFill>
                  <a:srgbClr val="FF3300"/>
                </a:solidFill>
                <a:latin typeface="华文楷体" pitchFamily="2" charset="-122"/>
                <a:ea typeface="华文楷体" pitchFamily="2" charset="-122"/>
              </a:rPr>
              <a:t>）钨铼热电偶</a:t>
            </a:r>
            <a:r>
              <a:rPr kumimoji="1" lang="zh-CN" altLang="en-US" sz="2800" dirty="0" smtClean="0">
                <a:solidFill>
                  <a:srgbClr val="000000"/>
                </a:solidFill>
                <a:ea typeface="宋体" charset="-122"/>
              </a:rPr>
              <a:t> 是</a:t>
            </a:r>
            <a:r>
              <a:rPr kumimoji="1" lang="en-US" altLang="zh-CN" sz="2800" dirty="0" smtClean="0">
                <a:solidFill>
                  <a:srgbClr val="000000"/>
                </a:solidFill>
                <a:ea typeface="宋体" charset="-122"/>
              </a:rPr>
              <a:t>60</a:t>
            </a:r>
            <a:r>
              <a:rPr kumimoji="1" lang="zh-CN" altLang="en-US" sz="2800" dirty="0" smtClean="0">
                <a:solidFill>
                  <a:srgbClr val="000000"/>
                </a:solidFill>
                <a:ea typeface="宋体" charset="-122"/>
              </a:rPr>
              <a:t>年代发展起来的，是目前一种较好的高温热电偶，可使用在真空惰性气体介质或氢气介质中，但高温抗氧能力差。国产钨铼</a:t>
            </a:r>
            <a:r>
              <a:rPr kumimoji="1" lang="en-US" altLang="zh-CN" sz="2800" dirty="0" smtClean="0">
                <a:solidFill>
                  <a:srgbClr val="000000"/>
                </a:solidFill>
                <a:ea typeface="宋体" charset="-122"/>
              </a:rPr>
              <a:t>-</a:t>
            </a:r>
            <a:r>
              <a:rPr kumimoji="1" lang="zh-CN" altLang="en-US" sz="2800" dirty="0" smtClean="0">
                <a:solidFill>
                  <a:srgbClr val="000000"/>
                </a:solidFill>
                <a:ea typeface="宋体" charset="-122"/>
              </a:rPr>
              <a:t>钨铼</a:t>
            </a:r>
            <a:r>
              <a:rPr kumimoji="1" lang="en-US" altLang="zh-CN" sz="2800" dirty="0" smtClean="0">
                <a:solidFill>
                  <a:srgbClr val="000000"/>
                </a:solidFill>
                <a:ea typeface="宋体" charset="-122"/>
              </a:rPr>
              <a:t>20</a:t>
            </a:r>
            <a:r>
              <a:rPr kumimoji="1" lang="zh-CN" altLang="en-US" sz="2800" dirty="0" smtClean="0">
                <a:solidFill>
                  <a:srgbClr val="000000"/>
                </a:solidFill>
                <a:ea typeface="宋体" charset="-122"/>
              </a:rPr>
              <a:t>热电偶使用温度范围</a:t>
            </a:r>
            <a:r>
              <a:rPr kumimoji="1" lang="en-US" altLang="zh-CN" sz="2800" dirty="0" smtClean="0">
                <a:solidFill>
                  <a:srgbClr val="000000"/>
                </a:solidFill>
                <a:ea typeface="宋体" charset="-122"/>
              </a:rPr>
              <a:t>300</a:t>
            </a:r>
            <a:r>
              <a:rPr kumimoji="1" lang="zh-CN" altLang="en-US" sz="2800" dirty="0" smtClean="0">
                <a:solidFill>
                  <a:srgbClr val="000000"/>
                </a:solidFill>
                <a:ea typeface="宋体" charset="-122"/>
              </a:rPr>
              <a:t>～</a:t>
            </a:r>
            <a:r>
              <a:rPr kumimoji="1" lang="en-US" altLang="zh-CN" sz="2800" dirty="0" smtClean="0">
                <a:solidFill>
                  <a:srgbClr val="000000"/>
                </a:solidFill>
                <a:ea typeface="宋体" charset="-122"/>
              </a:rPr>
              <a:t>2000℃</a:t>
            </a:r>
            <a:r>
              <a:rPr kumimoji="1" lang="zh-CN" altLang="en-US" sz="2800" dirty="0" smtClean="0">
                <a:solidFill>
                  <a:srgbClr val="000000"/>
                </a:solidFill>
                <a:ea typeface="宋体" charset="-122"/>
              </a:rPr>
              <a:t>分度精度为</a:t>
            </a:r>
            <a:r>
              <a:rPr kumimoji="1" lang="en-US" altLang="zh-CN" sz="2800" dirty="0" smtClean="0">
                <a:solidFill>
                  <a:srgbClr val="000000"/>
                </a:solidFill>
                <a:ea typeface="宋体" charset="-122"/>
              </a:rPr>
              <a:t>1</a:t>
            </a:r>
            <a:r>
              <a:rPr kumimoji="1" lang="zh-CN" altLang="en-US" sz="2800" dirty="0" smtClean="0">
                <a:solidFill>
                  <a:srgbClr val="000000"/>
                </a:solidFill>
                <a:ea typeface="宋体" charset="-122"/>
              </a:rPr>
              <a:t>％。</a:t>
            </a:r>
          </a:p>
          <a:p>
            <a:pPr algn="just" eaLnBrk="0" fontAlgn="base" hangingPunct="0">
              <a:lnSpc>
                <a:spcPct val="115000"/>
              </a:lnSpc>
              <a:spcBef>
                <a:spcPct val="0"/>
              </a:spcBef>
              <a:spcAft>
                <a:spcPct val="0"/>
              </a:spcAft>
              <a:tabLst>
                <a:tab pos="457200" algn="l"/>
              </a:tabLst>
            </a:pPr>
            <a:r>
              <a:rPr kumimoji="1" lang="zh-CN" altLang="en-US" sz="2800" b="1" dirty="0" smtClean="0">
                <a:solidFill>
                  <a:srgbClr val="FF3300"/>
                </a:solidFill>
                <a:latin typeface="华文楷体" pitchFamily="2" charset="-122"/>
                <a:ea typeface="华文楷体" pitchFamily="2" charset="-122"/>
              </a:rPr>
              <a:t>（</a:t>
            </a:r>
            <a:r>
              <a:rPr kumimoji="1" lang="en-US" altLang="zh-CN" sz="2800" b="1" dirty="0" smtClean="0">
                <a:solidFill>
                  <a:srgbClr val="FF3300"/>
                </a:solidFill>
                <a:latin typeface="华文楷体" pitchFamily="2" charset="-122"/>
                <a:ea typeface="华文楷体" pitchFamily="2" charset="-122"/>
              </a:rPr>
              <a:t>3</a:t>
            </a:r>
            <a:r>
              <a:rPr kumimoji="1" lang="zh-CN" altLang="en-US" sz="2800" b="1" dirty="0" smtClean="0">
                <a:solidFill>
                  <a:srgbClr val="FF3300"/>
                </a:solidFill>
                <a:latin typeface="华文楷体" pitchFamily="2" charset="-122"/>
                <a:ea typeface="华文楷体" pitchFamily="2" charset="-122"/>
              </a:rPr>
              <a:t>）金铁</a:t>
            </a:r>
            <a:r>
              <a:rPr kumimoji="1" lang="en-US" altLang="zh-CN" sz="2800" b="1" dirty="0" smtClean="0">
                <a:solidFill>
                  <a:srgbClr val="FF3300"/>
                </a:solidFill>
                <a:latin typeface="华文楷体" pitchFamily="2" charset="-122"/>
                <a:ea typeface="华文楷体" pitchFamily="2" charset="-122"/>
              </a:rPr>
              <a:t>—</a:t>
            </a:r>
            <a:r>
              <a:rPr kumimoji="1" lang="zh-CN" altLang="en-US" sz="2800" b="1" dirty="0" smtClean="0">
                <a:solidFill>
                  <a:srgbClr val="FF3300"/>
                </a:solidFill>
                <a:latin typeface="华文楷体" pitchFamily="2" charset="-122"/>
                <a:ea typeface="华文楷体" pitchFamily="2" charset="-122"/>
              </a:rPr>
              <a:t>镍铬热电偶     </a:t>
            </a:r>
            <a:r>
              <a:rPr kumimoji="1" lang="zh-CN" altLang="en-US" sz="2800" dirty="0" smtClean="0">
                <a:solidFill>
                  <a:srgbClr val="000000"/>
                </a:solidFill>
                <a:ea typeface="宋体" charset="-122"/>
              </a:rPr>
              <a:t>主要用在低温测量，可在</a:t>
            </a:r>
            <a:r>
              <a:rPr kumimoji="1" lang="en-US" altLang="zh-CN" sz="2800" dirty="0" smtClean="0">
                <a:solidFill>
                  <a:srgbClr val="000000"/>
                </a:solidFill>
                <a:ea typeface="宋体" charset="-122"/>
              </a:rPr>
              <a:t>2</a:t>
            </a:r>
            <a:r>
              <a:rPr kumimoji="1" lang="zh-CN" altLang="en-US" sz="2800" dirty="0" smtClean="0">
                <a:solidFill>
                  <a:srgbClr val="000000"/>
                </a:solidFill>
                <a:ea typeface="宋体" charset="-122"/>
              </a:rPr>
              <a:t>～</a:t>
            </a:r>
            <a:r>
              <a:rPr kumimoji="1" lang="en-US" altLang="zh-CN" sz="2800" dirty="0" smtClean="0">
                <a:solidFill>
                  <a:srgbClr val="000000"/>
                </a:solidFill>
                <a:ea typeface="宋体" charset="-122"/>
              </a:rPr>
              <a:t>273K</a:t>
            </a:r>
            <a:r>
              <a:rPr kumimoji="1" lang="zh-CN" altLang="en-US" sz="2800" dirty="0" smtClean="0">
                <a:solidFill>
                  <a:srgbClr val="000000"/>
                </a:solidFill>
                <a:ea typeface="宋体" charset="-122"/>
              </a:rPr>
              <a:t>范围内使用，灵敏度约为</a:t>
            </a:r>
            <a:r>
              <a:rPr kumimoji="1" lang="en-US" altLang="zh-CN" sz="2800" dirty="0" smtClean="0">
                <a:solidFill>
                  <a:srgbClr val="000000"/>
                </a:solidFill>
                <a:ea typeface="宋体" charset="-122"/>
              </a:rPr>
              <a:t>10μV</a:t>
            </a:r>
            <a:r>
              <a:rPr kumimoji="1" lang="zh-CN" altLang="en-US" sz="2800" dirty="0" smtClean="0">
                <a:solidFill>
                  <a:srgbClr val="000000"/>
                </a:solidFill>
                <a:ea typeface="宋体" charset="-122"/>
              </a:rPr>
              <a:t>／℃。</a:t>
            </a:r>
          </a:p>
          <a:p>
            <a:pPr algn="just" eaLnBrk="0" fontAlgn="base" hangingPunct="0">
              <a:lnSpc>
                <a:spcPct val="115000"/>
              </a:lnSpc>
              <a:spcBef>
                <a:spcPct val="0"/>
              </a:spcBef>
              <a:spcAft>
                <a:spcPct val="0"/>
              </a:spcAft>
              <a:tabLst>
                <a:tab pos="457200" algn="l"/>
              </a:tabLst>
            </a:pPr>
            <a:r>
              <a:rPr kumimoji="1" lang="zh-CN" altLang="en-US" sz="2800" b="1" dirty="0" smtClean="0">
                <a:solidFill>
                  <a:srgbClr val="FF3300"/>
                </a:solidFill>
                <a:latin typeface="华文楷体" pitchFamily="2" charset="-122"/>
                <a:ea typeface="华文楷体" pitchFamily="2" charset="-122"/>
              </a:rPr>
              <a:t>（</a:t>
            </a:r>
            <a:r>
              <a:rPr kumimoji="1" lang="en-US" altLang="zh-CN" sz="2800" b="1" dirty="0" smtClean="0">
                <a:solidFill>
                  <a:srgbClr val="FF3300"/>
                </a:solidFill>
                <a:latin typeface="华文楷体" pitchFamily="2" charset="-122"/>
                <a:ea typeface="华文楷体" pitchFamily="2" charset="-122"/>
              </a:rPr>
              <a:t>4</a:t>
            </a:r>
            <a:r>
              <a:rPr kumimoji="1" lang="zh-CN" altLang="en-US" sz="2800" b="1" dirty="0" smtClean="0">
                <a:solidFill>
                  <a:srgbClr val="FF3300"/>
                </a:solidFill>
                <a:latin typeface="华文楷体" pitchFamily="2" charset="-122"/>
                <a:ea typeface="华文楷体" pitchFamily="2" charset="-122"/>
              </a:rPr>
              <a:t>）钯</a:t>
            </a:r>
            <a:r>
              <a:rPr kumimoji="1" lang="en-US" altLang="zh-CN" sz="2800" b="1" dirty="0" smtClean="0">
                <a:solidFill>
                  <a:srgbClr val="FF3300"/>
                </a:solidFill>
                <a:latin typeface="华文楷体" pitchFamily="2" charset="-122"/>
                <a:ea typeface="华文楷体" pitchFamily="2" charset="-122"/>
              </a:rPr>
              <a:t>—</a:t>
            </a:r>
            <a:r>
              <a:rPr kumimoji="1" lang="zh-CN" altLang="en-US" sz="2800" b="1" dirty="0" smtClean="0">
                <a:solidFill>
                  <a:srgbClr val="FF3300"/>
                </a:solidFill>
                <a:latin typeface="华文楷体" pitchFamily="2" charset="-122"/>
                <a:ea typeface="华文楷体" pitchFamily="2" charset="-122"/>
              </a:rPr>
              <a:t>铂铱</a:t>
            </a:r>
            <a:r>
              <a:rPr kumimoji="1" lang="en-US" altLang="zh-CN" sz="2800" b="1" dirty="0" smtClean="0">
                <a:solidFill>
                  <a:srgbClr val="FF3300"/>
                </a:solidFill>
                <a:latin typeface="华文楷体" pitchFamily="2" charset="-122"/>
                <a:ea typeface="华文楷体" pitchFamily="2" charset="-122"/>
              </a:rPr>
              <a:t>15</a:t>
            </a:r>
            <a:r>
              <a:rPr kumimoji="1" lang="zh-CN" altLang="en-US" sz="2800" b="1" dirty="0" smtClean="0">
                <a:solidFill>
                  <a:srgbClr val="FF3300"/>
                </a:solidFill>
                <a:latin typeface="华文楷体" pitchFamily="2" charset="-122"/>
                <a:ea typeface="华文楷体" pitchFamily="2" charset="-122"/>
              </a:rPr>
              <a:t>热电偶</a:t>
            </a:r>
            <a:r>
              <a:rPr kumimoji="1" lang="zh-CN" altLang="en-US" sz="2800" dirty="0" smtClean="0">
                <a:solidFill>
                  <a:srgbClr val="000000"/>
                </a:solidFill>
                <a:ea typeface="宋体" charset="-122"/>
              </a:rPr>
              <a:t>   是一种高输出性能的热电偶，在</a:t>
            </a:r>
            <a:r>
              <a:rPr kumimoji="1" lang="en-US" altLang="zh-CN" sz="2800" dirty="0" smtClean="0">
                <a:solidFill>
                  <a:srgbClr val="000000"/>
                </a:solidFill>
                <a:ea typeface="宋体" charset="-122"/>
              </a:rPr>
              <a:t>1398℃</a:t>
            </a:r>
            <a:r>
              <a:rPr kumimoji="1" lang="zh-CN" altLang="en-US" sz="2800" dirty="0" smtClean="0">
                <a:solidFill>
                  <a:srgbClr val="000000"/>
                </a:solidFill>
                <a:ea typeface="宋体" charset="-122"/>
              </a:rPr>
              <a:t>时的热电势为</a:t>
            </a:r>
            <a:r>
              <a:rPr kumimoji="1" lang="en-US" altLang="zh-CN" sz="2800" dirty="0" smtClean="0">
                <a:solidFill>
                  <a:srgbClr val="000000"/>
                </a:solidFill>
                <a:ea typeface="宋体" charset="-122"/>
              </a:rPr>
              <a:t>47.255mV</a:t>
            </a:r>
            <a:r>
              <a:rPr kumimoji="1" lang="zh-CN" altLang="en-US" sz="2800" dirty="0" smtClean="0">
                <a:solidFill>
                  <a:srgbClr val="000000"/>
                </a:solidFill>
                <a:ea typeface="宋体" charset="-122"/>
              </a:rPr>
              <a:t>，比铂</a:t>
            </a:r>
            <a:r>
              <a:rPr kumimoji="1" lang="en-US" altLang="zh-CN" sz="2800" dirty="0" smtClean="0">
                <a:solidFill>
                  <a:srgbClr val="000000"/>
                </a:solidFill>
                <a:ea typeface="宋体" charset="-122"/>
              </a:rPr>
              <a:t>—</a:t>
            </a:r>
            <a:r>
              <a:rPr kumimoji="1" lang="zh-CN" altLang="en-US" sz="2800" dirty="0" smtClean="0">
                <a:solidFill>
                  <a:srgbClr val="000000"/>
                </a:solidFill>
                <a:ea typeface="宋体" charset="-122"/>
              </a:rPr>
              <a:t>铂铑</a:t>
            </a:r>
            <a:r>
              <a:rPr kumimoji="1" lang="en-US" altLang="zh-CN" sz="2800" baseline="-30000" dirty="0" smtClean="0">
                <a:solidFill>
                  <a:srgbClr val="000000"/>
                </a:solidFill>
                <a:ea typeface="宋体" charset="-122"/>
              </a:rPr>
              <a:t>10</a:t>
            </a:r>
            <a:r>
              <a:rPr kumimoji="1" lang="zh-CN" altLang="en-US" sz="2800" dirty="0" smtClean="0">
                <a:solidFill>
                  <a:srgbClr val="000000"/>
                </a:solidFill>
                <a:ea typeface="宋体" charset="-122"/>
              </a:rPr>
              <a:t>热电偶在同样温度下的热电势高出</a:t>
            </a:r>
            <a:r>
              <a:rPr kumimoji="1" lang="en-US" altLang="zh-CN" sz="2800" dirty="0" smtClean="0">
                <a:solidFill>
                  <a:srgbClr val="000000"/>
                </a:solidFill>
                <a:ea typeface="宋体" charset="-122"/>
              </a:rPr>
              <a:t>3</a:t>
            </a:r>
            <a:r>
              <a:rPr kumimoji="1" lang="zh-CN" altLang="en-US" sz="2800" dirty="0" smtClean="0">
                <a:solidFill>
                  <a:srgbClr val="000000"/>
                </a:solidFill>
                <a:ea typeface="宋体" charset="-122"/>
              </a:rPr>
              <a:t>倍，因而可配用灵敏度较低的指示仪表，常应用于航空工业。 </a:t>
            </a:r>
          </a:p>
        </p:txBody>
      </p:sp>
    </p:spTree>
    <p:extLst>
      <p:ext uri="{BB962C8B-B14F-4D97-AF65-F5344CB8AC3E}">
        <p14:creationId xmlns:p14="http://schemas.microsoft.com/office/powerpoint/2010/main" val="1714754176"/>
      </p:ext>
    </p:extLst>
  </p:cSld>
  <p:clrMapOvr>
    <a:overrideClrMapping bg1="lt1" tx1="dk1" bg2="lt2" tx2="dk2" accent1="accent1" accent2="accent2" accent3="accent3" accent4="accent4" accent5="accent5" accent6="accent6" hlink="hlink" folHlink="folHlink"/>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39122" y="3933826"/>
            <a:ext cx="11579384"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kumimoji="1" lang="zh-CN" altLang="en-US" sz="3600" b="1" smtClean="0">
                <a:solidFill>
                  <a:srgbClr val="FF3300"/>
                </a:solidFill>
                <a:latin typeface="华文楷体" pitchFamily="2" charset="-122"/>
                <a:ea typeface="华文楷体" pitchFamily="2" charset="-122"/>
              </a:rPr>
              <a:t>（</a:t>
            </a:r>
            <a:r>
              <a:rPr kumimoji="1" lang="en-US" altLang="zh-CN" sz="3600" b="1" smtClean="0">
                <a:solidFill>
                  <a:srgbClr val="FF3300"/>
                </a:solidFill>
                <a:latin typeface="华文楷体" pitchFamily="2" charset="-122"/>
                <a:ea typeface="华文楷体" pitchFamily="2" charset="-122"/>
              </a:rPr>
              <a:t>6</a:t>
            </a:r>
            <a:r>
              <a:rPr kumimoji="1" lang="zh-CN" altLang="en-US" sz="3600" b="1" smtClean="0">
                <a:solidFill>
                  <a:srgbClr val="FF3300"/>
                </a:solidFill>
                <a:latin typeface="华文楷体" pitchFamily="2" charset="-122"/>
                <a:ea typeface="华文楷体" pitchFamily="2" charset="-122"/>
              </a:rPr>
              <a:t>）铜</a:t>
            </a:r>
            <a:r>
              <a:rPr kumimoji="1" lang="en-US" altLang="zh-CN" sz="3600" b="1" smtClean="0">
                <a:solidFill>
                  <a:srgbClr val="FF3300"/>
                </a:solidFill>
                <a:latin typeface="华文楷体" pitchFamily="2" charset="-122"/>
                <a:ea typeface="华文楷体" pitchFamily="2" charset="-122"/>
              </a:rPr>
              <a:t>—</a:t>
            </a:r>
            <a:r>
              <a:rPr kumimoji="1" lang="zh-CN" altLang="en-US" sz="3600" b="1" smtClean="0">
                <a:solidFill>
                  <a:srgbClr val="FF3300"/>
                </a:solidFill>
                <a:latin typeface="华文楷体" pitchFamily="2" charset="-122"/>
                <a:ea typeface="华文楷体" pitchFamily="2" charset="-122"/>
              </a:rPr>
              <a:t>康铜热电偶，分度号</a:t>
            </a:r>
            <a:r>
              <a:rPr kumimoji="1" lang="en-US" altLang="zh-CN" sz="3600" b="1" smtClean="0">
                <a:solidFill>
                  <a:srgbClr val="FF3300"/>
                </a:solidFill>
                <a:latin typeface="华文楷体" pitchFamily="2" charset="-122"/>
                <a:ea typeface="华文楷体" pitchFamily="2" charset="-122"/>
              </a:rPr>
              <a:t>MK</a:t>
            </a:r>
          </a:p>
          <a:p>
            <a:pPr fontAlgn="base">
              <a:spcBef>
                <a:spcPct val="15000"/>
              </a:spcBef>
              <a:spcAft>
                <a:spcPct val="0"/>
              </a:spcAft>
            </a:pPr>
            <a:r>
              <a:rPr kumimoji="1" lang="en-US" altLang="zh-CN" sz="3200" smtClean="0">
                <a:solidFill>
                  <a:srgbClr val="FF3300"/>
                </a:solidFill>
                <a:ea typeface="宋体" charset="-122"/>
              </a:rPr>
              <a:t>        </a:t>
            </a:r>
            <a:r>
              <a:rPr kumimoji="1" lang="zh-CN" altLang="en-US" sz="3200" smtClean="0">
                <a:solidFill>
                  <a:srgbClr val="000000"/>
                </a:solidFill>
                <a:ea typeface="宋体" charset="-122"/>
              </a:rPr>
              <a:t>热电偶的热电势略高于镍铬</a:t>
            </a:r>
            <a:r>
              <a:rPr kumimoji="1" lang="en-US" altLang="zh-CN" sz="3200" smtClean="0">
                <a:solidFill>
                  <a:srgbClr val="000000"/>
                </a:solidFill>
                <a:ea typeface="宋体" charset="-122"/>
              </a:rPr>
              <a:t>-</a:t>
            </a:r>
            <a:r>
              <a:rPr kumimoji="1" lang="zh-CN" altLang="en-US" sz="3200" smtClean="0">
                <a:solidFill>
                  <a:srgbClr val="000000"/>
                </a:solidFill>
                <a:ea typeface="宋体" charset="-122"/>
              </a:rPr>
              <a:t>镍硅热电偶，约为</a:t>
            </a:r>
            <a:r>
              <a:rPr kumimoji="1" lang="en-US" altLang="zh-CN" sz="3200" smtClean="0">
                <a:solidFill>
                  <a:srgbClr val="000000"/>
                </a:solidFill>
                <a:ea typeface="宋体" charset="-122"/>
              </a:rPr>
              <a:t>43μV/℃</a:t>
            </a:r>
            <a:r>
              <a:rPr kumimoji="1" lang="zh-CN" altLang="en-US" sz="3200" smtClean="0">
                <a:solidFill>
                  <a:srgbClr val="000000"/>
                </a:solidFill>
                <a:ea typeface="宋体" charset="-122"/>
              </a:rPr>
              <a:t>。复现性好，稳定性好，精度高，价格便宜。缺点是铜易氧化，广泛用于</a:t>
            </a:r>
            <a:r>
              <a:rPr kumimoji="1" lang="en-US" altLang="zh-CN" sz="3200" smtClean="0">
                <a:solidFill>
                  <a:srgbClr val="000000"/>
                </a:solidFill>
                <a:ea typeface="宋体" charset="-122"/>
              </a:rPr>
              <a:t>20K</a:t>
            </a:r>
            <a:r>
              <a:rPr kumimoji="1" lang="zh-CN" altLang="en-US" sz="3200" smtClean="0">
                <a:solidFill>
                  <a:srgbClr val="000000"/>
                </a:solidFill>
                <a:ea typeface="宋体" charset="-122"/>
              </a:rPr>
              <a:t>～</a:t>
            </a:r>
            <a:r>
              <a:rPr kumimoji="1" lang="en-US" altLang="zh-CN" sz="3200" smtClean="0">
                <a:solidFill>
                  <a:srgbClr val="000000"/>
                </a:solidFill>
                <a:ea typeface="宋体" charset="-122"/>
              </a:rPr>
              <a:t>473K</a:t>
            </a:r>
            <a:r>
              <a:rPr kumimoji="1" lang="zh-CN" altLang="en-US" sz="3200" smtClean="0">
                <a:solidFill>
                  <a:srgbClr val="000000"/>
                </a:solidFill>
                <a:ea typeface="宋体" charset="-122"/>
              </a:rPr>
              <a:t>的低温实验室测量中。 </a:t>
            </a:r>
          </a:p>
        </p:txBody>
      </p:sp>
      <p:sp>
        <p:nvSpPr>
          <p:cNvPr id="41987" name="Text Box 3"/>
          <p:cNvSpPr txBox="1">
            <a:spLocks noChangeArrowheads="1"/>
          </p:cNvSpPr>
          <p:nvPr/>
        </p:nvSpPr>
        <p:spPr bwMode="auto">
          <a:xfrm>
            <a:off x="0" y="1268414"/>
            <a:ext cx="11477810" cy="222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eaLnBrk="1" fontAlgn="base" hangingPunct="1">
              <a:spcBef>
                <a:spcPct val="10000"/>
              </a:spcBef>
              <a:spcAft>
                <a:spcPct val="0"/>
              </a:spcAft>
            </a:pPr>
            <a:r>
              <a:rPr kumimoji="1" lang="zh-CN" altLang="en-US" sz="3600" smtClean="0">
                <a:solidFill>
                  <a:srgbClr val="FF3300"/>
                </a:solidFill>
                <a:latin typeface="华文楷体" pitchFamily="2" charset="-122"/>
                <a:ea typeface="华文楷体" pitchFamily="2" charset="-122"/>
              </a:rPr>
              <a:t>（</a:t>
            </a:r>
            <a:r>
              <a:rPr kumimoji="1" lang="en-US" altLang="zh-CN" sz="3600" smtClean="0">
                <a:solidFill>
                  <a:srgbClr val="FF3300"/>
                </a:solidFill>
                <a:latin typeface="华文楷体" pitchFamily="2" charset="-122"/>
                <a:ea typeface="华文楷体" pitchFamily="2" charset="-122"/>
              </a:rPr>
              <a:t>5</a:t>
            </a:r>
            <a:r>
              <a:rPr kumimoji="1" lang="zh-CN" altLang="en-US" sz="3600" smtClean="0">
                <a:solidFill>
                  <a:srgbClr val="FF3300"/>
                </a:solidFill>
                <a:latin typeface="华文楷体" pitchFamily="2" charset="-122"/>
                <a:ea typeface="华文楷体" pitchFamily="2" charset="-122"/>
              </a:rPr>
              <a:t>）铁</a:t>
            </a:r>
            <a:r>
              <a:rPr kumimoji="1" lang="en-US" altLang="zh-CN" sz="3600" smtClean="0">
                <a:solidFill>
                  <a:srgbClr val="FF3300"/>
                </a:solidFill>
                <a:latin typeface="华文楷体" pitchFamily="2" charset="-122"/>
                <a:ea typeface="华文楷体" pitchFamily="2" charset="-122"/>
              </a:rPr>
              <a:t>—</a:t>
            </a:r>
            <a:r>
              <a:rPr kumimoji="1" lang="zh-CN" altLang="en-US" sz="3600" smtClean="0">
                <a:solidFill>
                  <a:srgbClr val="FF3300"/>
                </a:solidFill>
                <a:latin typeface="华文楷体" pitchFamily="2" charset="-122"/>
                <a:ea typeface="华文楷体" pitchFamily="2" charset="-122"/>
              </a:rPr>
              <a:t>康铜热电偶，分度号</a:t>
            </a:r>
            <a:r>
              <a:rPr kumimoji="1" lang="en-US" altLang="zh-CN" sz="3600" smtClean="0">
                <a:solidFill>
                  <a:srgbClr val="FF3300"/>
                </a:solidFill>
                <a:latin typeface="华文楷体" pitchFamily="2" charset="-122"/>
                <a:ea typeface="华文楷体" pitchFamily="2" charset="-122"/>
              </a:rPr>
              <a:t>TK</a:t>
            </a:r>
            <a:r>
              <a:rPr kumimoji="1" lang="en-US" altLang="zh-CN" sz="3600" smtClean="0">
                <a:solidFill>
                  <a:srgbClr val="000000"/>
                </a:solidFill>
                <a:latin typeface="华文楷体" pitchFamily="2" charset="-122"/>
                <a:ea typeface="华文楷体" pitchFamily="2" charset="-122"/>
              </a:rPr>
              <a:t> </a:t>
            </a:r>
          </a:p>
          <a:p>
            <a:pPr eaLnBrk="1" fontAlgn="base" hangingPunct="1">
              <a:spcBef>
                <a:spcPct val="20000"/>
              </a:spcBef>
              <a:spcAft>
                <a:spcPct val="0"/>
              </a:spcAft>
            </a:pPr>
            <a:r>
              <a:rPr kumimoji="1" lang="en-US" altLang="zh-CN" sz="3200" b="0" smtClean="0">
                <a:solidFill>
                  <a:srgbClr val="000000"/>
                </a:solidFill>
                <a:latin typeface="Times New Roman" pitchFamily="18" charset="0"/>
              </a:rPr>
              <a:t>        </a:t>
            </a:r>
            <a:r>
              <a:rPr kumimoji="1" lang="zh-CN" altLang="en-US" sz="3200" b="0" smtClean="0">
                <a:solidFill>
                  <a:srgbClr val="000000"/>
                </a:solidFill>
                <a:latin typeface="Times New Roman" pitchFamily="18" charset="0"/>
              </a:rPr>
              <a:t>灵敏度高，约为</a:t>
            </a:r>
            <a:r>
              <a:rPr kumimoji="1" lang="en-US" altLang="zh-CN" sz="3200" b="0" smtClean="0">
                <a:solidFill>
                  <a:srgbClr val="000000"/>
                </a:solidFill>
                <a:latin typeface="Times New Roman" pitchFamily="18" charset="0"/>
              </a:rPr>
              <a:t>53μV/℃</a:t>
            </a:r>
            <a:r>
              <a:rPr kumimoji="1" lang="zh-CN" altLang="en-US" sz="3200" b="0" smtClean="0">
                <a:solidFill>
                  <a:srgbClr val="000000"/>
                </a:solidFill>
                <a:latin typeface="Times New Roman" pitchFamily="18" charset="0"/>
              </a:rPr>
              <a:t>，线性度好，价格便宜，可在</a:t>
            </a:r>
            <a:r>
              <a:rPr kumimoji="1" lang="en-US" altLang="zh-CN" sz="3200" b="0" smtClean="0">
                <a:solidFill>
                  <a:srgbClr val="000000"/>
                </a:solidFill>
                <a:latin typeface="Times New Roman" pitchFamily="18" charset="0"/>
              </a:rPr>
              <a:t>800℃</a:t>
            </a:r>
            <a:r>
              <a:rPr kumimoji="1" lang="zh-CN" altLang="en-US" sz="3200" b="0" smtClean="0">
                <a:solidFill>
                  <a:srgbClr val="000000"/>
                </a:solidFill>
                <a:latin typeface="Times New Roman" pitchFamily="18" charset="0"/>
              </a:rPr>
              <a:t>以下的还原介质中使用。主要缺点是铁极易氧化，采用发蓝处理后可提高抗锈蚀能力。 </a:t>
            </a:r>
          </a:p>
        </p:txBody>
      </p:sp>
      <p:sp>
        <p:nvSpPr>
          <p:cNvPr id="41988" name="Rectangle 8"/>
          <p:cNvSpPr>
            <a:spLocks noChangeArrowheads="1"/>
          </p:cNvSpPr>
          <p:nvPr/>
        </p:nvSpPr>
        <p:spPr bwMode="auto">
          <a:xfrm>
            <a:off x="334347" y="333375"/>
            <a:ext cx="1123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kumimoji="1" lang="zh-CN" altLang="en-US" sz="4000" smtClean="0">
                <a:solidFill>
                  <a:srgbClr val="FF3300"/>
                </a:solidFill>
                <a:ea typeface="华文行楷" pitchFamily="2" charset="-122"/>
              </a:rPr>
              <a:t>热电式传感器</a:t>
            </a:r>
          </a:p>
        </p:txBody>
      </p:sp>
    </p:spTree>
    <p:extLst>
      <p:ext uri="{BB962C8B-B14F-4D97-AF65-F5344CB8AC3E}">
        <p14:creationId xmlns:p14="http://schemas.microsoft.com/office/powerpoint/2010/main" val="3710559532"/>
      </p:ext>
    </p:extLst>
  </p:cSld>
  <p:clrMapOvr>
    <a:overrideClrMapping bg1="lt1" tx1="dk1" bg2="lt2" tx2="dk2" accent1="accent1" accent2="accent2" accent3="accent3" accent4="accent4" accent5="accent5" accent6="accent6" hlink="hlink" folHlink="folHlink"/>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95682" y="1096010"/>
            <a:ext cx="10852237" cy="441964"/>
          </a:xfrm>
        </p:spPr>
        <p:txBody>
          <a:bodyPr/>
          <a:lstStyle/>
          <a:p>
            <a:r>
              <a:rPr lang="zh-CN" altLang="en-US" sz="3200" dirty="0" smtClean="0">
                <a:solidFill>
                  <a:srgbClr val="0000FF"/>
                </a:solidFill>
              </a:rPr>
              <a:t>（</a:t>
            </a:r>
            <a:r>
              <a:rPr lang="en-US" altLang="zh-CN" sz="3200" dirty="0" smtClean="0">
                <a:solidFill>
                  <a:srgbClr val="0000FF"/>
                </a:solidFill>
              </a:rPr>
              <a:t>1</a:t>
            </a:r>
            <a:r>
              <a:rPr lang="zh-CN" altLang="en-US" sz="3200" dirty="0" smtClean="0">
                <a:solidFill>
                  <a:srgbClr val="0000FF"/>
                </a:solidFill>
              </a:rPr>
              <a:t>）</a:t>
            </a:r>
            <a:r>
              <a:rPr sz="3200" dirty="0" smtClean="0">
                <a:solidFill>
                  <a:srgbClr val="0000FF"/>
                </a:solidFill>
              </a:rPr>
              <a:t>温 </a:t>
            </a:r>
            <a:r>
              <a:rPr sz="3200" dirty="0">
                <a:solidFill>
                  <a:srgbClr val="0000FF"/>
                </a:solidFill>
              </a:rPr>
              <a:t>标</a:t>
            </a:r>
          </a:p>
        </p:txBody>
      </p:sp>
      <p:sp>
        <p:nvSpPr>
          <p:cNvPr id="6" name="文本框 5"/>
          <p:cNvSpPr txBox="1"/>
          <p:nvPr/>
        </p:nvSpPr>
        <p:spPr>
          <a:xfrm>
            <a:off x="1364933" y="1618652"/>
            <a:ext cx="9458960" cy="4678204"/>
          </a:xfrm>
          <a:prstGeom prst="rect">
            <a:avLst/>
          </a:prstGeom>
          <a:noFill/>
        </p:spPr>
        <p:txBody>
          <a:bodyPr wrap="square" rtlCol="0">
            <a:spAutoFit/>
          </a:bodyPr>
          <a:lstStyle/>
          <a:p>
            <a:pPr indent="609600" algn="l">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solidFill>
                  <a:srgbClr val="FF0000"/>
                </a:solidFill>
                <a:latin typeface="黑体" panose="02010609060101010101" charset="-122"/>
                <a:ea typeface="黑体" panose="02010609060101010101" charset="-122"/>
              </a:rPr>
              <a:t>用来衡量物体温度数值的标尺称为温标</a:t>
            </a:r>
            <a:r>
              <a:rPr lang="zh-CN" altLang="en-US" sz="2400" dirty="0">
                <a:latin typeface="黑体" panose="02010609060101010101" charset="-122"/>
                <a:ea typeface="黑体" panose="02010609060101010101" charset="-122"/>
              </a:rPr>
              <a:t>。</a:t>
            </a:r>
          </a:p>
          <a:p>
            <a:pPr indent="609600" algn="l">
              <a:lnSpc>
                <a:spcPct val="125000"/>
              </a:lnSpc>
              <a:buClrTx/>
              <a:buSzTx/>
              <a:buFontTx/>
              <a:extLst>
                <a:ext uri="{35155182-B16C-46BC-9424-99874614C6A1}">
                  <wpsdc:indentchars xmlns:wpsdc="http://www.wps.cn/officeDocument/2017/drawingmlCustomData" xmlns="" val="200" checksum="4158780845"/>
                </a:ext>
              </a:extLst>
            </a:pPr>
            <a:endParaRPr lang="zh-CN" altLang="en-US" sz="2400" dirty="0">
              <a:solidFill>
                <a:srgbClr val="FF0000"/>
              </a:solidFill>
              <a:latin typeface="黑体" panose="02010609060101010101" charset="-122"/>
              <a:ea typeface="黑体" panose="02010609060101010101" charset="-122"/>
            </a:endParaRPr>
          </a:p>
          <a:p>
            <a:pPr indent="609600" algn="l">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solidFill>
                  <a:srgbClr val="FF0000"/>
                </a:solidFill>
                <a:latin typeface="黑体" panose="02010609060101010101" charset="-122"/>
                <a:ea typeface="黑体" panose="02010609060101010101" charset="-122"/>
              </a:rPr>
              <a:t>华氏温标</a:t>
            </a:r>
            <a:r>
              <a:rPr lang="zh-CN" altLang="en-US" sz="2400" dirty="0">
                <a:latin typeface="黑体" panose="02010609060101010101" charset="-122"/>
                <a:ea typeface="黑体" panose="02010609060101010101" charset="-122"/>
              </a:rPr>
              <a:t>(</a:t>
            </a:r>
            <a:r>
              <a:rPr lang="zh-CN" altLang="en-US" sz="2400" baseline="30000" dirty="0">
                <a:latin typeface="黑体" panose="02010609060101010101" charset="-122"/>
                <a:ea typeface="黑体" panose="02010609060101010101" charset="-122"/>
              </a:rPr>
              <a:t>o</a:t>
            </a:r>
            <a:r>
              <a:rPr lang="zh-CN" altLang="en-US" sz="2400" dirty="0">
                <a:latin typeface="黑体" panose="02010609060101010101" charset="-122"/>
                <a:ea typeface="黑体" panose="02010609060101010101" charset="-122"/>
              </a:rPr>
              <a:t>F)：在标准大气压下，冰的熔点为</a:t>
            </a:r>
            <a:r>
              <a:rPr lang="zh-CN" altLang="en-US" sz="2400" dirty="0">
                <a:solidFill>
                  <a:srgbClr val="FF0000"/>
                </a:solidFill>
                <a:latin typeface="黑体" panose="02010609060101010101" charset="-122"/>
                <a:ea typeface="黑体" panose="02010609060101010101" charset="-122"/>
              </a:rPr>
              <a:t>32°F</a:t>
            </a:r>
            <a:r>
              <a:rPr lang="zh-CN" altLang="en-US" sz="2400" dirty="0">
                <a:latin typeface="黑体" panose="02010609060101010101" charset="-122"/>
                <a:ea typeface="黑体" panose="02010609060101010101" charset="-122"/>
              </a:rPr>
              <a:t>，水的沸点为</a:t>
            </a:r>
            <a:r>
              <a:rPr lang="zh-CN" altLang="en-US" sz="2400" dirty="0">
                <a:solidFill>
                  <a:srgbClr val="FF0000"/>
                </a:solidFill>
                <a:latin typeface="黑体" panose="02010609060101010101" charset="-122"/>
                <a:ea typeface="黑体" panose="02010609060101010101" charset="-122"/>
              </a:rPr>
              <a:t>212°F</a:t>
            </a:r>
            <a:r>
              <a:rPr lang="zh-CN" altLang="en-US" sz="2400" dirty="0">
                <a:latin typeface="黑体" panose="02010609060101010101" charset="-122"/>
                <a:ea typeface="黑体" panose="02010609060101010101" charset="-122"/>
              </a:rPr>
              <a:t>，中间划分180等分，每等分为华氏1度。</a:t>
            </a:r>
          </a:p>
          <a:p>
            <a:pPr indent="609600" algn="l">
              <a:lnSpc>
                <a:spcPct val="125000"/>
              </a:lnSpc>
              <a:buClrTx/>
              <a:buSzTx/>
              <a:buFontTx/>
              <a:extLst>
                <a:ext uri="{35155182-B16C-46BC-9424-99874614C6A1}">
                  <wpsdc:indentchars xmlns:wpsdc="http://www.wps.cn/officeDocument/2017/drawingmlCustomData" xmlns="" val="200" checksum="4158780845"/>
                </a:ext>
              </a:extLst>
            </a:pPr>
            <a:endParaRPr lang="zh-CN" altLang="en-US" sz="2400" dirty="0">
              <a:latin typeface="黑体" panose="02010609060101010101" charset="-122"/>
              <a:ea typeface="黑体" panose="02010609060101010101" charset="-122"/>
            </a:endParaRPr>
          </a:p>
          <a:p>
            <a:pPr indent="609600" algn="l">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solidFill>
                  <a:srgbClr val="FF0000"/>
                </a:solidFill>
                <a:latin typeface="黑体" panose="02010609060101010101" charset="-122"/>
                <a:ea typeface="黑体" panose="02010609060101010101" charset="-122"/>
              </a:rPr>
              <a:t>摄氏温标</a:t>
            </a:r>
            <a:r>
              <a:rPr lang="zh-CN" altLang="en-US" sz="2400" dirty="0">
                <a:latin typeface="黑体" panose="02010609060101010101" charset="-122"/>
                <a:ea typeface="黑体" panose="02010609060101010101" charset="-122"/>
              </a:rPr>
              <a:t>(℃)：在标准大气压下，冰的熔点为</a:t>
            </a:r>
            <a:r>
              <a:rPr lang="zh-CN" altLang="en-US" sz="2400" dirty="0">
                <a:solidFill>
                  <a:srgbClr val="FF0000"/>
                </a:solidFill>
                <a:latin typeface="黑体" panose="02010609060101010101" charset="-122"/>
                <a:ea typeface="黑体" panose="02010609060101010101" charset="-122"/>
              </a:rPr>
              <a:t>0℃</a:t>
            </a:r>
            <a:r>
              <a:rPr lang="zh-CN" altLang="en-US" sz="2400" dirty="0">
                <a:latin typeface="黑体" panose="02010609060101010101" charset="-122"/>
                <a:ea typeface="黑体" panose="02010609060101010101" charset="-122"/>
              </a:rPr>
              <a:t>，水的沸点为</a:t>
            </a:r>
            <a:r>
              <a:rPr lang="zh-CN" altLang="en-US" sz="2400" dirty="0">
                <a:solidFill>
                  <a:srgbClr val="FF0000"/>
                </a:solidFill>
                <a:latin typeface="黑体" panose="02010609060101010101" charset="-122"/>
                <a:ea typeface="黑体" panose="02010609060101010101" charset="-122"/>
              </a:rPr>
              <a:t>100℃</a:t>
            </a:r>
            <a:r>
              <a:rPr lang="zh-CN" altLang="en-US" sz="2400" dirty="0">
                <a:latin typeface="黑体" panose="02010609060101010101" charset="-122"/>
                <a:ea typeface="黑体" panose="02010609060101010101" charset="-122"/>
              </a:rPr>
              <a:t>，中间划分100等分，每等分为摄氏1度。</a:t>
            </a:r>
          </a:p>
          <a:p>
            <a:pPr indent="609600" algn="l">
              <a:lnSpc>
                <a:spcPct val="125000"/>
              </a:lnSpc>
              <a:buClrTx/>
              <a:buSzTx/>
              <a:buFontTx/>
              <a:extLst>
                <a:ext uri="{35155182-B16C-46BC-9424-99874614C6A1}">
                  <wpsdc:indentchars xmlns:wpsdc="http://www.wps.cn/officeDocument/2017/drawingmlCustomData" xmlns="" val="200" checksum="4158780845"/>
                </a:ext>
              </a:extLst>
            </a:pPr>
            <a:endParaRPr lang="zh-CN" altLang="en-US" sz="2400" dirty="0">
              <a:latin typeface="黑体" panose="02010609060101010101" charset="-122"/>
              <a:ea typeface="黑体" panose="02010609060101010101" charset="-122"/>
            </a:endParaRPr>
          </a:p>
          <a:p>
            <a:pPr indent="609600" algn="l">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charset="-122"/>
                <a:ea typeface="黑体" panose="02010609060101010101" charset="-122"/>
              </a:rPr>
              <a:t>华氏与摄氏的换算公式为：</a:t>
            </a:r>
            <a:endParaRPr lang="zh-CN" altLang="en-US" sz="2800" dirty="0">
              <a:latin typeface="黑体" panose="02010609060101010101" charset="-122"/>
              <a:ea typeface="黑体" panose="02010609060101010101" charset="-122"/>
            </a:endParaRPr>
          </a:p>
          <a:p>
            <a:pPr indent="711200" algn="l">
              <a:buClrTx/>
              <a:buSzTx/>
              <a:buFontTx/>
              <a:extLst>
                <a:ext uri="{35155182-B16C-46BC-9424-99874614C6A1}">
                  <wpsdc:indentchars xmlns:wpsdc="http://www.wps.cn/officeDocument/2017/drawingmlCustomData" xmlns="" val="200" checksum="3773799597"/>
                </a:ext>
              </a:extLst>
            </a:pPr>
            <a:endParaRPr lang="zh-CN" altLang="en-US" sz="2800" dirty="0">
              <a:latin typeface="黑体" panose="02010609060101010101" charset="-122"/>
              <a:ea typeface="黑体" panose="02010609060101010101" charset="-122"/>
            </a:endParaRPr>
          </a:p>
        </p:txBody>
      </p:sp>
      <p:sp>
        <p:nvSpPr>
          <p:cNvPr id="3" name="矩形 2"/>
          <p:cNvSpPr/>
          <p:nvPr/>
        </p:nvSpPr>
        <p:spPr>
          <a:xfrm>
            <a:off x="3592670" y="159114"/>
            <a:ext cx="4807258" cy="8040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8.1 </a:t>
            </a:r>
            <a:r>
              <a:rPr lang="zh-CN" altLang="en-US" sz="3200" b="1" dirty="0">
                <a:solidFill>
                  <a:schemeClr val="bg1"/>
                </a:solidFill>
              </a:rPr>
              <a:t>认识温度传感器</a:t>
            </a:r>
          </a:p>
        </p:txBody>
      </p:sp>
      <p:sp>
        <p:nvSpPr>
          <p:cNvPr id="4" name="矩形 3"/>
          <p:cNvSpPr/>
          <p:nvPr/>
        </p:nvSpPr>
        <p:spPr>
          <a:xfrm>
            <a:off x="5692589" y="5091959"/>
            <a:ext cx="3400389" cy="897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indent="609600">
              <a:lnSpc>
                <a:spcPct val="125000"/>
              </a:lnSpc>
            </a:pPr>
            <a:r>
              <a:rPr lang="zh-CN" altLang="en-US" sz="2400" b="1" baseline="30000" dirty="0">
                <a:solidFill>
                  <a:schemeClr val="tx1"/>
                </a:solidFill>
                <a:latin typeface="黑体" panose="02010609060101010101" charset="-122"/>
                <a:ea typeface="黑体" panose="02010609060101010101" charset="-122"/>
                <a:sym typeface="+mn-ea"/>
              </a:rPr>
              <a:t>o</a:t>
            </a:r>
            <a:r>
              <a:rPr lang="zh-CN" altLang="en-US" sz="2400" b="1" dirty="0">
                <a:solidFill>
                  <a:schemeClr val="tx1"/>
                </a:solidFill>
                <a:latin typeface="黑体" panose="02010609060101010101" charset="-122"/>
                <a:ea typeface="黑体" panose="02010609060101010101" charset="-122"/>
                <a:sym typeface="+mn-ea"/>
              </a:rPr>
              <a:t>F＝℃×1.8＋32</a:t>
            </a:r>
            <a:endParaRPr lang="zh-CN" altLang="en-US" sz="2400" b="1" dirty="0">
              <a:solidFill>
                <a:schemeClr val="tx1"/>
              </a:solidFill>
            </a:endParaRPr>
          </a:p>
        </p:txBody>
      </p:sp>
    </p:spTree>
    <p:custDataLst>
      <p:tags r:id="rId1"/>
    </p:custData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5" name="文本框 4"/>
          <p:cNvSpPr txBox="1"/>
          <p:nvPr/>
        </p:nvSpPr>
        <p:spPr>
          <a:xfrm>
            <a:off x="1138629" y="211455"/>
            <a:ext cx="10625455" cy="3462486"/>
          </a:xfrm>
          <a:prstGeom prst="rect">
            <a:avLst/>
          </a:prstGeom>
          <a:noFill/>
        </p:spPr>
        <p:txBody>
          <a:bodyPr wrap="square" rtlCol="0">
            <a:spAutoFit/>
          </a:bodyPr>
          <a:lstStyle/>
          <a:p>
            <a:pPr indent="0" fontAlgn="auto">
              <a:lnSpc>
                <a:spcPct val="150000"/>
              </a:lnSpc>
              <a:buClrTx/>
              <a:buSzTx/>
              <a:buFontTx/>
            </a:pPr>
            <a:r>
              <a:rPr lang="zh-CN" altLang="en-US" sz="2400" dirty="0">
                <a:solidFill>
                  <a:srgbClr val="0000FF"/>
                </a:solidFill>
                <a:latin typeface="黑体" panose="02010609060101010101" charset="-122"/>
                <a:ea typeface="黑体" panose="02010609060101010101" charset="-122"/>
              </a:rPr>
              <a:t>2．常用热电偶的结构类型</a:t>
            </a:r>
          </a:p>
          <a:p>
            <a:pPr indent="0" fontAlgn="auto">
              <a:lnSpc>
                <a:spcPct val="150000"/>
              </a:lnSpc>
              <a:buClrTx/>
              <a:buSzTx/>
              <a:buFontTx/>
            </a:pPr>
            <a:r>
              <a:rPr lang="zh-CN" altLang="en-US" sz="2000" dirty="0">
                <a:latin typeface="黑体" panose="02010609060101010101" charset="-122"/>
                <a:ea typeface="黑体" panose="02010609060101010101" charset="-122"/>
              </a:rPr>
              <a:t>为了适应不同生产对象的测温要求和条件，</a:t>
            </a:r>
            <a:r>
              <a:rPr lang="zh-CN" altLang="en-US" sz="2000" dirty="0">
                <a:solidFill>
                  <a:srgbClr val="FF0000"/>
                </a:solidFill>
                <a:latin typeface="黑体" panose="02010609060101010101" charset="-122"/>
                <a:ea typeface="黑体" panose="02010609060101010101" charset="-122"/>
              </a:rPr>
              <a:t>热电偶的结构形式有普通型热电偶、铠装型热电偶、薄膜型热电偶及快速消耗微型热电偶等</a:t>
            </a:r>
            <a:r>
              <a:rPr lang="zh-CN" altLang="en-US" sz="2000" dirty="0">
                <a:latin typeface="黑体" panose="02010609060101010101" charset="-122"/>
                <a:ea typeface="黑体" panose="02010609060101010101" charset="-122"/>
              </a:rPr>
              <a:t>。</a:t>
            </a:r>
          </a:p>
          <a:p>
            <a:pPr indent="0" fontAlgn="auto">
              <a:lnSpc>
                <a:spcPct val="150000"/>
              </a:lnSpc>
              <a:buClrTx/>
              <a:buSzTx/>
              <a:buFontTx/>
              <a:extLst>
                <a:ext uri="{35155182-B16C-46BC-9424-99874614C6A1}">
                  <wpsdc:indentchars xmlns:wpsdc="http://www.wps.cn/officeDocument/2017/drawingmlCustomData" xmlns="" val="0" checksum="779244985"/>
                </a:ext>
              </a:extLst>
            </a:pPr>
            <a:endParaRPr lang="zh-CN" altLang="en-US" dirty="0">
              <a:latin typeface="黑体" panose="02010609060101010101" charset="-122"/>
              <a:ea typeface="黑体" panose="02010609060101010101" charset="-122"/>
            </a:endParaRPr>
          </a:p>
          <a:p>
            <a:pPr indent="0" fontAlgn="auto">
              <a:lnSpc>
                <a:spcPct val="150000"/>
              </a:lnSpc>
              <a:buClrTx/>
              <a:buSzTx/>
              <a:buFontTx/>
            </a:pPr>
            <a:r>
              <a:rPr lang="zh-CN" altLang="en-US" sz="2400" dirty="0">
                <a:solidFill>
                  <a:srgbClr val="00B0F0"/>
                </a:solidFill>
                <a:latin typeface="黑体" panose="02010609060101010101" charset="-122"/>
                <a:ea typeface="黑体" panose="02010609060101010101" charset="-122"/>
              </a:rPr>
              <a:t>(1)普通型热电偶</a:t>
            </a:r>
          </a:p>
          <a:p>
            <a:pPr indent="0" fontAlgn="auto">
              <a:lnSpc>
                <a:spcPct val="150000"/>
              </a:lnSpc>
              <a:buClrTx/>
              <a:buSzTx/>
              <a:buFontTx/>
            </a:pPr>
            <a:r>
              <a:rPr lang="zh-CN" altLang="en-US" sz="2000" dirty="0">
                <a:latin typeface="黑体" panose="02010609060101010101" charset="-122"/>
                <a:ea typeface="黑体" panose="02010609060101010101" charset="-122"/>
              </a:rPr>
              <a:t>普通工业装配式热电偶作为测量温度的变送器，通常和显示仪表、记录仪表和电子调节器配套使用。</a:t>
            </a:r>
          </a:p>
        </p:txBody>
      </p:sp>
      <p:grpSp>
        <p:nvGrpSpPr>
          <p:cNvPr id="6" name="Group 3"/>
          <p:cNvGrpSpPr/>
          <p:nvPr/>
        </p:nvGrpSpPr>
        <p:grpSpPr bwMode="auto">
          <a:xfrm>
            <a:off x="2700305" y="3429005"/>
            <a:ext cx="6096000" cy="2784475"/>
            <a:chOff x="3865" y="10655"/>
            <a:chExt cx="4499" cy="2705"/>
          </a:xfrm>
        </p:grpSpPr>
        <p:grpSp>
          <p:nvGrpSpPr>
            <p:cNvPr id="7" name="Group 4"/>
            <p:cNvGrpSpPr/>
            <p:nvPr/>
          </p:nvGrpSpPr>
          <p:grpSpPr bwMode="auto">
            <a:xfrm>
              <a:off x="3865" y="10655"/>
              <a:ext cx="4499" cy="1774"/>
              <a:chOff x="2953" y="6455"/>
              <a:chExt cx="4499" cy="1774"/>
            </a:xfrm>
          </p:grpSpPr>
          <p:grpSp>
            <p:nvGrpSpPr>
              <p:cNvPr id="13" name="Group 5"/>
              <p:cNvGrpSpPr/>
              <p:nvPr/>
            </p:nvGrpSpPr>
            <p:grpSpPr bwMode="auto">
              <a:xfrm>
                <a:off x="2953" y="6455"/>
                <a:ext cx="4499" cy="1774"/>
                <a:chOff x="1650" y="8003"/>
                <a:chExt cx="4499" cy="1774"/>
              </a:xfrm>
            </p:grpSpPr>
            <p:sp>
              <p:nvSpPr>
                <p:cNvPr id="15" name="Freeform 6" descr="浅色下对角线"/>
                <p:cNvSpPr/>
                <p:nvPr/>
              </p:nvSpPr>
              <p:spPr bwMode="auto">
                <a:xfrm>
                  <a:off x="1653" y="8036"/>
                  <a:ext cx="1547" cy="1294"/>
                </a:xfrm>
                <a:custGeom>
                  <a:avLst/>
                  <a:gdLst>
                    <a:gd name="T0" fmla="*/ 1547 w 1547"/>
                    <a:gd name="T1" fmla="*/ 430 h 1294"/>
                    <a:gd name="T2" fmla="*/ 1522 w 1547"/>
                    <a:gd name="T3" fmla="*/ 357 h 1294"/>
                    <a:gd name="T4" fmla="*/ 1339 w 1547"/>
                    <a:gd name="T5" fmla="*/ 361 h 1294"/>
                    <a:gd name="T6" fmla="*/ 1273 w 1547"/>
                    <a:gd name="T7" fmla="*/ 300 h 1294"/>
                    <a:gd name="T8" fmla="*/ 1088 w 1547"/>
                    <a:gd name="T9" fmla="*/ 300 h 1294"/>
                    <a:gd name="T10" fmla="*/ 1080 w 1547"/>
                    <a:gd name="T11" fmla="*/ 28 h 1294"/>
                    <a:gd name="T12" fmla="*/ 1036 w 1547"/>
                    <a:gd name="T13" fmla="*/ 0 h 1294"/>
                    <a:gd name="T14" fmla="*/ 983 w 1547"/>
                    <a:gd name="T15" fmla="*/ 93 h 1294"/>
                    <a:gd name="T16" fmla="*/ 1011 w 1547"/>
                    <a:gd name="T17" fmla="*/ 129 h 1294"/>
                    <a:gd name="T18" fmla="*/ 982 w 1547"/>
                    <a:gd name="T19" fmla="*/ 158 h 1294"/>
                    <a:gd name="T20" fmla="*/ 946 w 1547"/>
                    <a:gd name="T21" fmla="*/ 125 h 1294"/>
                    <a:gd name="T22" fmla="*/ 866 w 1547"/>
                    <a:gd name="T23" fmla="*/ 125 h 1294"/>
                    <a:gd name="T24" fmla="*/ 777 w 1547"/>
                    <a:gd name="T25" fmla="*/ 150 h 1294"/>
                    <a:gd name="T26" fmla="*/ 512 w 1547"/>
                    <a:gd name="T27" fmla="*/ 292 h 1294"/>
                    <a:gd name="T28" fmla="*/ 232 w 1547"/>
                    <a:gd name="T29" fmla="*/ 600 h 1294"/>
                    <a:gd name="T30" fmla="*/ 115 w 1547"/>
                    <a:gd name="T31" fmla="*/ 912 h 1294"/>
                    <a:gd name="T32" fmla="*/ 110 w 1547"/>
                    <a:gd name="T33" fmla="*/ 1091 h 1294"/>
                    <a:gd name="T34" fmla="*/ 0 w 1547"/>
                    <a:gd name="T35" fmla="*/ 1225 h 1294"/>
                    <a:gd name="T36" fmla="*/ 21 w 1547"/>
                    <a:gd name="T37" fmla="*/ 1294 h 1294"/>
                    <a:gd name="T38" fmla="*/ 75 w 1547"/>
                    <a:gd name="T39" fmla="*/ 1225 h 1294"/>
                    <a:gd name="T40" fmla="*/ 139 w 1547"/>
                    <a:gd name="T41" fmla="*/ 1253 h 1294"/>
                    <a:gd name="T42" fmla="*/ 164 w 1547"/>
                    <a:gd name="T43" fmla="*/ 1188 h 1294"/>
                    <a:gd name="T44" fmla="*/ 139 w 1547"/>
                    <a:gd name="T45" fmla="*/ 1157 h 1294"/>
                    <a:gd name="T46" fmla="*/ 191 w 1547"/>
                    <a:gd name="T47" fmla="*/ 1099 h 1294"/>
                    <a:gd name="T48" fmla="*/ 191 w 1547"/>
                    <a:gd name="T49" fmla="*/ 969 h 1294"/>
                    <a:gd name="T50" fmla="*/ 302 w 1547"/>
                    <a:gd name="T51" fmla="*/ 620 h 1294"/>
                    <a:gd name="T52" fmla="*/ 605 w 1547"/>
                    <a:gd name="T53" fmla="*/ 312 h 1294"/>
                    <a:gd name="T54" fmla="*/ 861 w 1547"/>
                    <a:gd name="T55" fmla="*/ 198 h 1294"/>
                    <a:gd name="T56" fmla="*/ 935 w 1547"/>
                    <a:gd name="T57" fmla="*/ 271 h 1294"/>
                    <a:gd name="T58" fmla="*/ 931 w 1547"/>
                    <a:gd name="T59" fmla="*/ 434 h 1294"/>
                    <a:gd name="T60" fmla="*/ 1547 w 1547"/>
                    <a:gd name="T61" fmla="*/ 430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7" h="1294">
                      <a:moveTo>
                        <a:pt x="1547" y="430"/>
                      </a:moveTo>
                      <a:lnTo>
                        <a:pt x="1522" y="357"/>
                      </a:lnTo>
                      <a:lnTo>
                        <a:pt x="1339" y="361"/>
                      </a:lnTo>
                      <a:lnTo>
                        <a:pt x="1273" y="300"/>
                      </a:lnTo>
                      <a:lnTo>
                        <a:pt x="1088" y="300"/>
                      </a:lnTo>
                      <a:lnTo>
                        <a:pt x="1080" y="28"/>
                      </a:lnTo>
                      <a:lnTo>
                        <a:pt x="1036" y="0"/>
                      </a:lnTo>
                      <a:lnTo>
                        <a:pt x="983" y="93"/>
                      </a:lnTo>
                      <a:lnTo>
                        <a:pt x="1011" y="129"/>
                      </a:lnTo>
                      <a:lnTo>
                        <a:pt x="982" y="158"/>
                      </a:lnTo>
                      <a:lnTo>
                        <a:pt x="946" y="125"/>
                      </a:lnTo>
                      <a:lnTo>
                        <a:pt x="866" y="125"/>
                      </a:lnTo>
                      <a:lnTo>
                        <a:pt x="777" y="150"/>
                      </a:lnTo>
                      <a:cubicBezTo>
                        <a:pt x="718" y="178"/>
                        <a:pt x="603" y="217"/>
                        <a:pt x="512" y="292"/>
                      </a:cubicBezTo>
                      <a:cubicBezTo>
                        <a:pt x="421" y="367"/>
                        <a:pt x="298" y="497"/>
                        <a:pt x="232" y="600"/>
                      </a:cubicBezTo>
                      <a:cubicBezTo>
                        <a:pt x="166" y="703"/>
                        <a:pt x="135" y="830"/>
                        <a:pt x="115" y="912"/>
                      </a:cubicBezTo>
                      <a:cubicBezTo>
                        <a:pt x="95" y="994"/>
                        <a:pt x="129" y="1039"/>
                        <a:pt x="110" y="1091"/>
                      </a:cubicBezTo>
                      <a:lnTo>
                        <a:pt x="0" y="1225"/>
                      </a:lnTo>
                      <a:lnTo>
                        <a:pt x="21" y="1294"/>
                      </a:lnTo>
                      <a:lnTo>
                        <a:pt x="75" y="1225"/>
                      </a:lnTo>
                      <a:lnTo>
                        <a:pt x="139" y="1253"/>
                      </a:lnTo>
                      <a:lnTo>
                        <a:pt x="164" y="1188"/>
                      </a:lnTo>
                      <a:lnTo>
                        <a:pt x="139" y="1157"/>
                      </a:lnTo>
                      <a:lnTo>
                        <a:pt x="191" y="1099"/>
                      </a:lnTo>
                      <a:lnTo>
                        <a:pt x="191" y="969"/>
                      </a:lnTo>
                      <a:cubicBezTo>
                        <a:pt x="209" y="889"/>
                        <a:pt x="233" y="730"/>
                        <a:pt x="302" y="620"/>
                      </a:cubicBezTo>
                      <a:cubicBezTo>
                        <a:pt x="371" y="510"/>
                        <a:pt x="512" y="382"/>
                        <a:pt x="605" y="312"/>
                      </a:cubicBezTo>
                      <a:cubicBezTo>
                        <a:pt x="698" y="242"/>
                        <a:pt x="806" y="205"/>
                        <a:pt x="861" y="198"/>
                      </a:cubicBezTo>
                      <a:cubicBezTo>
                        <a:pt x="916" y="191"/>
                        <a:pt x="923" y="232"/>
                        <a:pt x="935" y="271"/>
                      </a:cubicBezTo>
                      <a:lnTo>
                        <a:pt x="931" y="434"/>
                      </a:lnTo>
                      <a:lnTo>
                        <a:pt x="1547" y="430"/>
                      </a:lnTo>
                      <a:close/>
                    </a:path>
                  </a:pathLst>
                </a:custGeom>
                <a:pattFill prst="ltDnDiag">
                  <a:fgClr>
                    <a:srgbClr val="000000"/>
                  </a:fgClr>
                  <a:bgClr>
                    <a:srgbClr val="FFFFFF"/>
                  </a:bgClr>
                </a:pattFill>
                <a:ln w="9525">
                  <a:solidFill>
                    <a:srgbClr val="000000"/>
                  </a:solidFill>
                  <a:round/>
                </a:ln>
              </p:spPr>
              <p:txBody>
                <a:bodyPr/>
                <a:lstStyle/>
                <a:p>
                  <a:endParaRPr lang="zh-CN" altLang="en-US"/>
                </a:p>
              </p:txBody>
            </p:sp>
            <p:sp>
              <p:nvSpPr>
                <p:cNvPr id="16" name="Freeform 7" descr="浅色下对角线"/>
                <p:cNvSpPr/>
                <p:nvPr/>
              </p:nvSpPr>
              <p:spPr bwMode="auto">
                <a:xfrm>
                  <a:off x="1679" y="9131"/>
                  <a:ext cx="532" cy="418"/>
                </a:xfrm>
                <a:custGeom>
                  <a:avLst/>
                  <a:gdLst>
                    <a:gd name="T0" fmla="*/ 0 w 532"/>
                    <a:gd name="T1" fmla="*/ 199 h 418"/>
                    <a:gd name="T2" fmla="*/ 319 w 532"/>
                    <a:gd name="T3" fmla="*/ 199 h 418"/>
                    <a:gd name="T4" fmla="*/ 319 w 532"/>
                    <a:gd name="T5" fmla="*/ 418 h 418"/>
                    <a:gd name="T6" fmla="*/ 429 w 532"/>
                    <a:gd name="T7" fmla="*/ 414 h 418"/>
                    <a:gd name="T8" fmla="*/ 429 w 532"/>
                    <a:gd name="T9" fmla="*/ 199 h 418"/>
                    <a:gd name="T10" fmla="*/ 471 w 532"/>
                    <a:gd name="T11" fmla="*/ 126 h 418"/>
                    <a:gd name="T12" fmla="*/ 532 w 532"/>
                    <a:gd name="T13" fmla="*/ 81 h 418"/>
                    <a:gd name="T14" fmla="*/ 532 w 532"/>
                    <a:gd name="T15" fmla="*/ 0 h 418"/>
                    <a:gd name="T16" fmla="*/ 162 w 532"/>
                    <a:gd name="T17" fmla="*/ 0 h 418"/>
                    <a:gd name="T18" fmla="*/ 114 w 532"/>
                    <a:gd name="T19" fmla="*/ 65 h 418"/>
                    <a:gd name="T20" fmla="*/ 142 w 532"/>
                    <a:gd name="T21" fmla="*/ 89 h 418"/>
                    <a:gd name="T22" fmla="*/ 110 w 532"/>
                    <a:gd name="T23" fmla="*/ 150 h 418"/>
                    <a:gd name="T24" fmla="*/ 46 w 532"/>
                    <a:gd name="T25" fmla="*/ 126 h 418"/>
                    <a:gd name="T26" fmla="*/ 0 w 532"/>
                    <a:gd name="T27" fmla="*/ 19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2" h="418">
                      <a:moveTo>
                        <a:pt x="0" y="199"/>
                      </a:moveTo>
                      <a:lnTo>
                        <a:pt x="319" y="199"/>
                      </a:lnTo>
                      <a:lnTo>
                        <a:pt x="319" y="418"/>
                      </a:lnTo>
                      <a:lnTo>
                        <a:pt x="429" y="414"/>
                      </a:lnTo>
                      <a:lnTo>
                        <a:pt x="429" y="199"/>
                      </a:lnTo>
                      <a:cubicBezTo>
                        <a:pt x="436" y="151"/>
                        <a:pt x="454" y="145"/>
                        <a:pt x="471" y="126"/>
                      </a:cubicBezTo>
                      <a:cubicBezTo>
                        <a:pt x="488" y="107"/>
                        <a:pt x="522" y="102"/>
                        <a:pt x="532" y="81"/>
                      </a:cubicBezTo>
                      <a:lnTo>
                        <a:pt x="532" y="0"/>
                      </a:lnTo>
                      <a:lnTo>
                        <a:pt x="162" y="0"/>
                      </a:lnTo>
                      <a:lnTo>
                        <a:pt x="114" y="65"/>
                      </a:lnTo>
                      <a:lnTo>
                        <a:pt x="142" y="89"/>
                      </a:lnTo>
                      <a:lnTo>
                        <a:pt x="110" y="150"/>
                      </a:lnTo>
                      <a:lnTo>
                        <a:pt x="46" y="126"/>
                      </a:lnTo>
                      <a:lnTo>
                        <a:pt x="0" y="199"/>
                      </a:lnTo>
                      <a:close/>
                    </a:path>
                  </a:pathLst>
                </a:custGeom>
                <a:pattFill prst="ltDnDiag">
                  <a:fgClr>
                    <a:srgbClr val="000000"/>
                  </a:fgClr>
                  <a:bgClr>
                    <a:srgbClr val="FFFFFF"/>
                  </a:bgClr>
                </a:pattFill>
                <a:ln w="9525">
                  <a:solidFill>
                    <a:srgbClr val="000000"/>
                  </a:solidFill>
                  <a:round/>
                </a:ln>
              </p:spPr>
              <p:txBody>
                <a:bodyPr/>
                <a:lstStyle/>
                <a:p>
                  <a:endParaRPr lang="zh-CN" altLang="en-US"/>
                </a:p>
              </p:txBody>
            </p:sp>
            <p:sp>
              <p:nvSpPr>
                <p:cNvPr id="17" name="Freeform 8" descr="浅色上对角线"/>
                <p:cNvSpPr/>
                <p:nvPr/>
              </p:nvSpPr>
              <p:spPr bwMode="auto">
                <a:xfrm>
                  <a:off x="2585" y="8422"/>
                  <a:ext cx="3564" cy="509"/>
                </a:xfrm>
                <a:custGeom>
                  <a:avLst/>
                  <a:gdLst>
                    <a:gd name="T0" fmla="*/ 0 w 3564"/>
                    <a:gd name="T1" fmla="*/ 42 h 509"/>
                    <a:gd name="T2" fmla="*/ 3118 w 3564"/>
                    <a:gd name="T3" fmla="*/ 0 h 509"/>
                    <a:gd name="T4" fmla="*/ 3289 w 3564"/>
                    <a:gd name="T5" fmla="*/ 0 h 509"/>
                    <a:gd name="T6" fmla="*/ 3490 w 3564"/>
                    <a:gd name="T7" fmla="*/ 52 h 509"/>
                    <a:gd name="T8" fmla="*/ 3559 w 3564"/>
                    <a:gd name="T9" fmla="*/ 243 h 509"/>
                    <a:gd name="T10" fmla="*/ 3458 w 3564"/>
                    <a:gd name="T11" fmla="*/ 399 h 509"/>
                    <a:gd name="T12" fmla="*/ 3063 w 3564"/>
                    <a:gd name="T13" fmla="*/ 445 h 509"/>
                    <a:gd name="T14" fmla="*/ 1014 w 3564"/>
                    <a:gd name="T15" fmla="*/ 492 h 509"/>
                    <a:gd name="T16" fmla="*/ 0 w 3564"/>
                    <a:gd name="T17" fmla="*/ 509 h 509"/>
                    <a:gd name="T18" fmla="*/ 14 w 3564"/>
                    <a:gd name="T19" fmla="*/ 441 h 509"/>
                    <a:gd name="T20" fmla="*/ 2342 w 3564"/>
                    <a:gd name="T21" fmla="*/ 394 h 509"/>
                    <a:gd name="T22" fmla="*/ 2936 w 3564"/>
                    <a:gd name="T23" fmla="*/ 383 h 509"/>
                    <a:gd name="T24" fmla="*/ 3350 w 3564"/>
                    <a:gd name="T25" fmla="*/ 373 h 509"/>
                    <a:gd name="T26" fmla="*/ 3496 w 3564"/>
                    <a:gd name="T27" fmla="*/ 269 h 509"/>
                    <a:gd name="T28" fmla="*/ 3449 w 3564"/>
                    <a:gd name="T29" fmla="*/ 93 h 509"/>
                    <a:gd name="T30" fmla="*/ 3165 w 3564"/>
                    <a:gd name="T31" fmla="*/ 57 h 509"/>
                    <a:gd name="T32" fmla="*/ 2917 w 3564"/>
                    <a:gd name="T33" fmla="*/ 57 h 509"/>
                    <a:gd name="T34" fmla="*/ 0 w 3564"/>
                    <a:gd name="T35" fmla="*/ 109 h 509"/>
                    <a:gd name="T36" fmla="*/ 0 w 3564"/>
                    <a:gd name="T37" fmla="*/ 4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4" h="509">
                      <a:moveTo>
                        <a:pt x="0" y="42"/>
                      </a:moveTo>
                      <a:lnTo>
                        <a:pt x="3118" y="0"/>
                      </a:lnTo>
                      <a:lnTo>
                        <a:pt x="3289" y="0"/>
                      </a:lnTo>
                      <a:cubicBezTo>
                        <a:pt x="3351" y="9"/>
                        <a:pt x="3445" y="12"/>
                        <a:pt x="3490" y="52"/>
                      </a:cubicBezTo>
                      <a:cubicBezTo>
                        <a:pt x="3535" y="92"/>
                        <a:pt x="3564" y="185"/>
                        <a:pt x="3559" y="243"/>
                      </a:cubicBezTo>
                      <a:cubicBezTo>
                        <a:pt x="3554" y="301"/>
                        <a:pt x="3541" y="365"/>
                        <a:pt x="3458" y="399"/>
                      </a:cubicBezTo>
                      <a:cubicBezTo>
                        <a:pt x="3375" y="433"/>
                        <a:pt x="3470" y="429"/>
                        <a:pt x="3063" y="445"/>
                      </a:cubicBezTo>
                      <a:lnTo>
                        <a:pt x="1014" y="492"/>
                      </a:lnTo>
                      <a:lnTo>
                        <a:pt x="0" y="509"/>
                      </a:lnTo>
                      <a:lnTo>
                        <a:pt x="14" y="441"/>
                      </a:lnTo>
                      <a:cubicBezTo>
                        <a:pt x="404" y="422"/>
                        <a:pt x="1855" y="404"/>
                        <a:pt x="2342" y="394"/>
                      </a:cubicBezTo>
                      <a:cubicBezTo>
                        <a:pt x="2829" y="384"/>
                        <a:pt x="2768" y="387"/>
                        <a:pt x="2936" y="383"/>
                      </a:cubicBezTo>
                      <a:cubicBezTo>
                        <a:pt x="3104" y="379"/>
                        <a:pt x="3257" y="392"/>
                        <a:pt x="3350" y="373"/>
                      </a:cubicBezTo>
                      <a:cubicBezTo>
                        <a:pt x="3443" y="354"/>
                        <a:pt x="3480" y="316"/>
                        <a:pt x="3496" y="269"/>
                      </a:cubicBezTo>
                      <a:cubicBezTo>
                        <a:pt x="3512" y="222"/>
                        <a:pt x="3504" y="128"/>
                        <a:pt x="3449" y="93"/>
                      </a:cubicBezTo>
                      <a:cubicBezTo>
                        <a:pt x="3394" y="58"/>
                        <a:pt x="3254" y="63"/>
                        <a:pt x="3165" y="57"/>
                      </a:cubicBezTo>
                      <a:lnTo>
                        <a:pt x="2917" y="57"/>
                      </a:lnTo>
                      <a:lnTo>
                        <a:pt x="0" y="109"/>
                      </a:lnTo>
                      <a:lnTo>
                        <a:pt x="0" y="42"/>
                      </a:lnTo>
                      <a:close/>
                    </a:path>
                  </a:pathLst>
                </a:custGeom>
                <a:pattFill prst="ltUpDiag">
                  <a:fgClr>
                    <a:srgbClr val="000000"/>
                  </a:fgClr>
                  <a:bgClr>
                    <a:srgbClr val="FFFFFF"/>
                  </a:bgClr>
                </a:pattFill>
                <a:ln w="9525">
                  <a:solidFill>
                    <a:srgbClr val="000000"/>
                  </a:solidFill>
                  <a:round/>
                </a:ln>
              </p:spPr>
              <p:txBody>
                <a:bodyPr/>
                <a:lstStyle/>
                <a:p>
                  <a:endParaRPr lang="zh-CN" altLang="en-US"/>
                </a:p>
              </p:txBody>
            </p:sp>
            <p:sp>
              <p:nvSpPr>
                <p:cNvPr id="18" name="Freeform 9" descr="浅色竖线"/>
                <p:cNvSpPr/>
                <p:nvPr/>
              </p:nvSpPr>
              <p:spPr bwMode="auto">
                <a:xfrm>
                  <a:off x="2582" y="8536"/>
                  <a:ext cx="3013" cy="114"/>
                </a:xfrm>
                <a:custGeom>
                  <a:avLst/>
                  <a:gdLst>
                    <a:gd name="T0" fmla="*/ 0 w 3013"/>
                    <a:gd name="T1" fmla="*/ 37 h 114"/>
                    <a:gd name="T2" fmla="*/ 3013 w 3013"/>
                    <a:gd name="T3" fmla="*/ 0 h 114"/>
                    <a:gd name="T4" fmla="*/ 3013 w 3013"/>
                    <a:gd name="T5" fmla="*/ 57 h 114"/>
                    <a:gd name="T6" fmla="*/ 0 w 3013"/>
                    <a:gd name="T7" fmla="*/ 114 h 114"/>
                    <a:gd name="T8" fmla="*/ 0 w 3013"/>
                    <a:gd name="T9" fmla="*/ 37 h 114"/>
                  </a:gdLst>
                  <a:ahLst/>
                  <a:cxnLst>
                    <a:cxn ang="0">
                      <a:pos x="T0" y="T1"/>
                    </a:cxn>
                    <a:cxn ang="0">
                      <a:pos x="T2" y="T3"/>
                    </a:cxn>
                    <a:cxn ang="0">
                      <a:pos x="T4" y="T5"/>
                    </a:cxn>
                    <a:cxn ang="0">
                      <a:pos x="T6" y="T7"/>
                    </a:cxn>
                    <a:cxn ang="0">
                      <a:pos x="T8" y="T9"/>
                    </a:cxn>
                  </a:cxnLst>
                  <a:rect l="0" t="0" r="r" b="b"/>
                  <a:pathLst>
                    <a:path w="3013" h="114">
                      <a:moveTo>
                        <a:pt x="0" y="37"/>
                      </a:moveTo>
                      <a:lnTo>
                        <a:pt x="3013" y="0"/>
                      </a:lnTo>
                      <a:lnTo>
                        <a:pt x="3013" y="57"/>
                      </a:lnTo>
                      <a:lnTo>
                        <a:pt x="0" y="114"/>
                      </a:lnTo>
                      <a:lnTo>
                        <a:pt x="0" y="37"/>
                      </a:lnTo>
                      <a:close/>
                    </a:path>
                  </a:pathLst>
                </a:custGeom>
                <a:pattFill prst="ltVert">
                  <a:fgClr>
                    <a:srgbClr val="000000"/>
                  </a:fgClr>
                  <a:bgClr>
                    <a:srgbClr val="FFFFFF"/>
                  </a:bgClr>
                </a:pattFill>
                <a:ln w="9525">
                  <a:solidFill>
                    <a:srgbClr val="000000"/>
                  </a:solidFill>
                  <a:round/>
                </a:ln>
              </p:spPr>
              <p:txBody>
                <a:bodyPr/>
                <a:lstStyle/>
                <a:p>
                  <a:endParaRPr lang="zh-CN" altLang="en-US"/>
                </a:p>
              </p:txBody>
            </p:sp>
            <p:sp>
              <p:nvSpPr>
                <p:cNvPr id="19" name="Freeform 10" descr="浅色竖线"/>
                <p:cNvSpPr/>
                <p:nvPr/>
              </p:nvSpPr>
              <p:spPr bwMode="auto">
                <a:xfrm>
                  <a:off x="2596" y="8707"/>
                  <a:ext cx="3013" cy="114"/>
                </a:xfrm>
                <a:custGeom>
                  <a:avLst/>
                  <a:gdLst>
                    <a:gd name="T0" fmla="*/ 0 w 3013"/>
                    <a:gd name="T1" fmla="*/ 37 h 114"/>
                    <a:gd name="T2" fmla="*/ 3013 w 3013"/>
                    <a:gd name="T3" fmla="*/ 0 h 114"/>
                    <a:gd name="T4" fmla="*/ 3013 w 3013"/>
                    <a:gd name="T5" fmla="*/ 57 h 114"/>
                    <a:gd name="T6" fmla="*/ 0 w 3013"/>
                    <a:gd name="T7" fmla="*/ 114 h 114"/>
                    <a:gd name="T8" fmla="*/ 0 w 3013"/>
                    <a:gd name="T9" fmla="*/ 37 h 114"/>
                  </a:gdLst>
                  <a:ahLst/>
                  <a:cxnLst>
                    <a:cxn ang="0">
                      <a:pos x="T0" y="T1"/>
                    </a:cxn>
                    <a:cxn ang="0">
                      <a:pos x="T2" y="T3"/>
                    </a:cxn>
                    <a:cxn ang="0">
                      <a:pos x="T4" y="T5"/>
                    </a:cxn>
                    <a:cxn ang="0">
                      <a:pos x="T6" y="T7"/>
                    </a:cxn>
                    <a:cxn ang="0">
                      <a:pos x="T8" y="T9"/>
                    </a:cxn>
                  </a:cxnLst>
                  <a:rect l="0" t="0" r="r" b="b"/>
                  <a:pathLst>
                    <a:path w="3013" h="114">
                      <a:moveTo>
                        <a:pt x="0" y="37"/>
                      </a:moveTo>
                      <a:lnTo>
                        <a:pt x="3013" y="0"/>
                      </a:lnTo>
                      <a:lnTo>
                        <a:pt x="3013" y="57"/>
                      </a:lnTo>
                      <a:lnTo>
                        <a:pt x="0" y="114"/>
                      </a:lnTo>
                      <a:lnTo>
                        <a:pt x="0" y="37"/>
                      </a:lnTo>
                      <a:close/>
                    </a:path>
                  </a:pathLst>
                </a:custGeom>
                <a:pattFill prst="ltVert">
                  <a:fgClr>
                    <a:srgbClr val="000000"/>
                  </a:fgClr>
                  <a:bgClr>
                    <a:srgbClr val="FFFFFF"/>
                  </a:bgClr>
                </a:pattFill>
                <a:ln w="9525">
                  <a:solidFill>
                    <a:srgbClr val="000000"/>
                  </a:solidFill>
                  <a:round/>
                </a:ln>
              </p:spPr>
              <p:txBody>
                <a:bodyPr/>
                <a:lstStyle/>
                <a:p>
                  <a:endParaRPr lang="zh-CN" altLang="en-US"/>
                </a:p>
              </p:txBody>
            </p:sp>
            <p:sp>
              <p:nvSpPr>
                <p:cNvPr id="20" name="Freeform 11" descr="浅色上对角线"/>
                <p:cNvSpPr/>
                <p:nvPr/>
              </p:nvSpPr>
              <p:spPr bwMode="auto">
                <a:xfrm>
                  <a:off x="2443" y="8650"/>
                  <a:ext cx="142" cy="104"/>
                </a:xfrm>
                <a:custGeom>
                  <a:avLst/>
                  <a:gdLst>
                    <a:gd name="T0" fmla="*/ 0 w 142"/>
                    <a:gd name="T1" fmla="*/ 0 h 104"/>
                    <a:gd name="T2" fmla="*/ 0 w 142"/>
                    <a:gd name="T3" fmla="*/ 104 h 104"/>
                    <a:gd name="T4" fmla="*/ 142 w 142"/>
                    <a:gd name="T5" fmla="*/ 104 h 104"/>
                    <a:gd name="T6" fmla="*/ 142 w 142"/>
                    <a:gd name="T7" fmla="*/ 0 h 104"/>
                    <a:gd name="T8" fmla="*/ 0 w 142"/>
                    <a:gd name="T9" fmla="*/ 0 h 104"/>
                  </a:gdLst>
                  <a:ahLst/>
                  <a:cxnLst>
                    <a:cxn ang="0">
                      <a:pos x="T0" y="T1"/>
                    </a:cxn>
                    <a:cxn ang="0">
                      <a:pos x="T2" y="T3"/>
                    </a:cxn>
                    <a:cxn ang="0">
                      <a:pos x="T4" y="T5"/>
                    </a:cxn>
                    <a:cxn ang="0">
                      <a:pos x="T6" y="T7"/>
                    </a:cxn>
                    <a:cxn ang="0">
                      <a:pos x="T8" y="T9"/>
                    </a:cxn>
                  </a:cxnLst>
                  <a:rect l="0" t="0" r="r" b="b"/>
                  <a:pathLst>
                    <a:path w="142" h="104">
                      <a:moveTo>
                        <a:pt x="0" y="0"/>
                      </a:moveTo>
                      <a:lnTo>
                        <a:pt x="0" y="104"/>
                      </a:lnTo>
                      <a:lnTo>
                        <a:pt x="142" y="104"/>
                      </a:lnTo>
                      <a:lnTo>
                        <a:pt x="142" y="0"/>
                      </a:lnTo>
                      <a:lnTo>
                        <a:pt x="0" y="0"/>
                      </a:lnTo>
                      <a:close/>
                    </a:path>
                  </a:pathLst>
                </a:custGeom>
                <a:pattFill prst="ltUpDiag">
                  <a:fgClr>
                    <a:srgbClr val="000000"/>
                  </a:fgClr>
                  <a:bgClr>
                    <a:srgbClr val="FFFFFF"/>
                  </a:bgClr>
                </a:pattFill>
                <a:ln w="9525">
                  <a:solidFill>
                    <a:srgbClr val="000000"/>
                  </a:solidFill>
                  <a:round/>
                </a:ln>
              </p:spPr>
              <p:txBody>
                <a:bodyPr/>
                <a:lstStyle/>
                <a:p>
                  <a:endParaRPr lang="zh-CN" altLang="en-US"/>
                </a:p>
              </p:txBody>
            </p:sp>
            <p:sp>
              <p:nvSpPr>
                <p:cNvPr id="21" name="Freeform 12" descr="浅色上对角线"/>
                <p:cNvSpPr/>
                <p:nvPr/>
              </p:nvSpPr>
              <p:spPr bwMode="auto">
                <a:xfrm>
                  <a:off x="2443" y="8931"/>
                  <a:ext cx="142" cy="104"/>
                </a:xfrm>
                <a:custGeom>
                  <a:avLst/>
                  <a:gdLst>
                    <a:gd name="T0" fmla="*/ 0 w 142"/>
                    <a:gd name="T1" fmla="*/ 0 h 104"/>
                    <a:gd name="T2" fmla="*/ 0 w 142"/>
                    <a:gd name="T3" fmla="*/ 104 h 104"/>
                    <a:gd name="T4" fmla="*/ 142 w 142"/>
                    <a:gd name="T5" fmla="*/ 104 h 104"/>
                    <a:gd name="T6" fmla="*/ 142 w 142"/>
                    <a:gd name="T7" fmla="*/ 0 h 104"/>
                    <a:gd name="T8" fmla="*/ 0 w 142"/>
                    <a:gd name="T9" fmla="*/ 0 h 104"/>
                  </a:gdLst>
                  <a:ahLst/>
                  <a:cxnLst>
                    <a:cxn ang="0">
                      <a:pos x="T0" y="T1"/>
                    </a:cxn>
                    <a:cxn ang="0">
                      <a:pos x="T2" y="T3"/>
                    </a:cxn>
                    <a:cxn ang="0">
                      <a:pos x="T4" y="T5"/>
                    </a:cxn>
                    <a:cxn ang="0">
                      <a:pos x="T6" y="T7"/>
                    </a:cxn>
                    <a:cxn ang="0">
                      <a:pos x="T8" y="T9"/>
                    </a:cxn>
                  </a:cxnLst>
                  <a:rect l="0" t="0" r="r" b="b"/>
                  <a:pathLst>
                    <a:path w="142" h="104">
                      <a:moveTo>
                        <a:pt x="0" y="0"/>
                      </a:moveTo>
                      <a:lnTo>
                        <a:pt x="0" y="104"/>
                      </a:lnTo>
                      <a:lnTo>
                        <a:pt x="142" y="104"/>
                      </a:lnTo>
                      <a:lnTo>
                        <a:pt x="142" y="0"/>
                      </a:lnTo>
                      <a:lnTo>
                        <a:pt x="0" y="0"/>
                      </a:lnTo>
                      <a:close/>
                    </a:path>
                  </a:pathLst>
                </a:custGeom>
                <a:pattFill prst="ltUpDiag">
                  <a:fgClr>
                    <a:srgbClr val="000000"/>
                  </a:fgClr>
                  <a:bgClr>
                    <a:srgbClr val="FFFFFF"/>
                  </a:bgClr>
                </a:pattFill>
                <a:ln w="9525">
                  <a:solidFill>
                    <a:srgbClr val="000000"/>
                  </a:solidFill>
                  <a:round/>
                </a:ln>
              </p:spPr>
              <p:txBody>
                <a:bodyPr/>
                <a:lstStyle/>
                <a:p>
                  <a:endParaRPr lang="zh-CN" altLang="en-US"/>
                </a:p>
              </p:txBody>
            </p:sp>
            <p:sp>
              <p:nvSpPr>
                <p:cNvPr id="22" name="Freeform 13" descr="浅色上对角线"/>
                <p:cNvSpPr/>
                <p:nvPr/>
              </p:nvSpPr>
              <p:spPr bwMode="auto">
                <a:xfrm>
                  <a:off x="2056" y="9330"/>
                  <a:ext cx="155" cy="447"/>
                </a:xfrm>
                <a:custGeom>
                  <a:avLst/>
                  <a:gdLst>
                    <a:gd name="T0" fmla="*/ 52 w 155"/>
                    <a:gd name="T1" fmla="*/ 0 h 447"/>
                    <a:gd name="T2" fmla="*/ 155 w 155"/>
                    <a:gd name="T3" fmla="*/ 0 h 447"/>
                    <a:gd name="T4" fmla="*/ 155 w 155"/>
                    <a:gd name="T5" fmla="*/ 447 h 447"/>
                    <a:gd name="T6" fmla="*/ 0 w 155"/>
                    <a:gd name="T7" fmla="*/ 447 h 447"/>
                    <a:gd name="T8" fmla="*/ 0 w 155"/>
                    <a:gd name="T9" fmla="*/ 263 h 447"/>
                    <a:gd name="T10" fmla="*/ 52 w 155"/>
                    <a:gd name="T11" fmla="*/ 258 h 447"/>
                    <a:gd name="T12" fmla="*/ 52 w 155"/>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155" h="447">
                      <a:moveTo>
                        <a:pt x="52" y="0"/>
                      </a:moveTo>
                      <a:lnTo>
                        <a:pt x="155" y="0"/>
                      </a:lnTo>
                      <a:lnTo>
                        <a:pt x="155" y="447"/>
                      </a:lnTo>
                      <a:lnTo>
                        <a:pt x="0" y="447"/>
                      </a:lnTo>
                      <a:lnTo>
                        <a:pt x="0" y="263"/>
                      </a:lnTo>
                      <a:lnTo>
                        <a:pt x="52" y="258"/>
                      </a:lnTo>
                      <a:lnTo>
                        <a:pt x="52" y="0"/>
                      </a:lnTo>
                      <a:close/>
                    </a:path>
                  </a:pathLst>
                </a:custGeom>
                <a:pattFill prst="ltUpDiag">
                  <a:fgClr>
                    <a:srgbClr val="000000"/>
                  </a:fgClr>
                  <a:bgClr>
                    <a:srgbClr val="FFFFFF"/>
                  </a:bgClr>
                </a:pattFill>
                <a:ln w="9525">
                  <a:solidFill>
                    <a:srgbClr val="000000"/>
                  </a:solidFill>
                  <a:round/>
                </a:ln>
              </p:spPr>
              <p:txBody>
                <a:bodyPr/>
                <a:lstStyle/>
                <a:p>
                  <a:endParaRPr lang="zh-CN" altLang="en-US"/>
                </a:p>
              </p:txBody>
            </p:sp>
            <p:sp>
              <p:nvSpPr>
                <p:cNvPr id="23" name="Freeform 14" descr="浅色上对角线"/>
                <p:cNvSpPr/>
                <p:nvPr/>
              </p:nvSpPr>
              <p:spPr bwMode="auto">
                <a:xfrm>
                  <a:off x="2428" y="9330"/>
                  <a:ext cx="154" cy="447"/>
                </a:xfrm>
                <a:custGeom>
                  <a:avLst/>
                  <a:gdLst>
                    <a:gd name="T0" fmla="*/ 0 w 154"/>
                    <a:gd name="T1" fmla="*/ 0 h 447"/>
                    <a:gd name="T2" fmla="*/ 4 w 154"/>
                    <a:gd name="T3" fmla="*/ 447 h 447"/>
                    <a:gd name="T4" fmla="*/ 154 w 154"/>
                    <a:gd name="T5" fmla="*/ 447 h 447"/>
                    <a:gd name="T6" fmla="*/ 154 w 154"/>
                    <a:gd name="T7" fmla="*/ 273 h 447"/>
                    <a:gd name="T8" fmla="*/ 84 w 154"/>
                    <a:gd name="T9" fmla="*/ 273 h 447"/>
                    <a:gd name="T10" fmla="*/ 84 w 154"/>
                    <a:gd name="T11" fmla="*/ 0 h 447"/>
                    <a:gd name="T12" fmla="*/ 0 w 154"/>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154" h="447">
                      <a:moveTo>
                        <a:pt x="0" y="0"/>
                      </a:moveTo>
                      <a:lnTo>
                        <a:pt x="4" y="447"/>
                      </a:lnTo>
                      <a:lnTo>
                        <a:pt x="154" y="447"/>
                      </a:lnTo>
                      <a:lnTo>
                        <a:pt x="154" y="273"/>
                      </a:lnTo>
                      <a:lnTo>
                        <a:pt x="84" y="273"/>
                      </a:lnTo>
                      <a:lnTo>
                        <a:pt x="84" y="0"/>
                      </a:lnTo>
                      <a:lnTo>
                        <a:pt x="0" y="0"/>
                      </a:lnTo>
                      <a:close/>
                    </a:path>
                  </a:pathLst>
                </a:custGeom>
                <a:pattFill prst="ltUpDiag">
                  <a:fgClr>
                    <a:srgbClr val="000000"/>
                  </a:fgClr>
                  <a:bgClr>
                    <a:srgbClr val="FFFFFF"/>
                  </a:bgClr>
                </a:pattFill>
                <a:ln w="9525">
                  <a:solidFill>
                    <a:srgbClr val="000000"/>
                  </a:solidFill>
                  <a:round/>
                </a:ln>
              </p:spPr>
              <p:txBody>
                <a:bodyPr/>
                <a:lstStyle/>
                <a:p>
                  <a:endParaRPr lang="zh-CN" altLang="en-US"/>
                </a:p>
              </p:txBody>
            </p:sp>
            <p:sp>
              <p:nvSpPr>
                <p:cNvPr id="24" name="Freeform 15" descr="深色下对角线"/>
                <p:cNvSpPr/>
                <p:nvPr/>
              </p:nvSpPr>
              <p:spPr bwMode="auto">
                <a:xfrm>
                  <a:off x="2424" y="8934"/>
                  <a:ext cx="779" cy="618"/>
                </a:xfrm>
                <a:custGeom>
                  <a:avLst/>
                  <a:gdLst>
                    <a:gd name="T0" fmla="*/ 164 w 779"/>
                    <a:gd name="T1" fmla="*/ 0 h 618"/>
                    <a:gd name="T2" fmla="*/ 779 w 779"/>
                    <a:gd name="T3" fmla="*/ 0 h 618"/>
                    <a:gd name="T4" fmla="*/ 734 w 779"/>
                    <a:gd name="T5" fmla="*/ 61 h 618"/>
                    <a:gd name="T6" fmla="*/ 568 w 779"/>
                    <a:gd name="T7" fmla="*/ 61 h 618"/>
                    <a:gd name="T8" fmla="*/ 501 w 779"/>
                    <a:gd name="T9" fmla="*/ 134 h 618"/>
                    <a:gd name="T10" fmla="*/ 392 w 779"/>
                    <a:gd name="T11" fmla="*/ 134 h 618"/>
                    <a:gd name="T12" fmla="*/ 164 w 779"/>
                    <a:gd name="T13" fmla="*/ 447 h 618"/>
                    <a:gd name="T14" fmla="*/ 164 w 779"/>
                    <a:gd name="T15" fmla="*/ 618 h 618"/>
                    <a:gd name="T16" fmla="*/ 81 w 779"/>
                    <a:gd name="T17" fmla="*/ 618 h 618"/>
                    <a:gd name="T18" fmla="*/ 86 w 779"/>
                    <a:gd name="T19" fmla="*/ 399 h 618"/>
                    <a:gd name="T20" fmla="*/ 37 w 779"/>
                    <a:gd name="T21" fmla="*/ 325 h 618"/>
                    <a:gd name="T22" fmla="*/ 0 w 779"/>
                    <a:gd name="T23" fmla="*/ 284 h 618"/>
                    <a:gd name="T24" fmla="*/ 7 w 779"/>
                    <a:gd name="T25" fmla="*/ 200 h 618"/>
                    <a:gd name="T26" fmla="*/ 161 w 779"/>
                    <a:gd name="T27" fmla="*/ 200 h 618"/>
                    <a:gd name="T28" fmla="*/ 164 w 779"/>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9" h="618">
                      <a:moveTo>
                        <a:pt x="164" y="0"/>
                      </a:moveTo>
                      <a:lnTo>
                        <a:pt x="779" y="0"/>
                      </a:lnTo>
                      <a:lnTo>
                        <a:pt x="734" y="61"/>
                      </a:lnTo>
                      <a:lnTo>
                        <a:pt x="568" y="61"/>
                      </a:lnTo>
                      <a:lnTo>
                        <a:pt x="501" y="134"/>
                      </a:lnTo>
                      <a:lnTo>
                        <a:pt x="392" y="134"/>
                      </a:lnTo>
                      <a:lnTo>
                        <a:pt x="164" y="447"/>
                      </a:lnTo>
                      <a:lnTo>
                        <a:pt x="164" y="618"/>
                      </a:lnTo>
                      <a:lnTo>
                        <a:pt x="81" y="618"/>
                      </a:lnTo>
                      <a:lnTo>
                        <a:pt x="86" y="399"/>
                      </a:lnTo>
                      <a:cubicBezTo>
                        <a:pt x="79" y="350"/>
                        <a:pt x="51" y="344"/>
                        <a:pt x="37" y="325"/>
                      </a:cubicBezTo>
                      <a:cubicBezTo>
                        <a:pt x="23" y="306"/>
                        <a:pt x="5" y="305"/>
                        <a:pt x="0" y="284"/>
                      </a:cubicBezTo>
                      <a:lnTo>
                        <a:pt x="7" y="200"/>
                      </a:lnTo>
                      <a:lnTo>
                        <a:pt x="161" y="200"/>
                      </a:lnTo>
                      <a:lnTo>
                        <a:pt x="164" y="0"/>
                      </a:lnTo>
                      <a:close/>
                    </a:path>
                  </a:pathLst>
                </a:custGeom>
                <a:pattFill prst="dkDnDiag">
                  <a:fgClr>
                    <a:srgbClr val="000000"/>
                  </a:fgClr>
                  <a:bgClr>
                    <a:srgbClr val="FFFFFF"/>
                  </a:bgClr>
                </a:pattFill>
                <a:ln w="9525">
                  <a:solidFill>
                    <a:srgbClr val="000000"/>
                  </a:solidFill>
                  <a:round/>
                </a:ln>
              </p:spPr>
              <p:txBody>
                <a:bodyPr/>
                <a:lstStyle/>
                <a:p>
                  <a:endParaRPr lang="zh-CN" altLang="en-US"/>
                </a:p>
              </p:txBody>
            </p:sp>
            <p:sp>
              <p:nvSpPr>
                <p:cNvPr id="25" name="Line 16"/>
                <p:cNvSpPr>
                  <a:spLocks noChangeShapeType="1"/>
                </p:cNvSpPr>
                <p:nvPr/>
              </p:nvSpPr>
              <p:spPr bwMode="auto">
                <a:xfrm flipV="1">
                  <a:off x="1679" y="8036"/>
                  <a:ext cx="1007" cy="129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Freeform 17"/>
                <p:cNvSpPr/>
                <p:nvPr/>
              </p:nvSpPr>
              <p:spPr bwMode="auto">
                <a:xfrm>
                  <a:off x="2554" y="8096"/>
                  <a:ext cx="108" cy="104"/>
                </a:xfrm>
                <a:custGeom>
                  <a:avLst/>
                  <a:gdLst>
                    <a:gd name="T0" fmla="*/ 0 w 108"/>
                    <a:gd name="T1" fmla="*/ 26 h 104"/>
                    <a:gd name="T2" fmla="*/ 31 w 108"/>
                    <a:gd name="T3" fmla="*/ 0 h 104"/>
                    <a:gd name="T4" fmla="*/ 108 w 108"/>
                    <a:gd name="T5" fmla="*/ 73 h 104"/>
                    <a:gd name="T6" fmla="*/ 83 w 108"/>
                    <a:gd name="T7" fmla="*/ 104 h 104"/>
                    <a:gd name="T8" fmla="*/ 0 w 108"/>
                    <a:gd name="T9" fmla="*/ 26 h 104"/>
                  </a:gdLst>
                  <a:ahLst/>
                  <a:cxnLst>
                    <a:cxn ang="0">
                      <a:pos x="T0" y="T1"/>
                    </a:cxn>
                    <a:cxn ang="0">
                      <a:pos x="T2" y="T3"/>
                    </a:cxn>
                    <a:cxn ang="0">
                      <a:pos x="T4" y="T5"/>
                    </a:cxn>
                    <a:cxn ang="0">
                      <a:pos x="T6" y="T7"/>
                    </a:cxn>
                    <a:cxn ang="0">
                      <a:pos x="T8" y="T9"/>
                    </a:cxn>
                  </a:cxnLst>
                  <a:rect l="0" t="0" r="r" b="b"/>
                  <a:pathLst>
                    <a:path w="108" h="104">
                      <a:moveTo>
                        <a:pt x="0" y="26"/>
                      </a:moveTo>
                      <a:lnTo>
                        <a:pt x="31" y="0"/>
                      </a:lnTo>
                      <a:lnTo>
                        <a:pt x="108" y="73"/>
                      </a:lnTo>
                      <a:lnTo>
                        <a:pt x="83" y="104"/>
                      </a:lnTo>
                      <a:lnTo>
                        <a:pt x="0" y="26"/>
                      </a:lnTo>
                      <a:close/>
                    </a:path>
                  </a:pathLst>
                </a:custGeom>
                <a:solidFill>
                  <a:srgbClr val="FFFFFF"/>
                </a:solidFill>
                <a:ln w="9525">
                  <a:solidFill>
                    <a:srgbClr val="000000"/>
                  </a:solidFill>
                  <a:round/>
                </a:ln>
              </p:spPr>
              <p:txBody>
                <a:bodyPr/>
                <a:lstStyle/>
                <a:p>
                  <a:endParaRPr lang="zh-CN" altLang="en-US"/>
                </a:p>
              </p:txBody>
            </p:sp>
            <p:sp>
              <p:nvSpPr>
                <p:cNvPr id="27" name="Freeform 18"/>
                <p:cNvSpPr/>
                <p:nvPr/>
              </p:nvSpPr>
              <p:spPr bwMode="auto">
                <a:xfrm>
                  <a:off x="2528" y="8003"/>
                  <a:ext cx="158" cy="155"/>
                </a:xfrm>
                <a:custGeom>
                  <a:avLst/>
                  <a:gdLst>
                    <a:gd name="T0" fmla="*/ 0 w 158"/>
                    <a:gd name="T1" fmla="*/ 155 h 155"/>
                    <a:gd name="T2" fmla="*/ 134 w 158"/>
                    <a:gd name="T3" fmla="*/ 0 h 155"/>
                    <a:gd name="T4" fmla="*/ 158 w 158"/>
                    <a:gd name="T5" fmla="*/ 33 h 155"/>
                  </a:gdLst>
                  <a:ahLst/>
                  <a:cxnLst>
                    <a:cxn ang="0">
                      <a:pos x="T0" y="T1"/>
                    </a:cxn>
                    <a:cxn ang="0">
                      <a:pos x="T2" y="T3"/>
                    </a:cxn>
                    <a:cxn ang="0">
                      <a:pos x="T4" y="T5"/>
                    </a:cxn>
                  </a:cxnLst>
                  <a:rect l="0" t="0" r="r" b="b"/>
                  <a:pathLst>
                    <a:path w="158" h="155">
                      <a:moveTo>
                        <a:pt x="0" y="155"/>
                      </a:moveTo>
                      <a:lnTo>
                        <a:pt x="134" y="0"/>
                      </a:lnTo>
                      <a:lnTo>
                        <a:pt x="158" y="33"/>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19"/>
                <p:cNvSpPr/>
                <p:nvPr/>
              </p:nvSpPr>
              <p:spPr bwMode="auto">
                <a:xfrm>
                  <a:off x="2443" y="8422"/>
                  <a:ext cx="111" cy="228"/>
                </a:xfrm>
                <a:custGeom>
                  <a:avLst/>
                  <a:gdLst>
                    <a:gd name="T0" fmla="*/ 111 w 111"/>
                    <a:gd name="T1" fmla="*/ 0 h 228"/>
                    <a:gd name="T2" fmla="*/ 0 w 111"/>
                    <a:gd name="T3" fmla="*/ 0 h 228"/>
                    <a:gd name="T4" fmla="*/ 0 w 111"/>
                    <a:gd name="T5" fmla="*/ 228 h 228"/>
                  </a:gdLst>
                  <a:ahLst/>
                  <a:cxnLst>
                    <a:cxn ang="0">
                      <a:pos x="T0" y="T1"/>
                    </a:cxn>
                    <a:cxn ang="0">
                      <a:pos x="T2" y="T3"/>
                    </a:cxn>
                    <a:cxn ang="0">
                      <a:pos x="T4" y="T5"/>
                    </a:cxn>
                  </a:cxnLst>
                  <a:rect l="0" t="0" r="r" b="b"/>
                  <a:pathLst>
                    <a:path w="111" h="228">
                      <a:moveTo>
                        <a:pt x="111" y="0"/>
                      </a:moveTo>
                      <a:lnTo>
                        <a:pt x="0" y="0"/>
                      </a:lnTo>
                      <a:lnTo>
                        <a:pt x="0" y="228"/>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20"/>
                <p:cNvSpPr>
                  <a:spLocks noChangeShapeType="1"/>
                </p:cNvSpPr>
                <p:nvPr/>
              </p:nvSpPr>
              <p:spPr bwMode="auto">
                <a:xfrm>
                  <a:off x="2458" y="8536"/>
                  <a:ext cx="12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1"/>
                <p:cNvSpPr>
                  <a:spLocks noChangeShapeType="1"/>
                </p:cNvSpPr>
                <p:nvPr/>
              </p:nvSpPr>
              <p:spPr bwMode="auto">
                <a:xfrm>
                  <a:off x="2458" y="8578"/>
                  <a:ext cx="124" cy="1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Freeform 22"/>
                <p:cNvSpPr/>
                <p:nvPr/>
              </p:nvSpPr>
              <p:spPr bwMode="auto">
                <a:xfrm>
                  <a:off x="2443" y="8878"/>
                  <a:ext cx="137" cy="1"/>
                </a:xfrm>
                <a:custGeom>
                  <a:avLst/>
                  <a:gdLst>
                    <a:gd name="T0" fmla="*/ 0 w 137"/>
                    <a:gd name="T1" fmla="*/ 0 h 1"/>
                    <a:gd name="T2" fmla="*/ 137 w 137"/>
                    <a:gd name="T3" fmla="*/ 0 h 1"/>
                  </a:gdLst>
                  <a:ahLst/>
                  <a:cxnLst>
                    <a:cxn ang="0">
                      <a:pos x="T0" y="T1"/>
                    </a:cxn>
                    <a:cxn ang="0">
                      <a:pos x="T2" y="T3"/>
                    </a:cxn>
                  </a:cxnLst>
                  <a:rect l="0" t="0" r="r" b="b"/>
                  <a:pathLst>
                    <a:path w="137" h="1">
                      <a:moveTo>
                        <a:pt x="0" y="0"/>
                      </a:moveTo>
                      <a:lnTo>
                        <a:pt x="137" y="0"/>
                      </a:lnTo>
                    </a:path>
                  </a:pathLst>
                </a:custGeom>
                <a:noFill/>
                <a:ln w="9525" cap="flat">
                  <a:solidFill>
                    <a:srgbClr val="000000"/>
                  </a:solidFill>
                  <a:prstDash val="lgDash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23"/>
                <p:cNvSpPr/>
                <p:nvPr/>
              </p:nvSpPr>
              <p:spPr bwMode="auto">
                <a:xfrm>
                  <a:off x="2373" y="8479"/>
                  <a:ext cx="67" cy="140"/>
                </a:xfrm>
                <a:custGeom>
                  <a:avLst/>
                  <a:gdLst>
                    <a:gd name="T0" fmla="*/ 54 w 67"/>
                    <a:gd name="T1" fmla="*/ 6 h 140"/>
                    <a:gd name="T2" fmla="*/ 9 w 67"/>
                    <a:gd name="T3" fmla="*/ 0 h 140"/>
                    <a:gd name="T4" fmla="*/ 9 w 67"/>
                    <a:gd name="T5" fmla="*/ 57 h 140"/>
                    <a:gd name="T6" fmla="*/ 30 w 67"/>
                    <a:gd name="T7" fmla="*/ 83 h 140"/>
                    <a:gd name="T8" fmla="*/ 9 w 67"/>
                    <a:gd name="T9" fmla="*/ 109 h 140"/>
                    <a:gd name="T10" fmla="*/ 10 w 67"/>
                    <a:gd name="T11" fmla="*/ 140 h 140"/>
                    <a:gd name="T12" fmla="*/ 67 w 67"/>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67" h="140">
                      <a:moveTo>
                        <a:pt x="54" y="6"/>
                      </a:moveTo>
                      <a:lnTo>
                        <a:pt x="9" y="0"/>
                      </a:lnTo>
                      <a:lnTo>
                        <a:pt x="9" y="57"/>
                      </a:lnTo>
                      <a:cubicBezTo>
                        <a:pt x="12" y="71"/>
                        <a:pt x="30" y="74"/>
                        <a:pt x="30" y="83"/>
                      </a:cubicBezTo>
                      <a:cubicBezTo>
                        <a:pt x="30" y="92"/>
                        <a:pt x="12" y="100"/>
                        <a:pt x="9" y="109"/>
                      </a:cubicBezTo>
                      <a:cubicBezTo>
                        <a:pt x="6" y="118"/>
                        <a:pt x="0" y="135"/>
                        <a:pt x="10" y="140"/>
                      </a:cubicBezTo>
                      <a:lnTo>
                        <a:pt x="67" y="14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24"/>
                <p:cNvSpPr/>
                <p:nvPr/>
              </p:nvSpPr>
              <p:spPr bwMode="auto">
                <a:xfrm>
                  <a:off x="2376" y="8847"/>
                  <a:ext cx="67" cy="140"/>
                </a:xfrm>
                <a:custGeom>
                  <a:avLst/>
                  <a:gdLst>
                    <a:gd name="T0" fmla="*/ 54 w 67"/>
                    <a:gd name="T1" fmla="*/ 6 h 140"/>
                    <a:gd name="T2" fmla="*/ 9 w 67"/>
                    <a:gd name="T3" fmla="*/ 0 h 140"/>
                    <a:gd name="T4" fmla="*/ 9 w 67"/>
                    <a:gd name="T5" fmla="*/ 57 h 140"/>
                    <a:gd name="T6" fmla="*/ 30 w 67"/>
                    <a:gd name="T7" fmla="*/ 83 h 140"/>
                    <a:gd name="T8" fmla="*/ 9 w 67"/>
                    <a:gd name="T9" fmla="*/ 109 h 140"/>
                    <a:gd name="T10" fmla="*/ 10 w 67"/>
                    <a:gd name="T11" fmla="*/ 140 h 140"/>
                    <a:gd name="T12" fmla="*/ 67 w 67"/>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67" h="140">
                      <a:moveTo>
                        <a:pt x="54" y="6"/>
                      </a:moveTo>
                      <a:lnTo>
                        <a:pt x="9" y="0"/>
                      </a:lnTo>
                      <a:lnTo>
                        <a:pt x="9" y="57"/>
                      </a:lnTo>
                      <a:cubicBezTo>
                        <a:pt x="12" y="71"/>
                        <a:pt x="30" y="74"/>
                        <a:pt x="30" y="83"/>
                      </a:cubicBezTo>
                      <a:cubicBezTo>
                        <a:pt x="30" y="92"/>
                        <a:pt x="12" y="100"/>
                        <a:pt x="9" y="109"/>
                      </a:cubicBezTo>
                      <a:cubicBezTo>
                        <a:pt x="6" y="118"/>
                        <a:pt x="0" y="135"/>
                        <a:pt x="10" y="140"/>
                      </a:cubicBezTo>
                      <a:lnTo>
                        <a:pt x="67" y="14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25"/>
                <p:cNvSpPr/>
                <p:nvPr/>
              </p:nvSpPr>
              <p:spPr bwMode="auto">
                <a:xfrm>
                  <a:off x="5599" y="8572"/>
                  <a:ext cx="261" cy="151"/>
                </a:xfrm>
                <a:custGeom>
                  <a:avLst/>
                  <a:gdLst>
                    <a:gd name="T0" fmla="*/ 0 w 261"/>
                    <a:gd name="T1" fmla="*/ 6 h 151"/>
                    <a:gd name="T2" fmla="*/ 145 w 261"/>
                    <a:gd name="T3" fmla="*/ 11 h 151"/>
                    <a:gd name="T4" fmla="*/ 254 w 261"/>
                    <a:gd name="T5" fmla="*/ 73 h 151"/>
                    <a:gd name="T6" fmla="*/ 187 w 261"/>
                    <a:gd name="T7" fmla="*/ 130 h 151"/>
                    <a:gd name="T8" fmla="*/ 21 w 261"/>
                    <a:gd name="T9" fmla="*/ 151 h 151"/>
                  </a:gdLst>
                  <a:ahLst/>
                  <a:cxnLst>
                    <a:cxn ang="0">
                      <a:pos x="T0" y="T1"/>
                    </a:cxn>
                    <a:cxn ang="0">
                      <a:pos x="T2" y="T3"/>
                    </a:cxn>
                    <a:cxn ang="0">
                      <a:pos x="T4" y="T5"/>
                    </a:cxn>
                    <a:cxn ang="0">
                      <a:pos x="T6" y="T7"/>
                    </a:cxn>
                    <a:cxn ang="0">
                      <a:pos x="T8" y="T9"/>
                    </a:cxn>
                  </a:cxnLst>
                  <a:rect l="0" t="0" r="r" b="b"/>
                  <a:pathLst>
                    <a:path w="261" h="151">
                      <a:moveTo>
                        <a:pt x="0" y="6"/>
                      </a:moveTo>
                      <a:cubicBezTo>
                        <a:pt x="24" y="6"/>
                        <a:pt x="103" y="0"/>
                        <a:pt x="145" y="11"/>
                      </a:cubicBezTo>
                      <a:cubicBezTo>
                        <a:pt x="187" y="22"/>
                        <a:pt x="247" y="53"/>
                        <a:pt x="254" y="73"/>
                      </a:cubicBezTo>
                      <a:cubicBezTo>
                        <a:pt x="261" y="93"/>
                        <a:pt x="226" y="117"/>
                        <a:pt x="187" y="130"/>
                      </a:cubicBezTo>
                      <a:cubicBezTo>
                        <a:pt x="148" y="143"/>
                        <a:pt x="56" y="147"/>
                        <a:pt x="21" y="151"/>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26"/>
                <p:cNvSpPr/>
                <p:nvPr/>
              </p:nvSpPr>
              <p:spPr bwMode="auto">
                <a:xfrm>
                  <a:off x="5605" y="8539"/>
                  <a:ext cx="291" cy="215"/>
                </a:xfrm>
                <a:custGeom>
                  <a:avLst/>
                  <a:gdLst>
                    <a:gd name="T0" fmla="*/ 0 w 291"/>
                    <a:gd name="T1" fmla="*/ 18 h 215"/>
                    <a:gd name="T2" fmla="*/ 139 w 291"/>
                    <a:gd name="T3" fmla="*/ 13 h 215"/>
                    <a:gd name="T4" fmla="*/ 279 w 291"/>
                    <a:gd name="T5" fmla="*/ 96 h 215"/>
                    <a:gd name="T6" fmla="*/ 212 w 291"/>
                    <a:gd name="T7" fmla="*/ 179 h 215"/>
                    <a:gd name="T8" fmla="*/ 4 w 291"/>
                    <a:gd name="T9" fmla="*/ 215 h 215"/>
                  </a:gdLst>
                  <a:ahLst/>
                  <a:cxnLst>
                    <a:cxn ang="0">
                      <a:pos x="T0" y="T1"/>
                    </a:cxn>
                    <a:cxn ang="0">
                      <a:pos x="T2" y="T3"/>
                    </a:cxn>
                    <a:cxn ang="0">
                      <a:pos x="T4" y="T5"/>
                    </a:cxn>
                    <a:cxn ang="0">
                      <a:pos x="T6" y="T7"/>
                    </a:cxn>
                    <a:cxn ang="0">
                      <a:pos x="T8" y="T9"/>
                    </a:cxn>
                  </a:cxnLst>
                  <a:rect l="0" t="0" r="r" b="b"/>
                  <a:pathLst>
                    <a:path w="291" h="215">
                      <a:moveTo>
                        <a:pt x="0" y="18"/>
                      </a:moveTo>
                      <a:cubicBezTo>
                        <a:pt x="23" y="17"/>
                        <a:pt x="93" y="0"/>
                        <a:pt x="139" y="13"/>
                      </a:cubicBezTo>
                      <a:cubicBezTo>
                        <a:pt x="185" y="26"/>
                        <a:pt x="267" y="68"/>
                        <a:pt x="279" y="96"/>
                      </a:cubicBezTo>
                      <a:cubicBezTo>
                        <a:pt x="291" y="124"/>
                        <a:pt x="258" y="159"/>
                        <a:pt x="212" y="179"/>
                      </a:cubicBezTo>
                      <a:cubicBezTo>
                        <a:pt x="166" y="199"/>
                        <a:pt x="47" y="207"/>
                        <a:pt x="4" y="215"/>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Oval 27"/>
                <p:cNvSpPr>
                  <a:spLocks noChangeArrowheads="1"/>
                </p:cNvSpPr>
                <p:nvPr/>
              </p:nvSpPr>
              <p:spPr bwMode="auto">
                <a:xfrm>
                  <a:off x="5870" y="8574"/>
                  <a:ext cx="149" cy="143"/>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Oval 28"/>
                <p:cNvSpPr>
                  <a:spLocks noChangeArrowheads="1"/>
                </p:cNvSpPr>
                <p:nvPr/>
              </p:nvSpPr>
              <p:spPr bwMode="auto">
                <a:xfrm>
                  <a:off x="5903" y="8601"/>
                  <a:ext cx="85" cy="85"/>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Line 29"/>
                <p:cNvSpPr>
                  <a:spLocks noChangeShapeType="1"/>
                </p:cNvSpPr>
                <p:nvPr/>
              </p:nvSpPr>
              <p:spPr bwMode="auto">
                <a:xfrm>
                  <a:off x="4096" y="8601"/>
                  <a:ext cx="38" cy="63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30"/>
                <p:cNvSpPr>
                  <a:spLocks noChangeShapeType="1"/>
                </p:cNvSpPr>
                <p:nvPr/>
              </p:nvSpPr>
              <p:spPr bwMode="auto">
                <a:xfrm>
                  <a:off x="3604" y="8879"/>
                  <a:ext cx="0" cy="3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31"/>
                <p:cNvSpPr>
                  <a:spLocks noChangeShapeType="1"/>
                </p:cNvSpPr>
                <p:nvPr/>
              </p:nvSpPr>
              <p:spPr bwMode="auto">
                <a:xfrm>
                  <a:off x="2923" y="8987"/>
                  <a:ext cx="0" cy="2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32"/>
                <p:cNvSpPr>
                  <a:spLocks noChangeShapeType="1"/>
                </p:cNvSpPr>
                <p:nvPr/>
              </p:nvSpPr>
              <p:spPr bwMode="auto">
                <a:xfrm>
                  <a:off x="5609" y="8723"/>
                  <a:ext cx="0" cy="37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Freeform 33"/>
                <p:cNvSpPr/>
                <p:nvPr/>
              </p:nvSpPr>
              <p:spPr bwMode="auto">
                <a:xfrm rot="2311653">
                  <a:off x="2512" y="8011"/>
                  <a:ext cx="67" cy="140"/>
                </a:xfrm>
                <a:custGeom>
                  <a:avLst/>
                  <a:gdLst>
                    <a:gd name="T0" fmla="*/ 54 w 67"/>
                    <a:gd name="T1" fmla="*/ 6 h 140"/>
                    <a:gd name="T2" fmla="*/ 9 w 67"/>
                    <a:gd name="T3" fmla="*/ 0 h 140"/>
                    <a:gd name="T4" fmla="*/ 9 w 67"/>
                    <a:gd name="T5" fmla="*/ 57 h 140"/>
                    <a:gd name="T6" fmla="*/ 30 w 67"/>
                    <a:gd name="T7" fmla="*/ 83 h 140"/>
                    <a:gd name="T8" fmla="*/ 9 w 67"/>
                    <a:gd name="T9" fmla="*/ 109 h 140"/>
                    <a:gd name="T10" fmla="*/ 10 w 67"/>
                    <a:gd name="T11" fmla="*/ 140 h 140"/>
                    <a:gd name="T12" fmla="*/ 67 w 67"/>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67" h="140">
                      <a:moveTo>
                        <a:pt x="54" y="6"/>
                      </a:moveTo>
                      <a:lnTo>
                        <a:pt x="9" y="0"/>
                      </a:lnTo>
                      <a:lnTo>
                        <a:pt x="9" y="57"/>
                      </a:lnTo>
                      <a:cubicBezTo>
                        <a:pt x="12" y="71"/>
                        <a:pt x="30" y="74"/>
                        <a:pt x="30" y="83"/>
                      </a:cubicBezTo>
                      <a:cubicBezTo>
                        <a:pt x="30" y="92"/>
                        <a:pt x="12" y="100"/>
                        <a:pt x="9" y="109"/>
                      </a:cubicBezTo>
                      <a:cubicBezTo>
                        <a:pt x="6" y="118"/>
                        <a:pt x="0" y="135"/>
                        <a:pt x="10" y="140"/>
                      </a:cubicBezTo>
                      <a:lnTo>
                        <a:pt x="67" y="14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34"/>
                <p:cNvSpPr/>
                <p:nvPr/>
              </p:nvSpPr>
              <p:spPr bwMode="auto">
                <a:xfrm rot="2311653">
                  <a:off x="1650" y="9096"/>
                  <a:ext cx="67" cy="140"/>
                </a:xfrm>
                <a:custGeom>
                  <a:avLst/>
                  <a:gdLst>
                    <a:gd name="T0" fmla="*/ 54 w 67"/>
                    <a:gd name="T1" fmla="*/ 6 h 140"/>
                    <a:gd name="T2" fmla="*/ 9 w 67"/>
                    <a:gd name="T3" fmla="*/ 0 h 140"/>
                    <a:gd name="T4" fmla="*/ 9 w 67"/>
                    <a:gd name="T5" fmla="*/ 57 h 140"/>
                    <a:gd name="T6" fmla="*/ 30 w 67"/>
                    <a:gd name="T7" fmla="*/ 83 h 140"/>
                    <a:gd name="T8" fmla="*/ 9 w 67"/>
                    <a:gd name="T9" fmla="*/ 109 h 140"/>
                    <a:gd name="T10" fmla="*/ 10 w 67"/>
                    <a:gd name="T11" fmla="*/ 140 h 140"/>
                    <a:gd name="T12" fmla="*/ 67 w 67"/>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67" h="140">
                      <a:moveTo>
                        <a:pt x="54" y="6"/>
                      </a:moveTo>
                      <a:lnTo>
                        <a:pt x="9" y="0"/>
                      </a:lnTo>
                      <a:lnTo>
                        <a:pt x="9" y="57"/>
                      </a:lnTo>
                      <a:cubicBezTo>
                        <a:pt x="12" y="71"/>
                        <a:pt x="30" y="74"/>
                        <a:pt x="30" y="83"/>
                      </a:cubicBezTo>
                      <a:cubicBezTo>
                        <a:pt x="30" y="92"/>
                        <a:pt x="12" y="100"/>
                        <a:pt x="9" y="109"/>
                      </a:cubicBezTo>
                      <a:cubicBezTo>
                        <a:pt x="6" y="118"/>
                        <a:pt x="0" y="135"/>
                        <a:pt x="10" y="140"/>
                      </a:cubicBezTo>
                      <a:lnTo>
                        <a:pt x="67" y="14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Arc 35"/>
                <p:cNvSpPr/>
                <p:nvPr/>
              </p:nvSpPr>
              <p:spPr bwMode="auto">
                <a:xfrm>
                  <a:off x="2212" y="9206"/>
                  <a:ext cx="216" cy="143"/>
                </a:xfrm>
                <a:custGeom>
                  <a:avLst/>
                  <a:gdLst>
                    <a:gd name="G0" fmla="+- 9439 0 0"/>
                    <a:gd name="G1" fmla="+- 21600 0 0"/>
                    <a:gd name="G2" fmla="+- 21600 0 0"/>
                    <a:gd name="T0" fmla="*/ 0 w 21100"/>
                    <a:gd name="T1" fmla="*/ 2172 h 21600"/>
                    <a:gd name="T2" fmla="*/ 21100 w 21100"/>
                    <a:gd name="T3" fmla="*/ 3418 h 21600"/>
                    <a:gd name="T4" fmla="*/ 9439 w 21100"/>
                    <a:gd name="T5" fmla="*/ 21600 h 21600"/>
                  </a:gdLst>
                  <a:ahLst/>
                  <a:cxnLst>
                    <a:cxn ang="0">
                      <a:pos x="T0" y="T1"/>
                    </a:cxn>
                    <a:cxn ang="0">
                      <a:pos x="T2" y="T3"/>
                    </a:cxn>
                    <a:cxn ang="0">
                      <a:pos x="T4" y="T5"/>
                    </a:cxn>
                  </a:cxnLst>
                  <a:rect l="0" t="0" r="r" b="b"/>
                  <a:pathLst>
                    <a:path w="21100" h="21600" fill="none" extrusionOk="0">
                      <a:moveTo>
                        <a:pt x="-1" y="2171"/>
                      </a:moveTo>
                      <a:cubicBezTo>
                        <a:pt x="2941" y="742"/>
                        <a:pt x="6168" y="0"/>
                        <a:pt x="9439" y="0"/>
                      </a:cubicBezTo>
                      <a:cubicBezTo>
                        <a:pt x="13572" y="0"/>
                        <a:pt x="17620" y="1186"/>
                        <a:pt x="21099" y="3418"/>
                      </a:cubicBezTo>
                    </a:path>
                    <a:path w="21100" h="21600" stroke="0" extrusionOk="0">
                      <a:moveTo>
                        <a:pt x="-1" y="2171"/>
                      </a:moveTo>
                      <a:cubicBezTo>
                        <a:pt x="2941" y="742"/>
                        <a:pt x="6168" y="0"/>
                        <a:pt x="9439" y="0"/>
                      </a:cubicBezTo>
                      <a:cubicBezTo>
                        <a:pt x="13572" y="0"/>
                        <a:pt x="17620" y="1186"/>
                        <a:pt x="21099" y="3418"/>
                      </a:cubicBezTo>
                      <a:lnTo>
                        <a:pt x="9439" y="21600"/>
                      </a:lnTo>
                      <a:close/>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Arc 36"/>
                <p:cNvSpPr/>
                <p:nvPr/>
              </p:nvSpPr>
              <p:spPr bwMode="auto">
                <a:xfrm>
                  <a:off x="2212" y="9098"/>
                  <a:ext cx="217" cy="178"/>
                </a:xfrm>
                <a:custGeom>
                  <a:avLst/>
                  <a:gdLst>
                    <a:gd name="G0" fmla="+- 16902 0 0"/>
                    <a:gd name="G1" fmla="+- 21600 0 0"/>
                    <a:gd name="G2" fmla="+- 21600 0 0"/>
                    <a:gd name="T0" fmla="*/ 0 w 30749"/>
                    <a:gd name="T1" fmla="*/ 8151 h 21600"/>
                    <a:gd name="T2" fmla="*/ 30749 w 30749"/>
                    <a:gd name="T3" fmla="*/ 5022 h 21600"/>
                    <a:gd name="T4" fmla="*/ 16902 w 30749"/>
                    <a:gd name="T5" fmla="*/ 21600 h 21600"/>
                  </a:gdLst>
                  <a:ahLst/>
                  <a:cxnLst>
                    <a:cxn ang="0">
                      <a:pos x="T0" y="T1"/>
                    </a:cxn>
                    <a:cxn ang="0">
                      <a:pos x="T2" y="T3"/>
                    </a:cxn>
                    <a:cxn ang="0">
                      <a:pos x="T4" y="T5"/>
                    </a:cxn>
                  </a:cxnLst>
                  <a:rect l="0" t="0" r="r" b="b"/>
                  <a:pathLst>
                    <a:path w="30749" h="21600" fill="none" extrusionOk="0">
                      <a:moveTo>
                        <a:pt x="-1" y="8150"/>
                      </a:moveTo>
                      <a:cubicBezTo>
                        <a:pt x="4097" y="3000"/>
                        <a:pt x="10320" y="0"/>
                        <a:pt x="16902" y="0"/>
                      </a:cubicBezTo>
                      <a:cubicBezTo>
                        <a:pt x="21963" y="0"/>
                        <a:pt x="26864" y="1777"/>
                        <a:pt x="30748" y="5022"/>
                      </a:cubicBezTo>
                    </a:path>
                    <a:path w="30749" h="21600" stroke="0" extrusionOk="0">
                      <a:moveTo>
                        <a:pt x="-1" y="8150"/>
                      </a:moveTo>
                      <a:cubicBezTo>
                        <a:pt x="4097" y="3000"/>
                        <a:pt x="10320" y="0"/>
                        <a:pt x="16902" y="0"/>
                      </a:cubicBezTo>
                      <a:cubicBezTo>
                        <a:pt x="21963" y="0"/>
                        <a:pt x="26864" y="1777"/>
                        <a:pt x="30748" y="5022"/>
                      </a:cubicBezTo>
                      <a:lnTo>
                        <a:pt x="16902" y="21600"/>
                      </a:lnTo>
                      <a:close/>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Line 37"/>
                <p:cNvSpPr>
                  <a:spLocks noChangeShapeType="1"/>
                </p:cNvSpPr>
                <p:nvPr/>
              </p:nvSpPr>
              <p:spPr bwMode="auto">
                <a:xfrm>
                  <a:off x="2443" y="8422"/>
                  <a:ext cx="1" cy="7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 name="Line 38"/>
              <p:cNvSpPr>
                <a:spLocks noChangeShapeType="1"/>
              </p:cNvSpPr>
              <p:nvPr/>
            </p:nvSpPr>
            <p:spPr bwMode="auto">
              <a:xfrm>
                <a:off x="3514" y="7782"/>
                <a:ext cx="23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39"/>
            <p:cNvSpPr>
              <a:spLocks noChangeArrowheads="1"/>
            </p:cNvSpPr>
            <p:nvPr/>
          </p:nvSpPr>
          <p:spPr bwMode="auto">
            <a:xfrm>
              <a:off x="4074" y="12695"/>
              <a:ext cx="4129" cy="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eaLnBrk="0" hangingPunct="0"/>
              <a:r>
                <a:rPr lang="zh-CN" altLang="en-US" sz="2400">
                  <a:latin typeface="Times New Roman" panose="02020603050405020304" charset="0"/>
                </a:rPr>
                <a:t>工业热电偶结构示意图</a:t>
              </a:r>
            </a:p>
            <a:p>
              <a:pPr algn="just" eaLnBrk="0" hangingPunct="0"/>
              <a:r>
                <a:rPr lang="en-US" altLang="zh-CN" sz="2000">
                  <a:latin typeface="Times New Roman" panose="02020603050405020304" charset="0"/>
                </a:rPr>
                <a:t>1</a:t>
              </a:r>
              <a:r>
                <a:rPr lang="zh-CN" altLang="en-US" sz="2000">
                  <a:latin typeface="Times New Roman" panose="02020603050405020304" charset="0"/>
                </a:rPr>
                <a:t>－接线盒；</a:t>
              </a:r>
              <a:r>
                <a:rPr lang="en-US" altLang="zh-CN" sz="2000">
                  <a:latin typeface="Times New Roman" panose="02020603050405020304" charset="0"/>
                </a:rPr>
                <a:t>2</a:t>
              </a:r>
              <a:r>
                <a:rPr lang="zh-CN" altLang="en-US" sz="2000">
                  <a:latin typeface="Times New Roman" panose="02020603050405020304" charset="0"/>
                </a:rPr>
                <a:t>－保险套管</a:t>
              </a:r>
              <a:r>
                <a:rPr lang="en-US" altLang="zh-CN" sz="2000">
                  <a:latin typeface="Times New Roman" panose="02020603050405020304" charset="0"/>
                </a:rPr>
                <a:t>3―</a:t>
              </a:r>
              <a:r>
                <a:rPr lang="zh-CN" altLang="en-US" sz="2000">
                  <a:latin typeface="Times New Roman" panose="02020603050405020304" charset="0"/>
                </a:rPr>
                <a:t>绝缘套管</a:t>
              </a:r>
              <a:r>
                <a:rPr lang="en-US" altLang="zh-CN" sz="2000">
                  <a:latin typeface="Times New Roman" panose="02020603050405020304" charset="0"/>
                </a:rPr>
                <a:t>4―</a:t>
              </a:r>
              <a:r>
                <a:rPr lang="zh-CN" altLang="en-US" sz="2000">
                  <a:latin typeface="Times New Roman" panose="02020603050405020304" charset="0"/>
                </a:rPr>
                <a:t>热电偶丝</a:t>
              </a:r>
            </a:p>
          </p:txBody>
        </p:sp>
        <p:sp>
          <p:nvSpPr>
            <p:cNvPr id="9" name="Rectangle 40"/>
            <p:cNvSpPr>
              <a:spLocks noChangeArrowheads="1"/>
            </p:cNvSpPr>
            <p:nvPr/>
          </p:nvSpPr>
          <p:spPr bwMode="auto">
            <a:xfrm>
              <a:off x="5088" y="11857"/>
              <a:ext cx="187"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sz="2400">
                  <a:latin typeface="Times New Roman" panose="02020603050405020304" charset="0"/>
                </a:rPr>
                <a:t>1</a:t>
              </a:r>
            </a:p>
          </p:txBody>
        </p:sp>
        <p:sp>
          <p:nvSpPr>
            <p:cNvPr id="10" name="Rectangle 41"/>
            <p:cNvSpPr>
              <a:spLocks noChangeArrowheads="1"/>
            </p:cNvSpPr>
            <p:nvPr/>
          </p:nvSpPr>
          <p:spPr bwMode="auto">
            <a:xfrm>
              <a:off x="5695" y="11858"/>
              <a:ext cx="187"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sz="2400">
                  <a:latin typeface="Times New Roman" panose="02020603050405020304" charset="0"/>
                </a:rPr>
                <a:t>2</a:t>
              </a:r>
            </a:p>
          </p:txBody>
        </p:sp>
        <p:sp>
          <p:nvSpPr>
            <p:cNvPr id="11" name="Rectangle 42"/>
            <p:cNvSpPr>
              <a:spLocks noChangeArrowheads="1"/>
            </p:cNvSpPr>
            <p:nvPr/>
          </p:nvSpPr>
          <p:spPr bwMode="auto">
            <a:xfrm>
              <a:off x="6255" y="11888"/>
              <a:ext cx="187"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sz="2400">
                  <a:latin typeface="Times New Roman" panose="02020603050405020304" charset="0"/>
                </a:rPr>
                <a:t>3</a:t>
              </a:r>
            </a:p>
          </p:txBody>
        </p:sp>
        <p:sp>
          <p:nvSpPr>
            <p:cNvPr id="12" name="Rectangle 43"/>
            <p:cNvSpPr>
              <a:spLocks noChangeArrowheads="1"/>
            </p:cNvSpPr>
            <p:nvPr/>
          </p:nvSpPr>
          <p:spPr bwMode="auto">
            <a:xfrm>
              <a:off x="7763" y="11750"/>
              <a:ext cx="187"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sz="2400">
                  <a:latin typeface="Times New Roman" panose="02020603050405020304" charset="0"/>
                </a:rPr>
                <a:t>4</a:t>
              </a:r>
            </a:p>
          </p:txBody>
        </p:sp>
      </p:grpSp>
    </p:spTree>
    <p:custDataLst>
      <p:tags r:id="rId1"/>
    </p:custData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a:spLocks noGrp="1" noChangeArrowheads="1"/>
          </p:cNvSpPr>
          <p:nvPr>
            <p:ph type="title"/>
          </p:nvPr>
        </p:nvSpPr>
        <p:spPr>
          <a:xfrm>
            <a:off x="1045029" y="360783"/>
            <a:ext cx="4836367" cy="1066800"/>
          </a:xfrm>
        </p:spPr>
        <p:txBody>
          <a:bodyPr/>
          <a:lstStyle/>
          <a:p>
            <a:pPr algn="ctr">
              <a:lnSpc>
                <a:spcPct val="120000"/>
              </a:lnSpc>
            </a:pPr>
            <a:r>
              <a:rPr lang="zh-CN" altLang="en-US" sz="2900" b="1" dirty="0">
                <a:latin typeface="宋体" panose="02010600030101010101" pitchFamily="2" charset="-122"/>
                <a:ea typeface="黑体" panose="02010609060101010101" charset="-122"/>
              </a:rPr>
              <a:t>普通装配型</a:t>
            </a:r>
            <a:r>
              <a:rPr lang="zh-CN" altLang="en-US" sz="2900" b="1" dirty="0">
                <a:latin typeface="Times New Roman" panose="02020603050405020304" charset="0"/>
                <a:ea typeface="黑体" panose="02010609060101010101" charset="-122"/>
              </a:rPr>
              <a:t>热电偶的外形</a:t>
            </a:r>
          </a:p>
        </p:txBody>
      </p:sp>
      <p:pic>
        <p:nvPicPr>
          <p:cNvPr id="48" name="Picture 3" descr="各种热电偶"/>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198" y="1732383"/>
            <a:ext cx="3741737" cy="4876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热电偶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996" y="589383"/>
            <a:ext cx="3089275" cy="60198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5"/>
          <p:cNvSpPr txBox="1">
            <a:spLocks noChangeArrowheads="1"/>
          </p:cNvSpPr>
          <p:nvPr/>
        </p:nvSpPr>
        <p:spPr bwMode="auto">
          <a:xfrm>
            <a:off x="1461797" y="4018386"/>
            <a:ext cx="1295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latin typeface="Times New Roman" panose="02020603050405020304" charset="0"/>
              </a:rPr>
              <a:t>安装螺纹</a:t>
            </a:r>
          </a:p>
        </p:txBody>
      </p:sp>
      <p:sp>
        <p:nvSpPr>
          <p:cNvPr id="51" name="Line 6"/>
          <p:cNvSpPr>
            <a:spLocks noChangeShapeType="1"/>
          </p:cNvSpPr>
          <p:nvPr/>
        </p:nvSpPr>
        <p:spPr bwMode="auto">
          <a:xfrm flipV="1">
            <a:off x="2528596" y="3865983"/>
            <a:ext cx="533400" cy="533400"/>
          </a:xfrm>
          <a:prstGeom prst="line">
            <a:avLst/>
          </a:prstGeom>
          <a:noFill/>
          <a:ln w="57150">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7"/>
          <p:cNvSpPr txBox="1">
            <a:spLocks noChangeArrowheads="1"/>
          </p:cNvSpPr>
          <p:nvPr/>
        </p:nvSpPr>
        <p:spPr bwMode="auto">
          <a:xfrm>
            <a:off x="3976398" y="5618586"/>
            <a:ext cx="1295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rgbClr val="FF0000"/>
                </a:solidFill>
                <a:latin typeface="Times New Roman" panose="02020603050405020304" charset="0"/>
              </a:rPr>
              <a:t>安装法兰</a:t>
            </a:r>
          </a:p>
        </p:txBody>
      </p:sp>
      <p:sp>
        <p:nvSpPr>
          <p:cNvPr id="53" name="Line 8"/>
          <p:cNvSpPr>
            <a:spLocks noChangeShapeType="1"/>
          </p:cNvSpPr>
          <p:nvPr/>
        </p:nvSpPr>
        <p:spPr bwMode="auto">
          <a:xfrm flipV="1">
            <a:off x="4281195" y="4399383"/>
            <a:ext cx="533400" cy="129540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5" name="文本框 4"/>
          <p:cNvSpPr txBox="1"/>
          <p:nvPr/>
        </p:nvSpPr>
        <p:spPr>
          <a:xfrm>
            <a:off x="1042440" y="209304"/>
            <a:ext cx="10625455" cy="1508105"/>
          </a:xfrm>
          <a:prstGeom prst="rect">
            <a:avLst/>
          </a:prstGeom>
          <a:noFill/>
        </p:spPr>
        <p:txBody>
          <a:bodyPr wrap="square" rtlCol="0">
            <a:spAutoFit/>
          </a:bodyPr>
          <a:lstStyle/>
          <a:p>
            <a:pPr indent="0" fontAlgn="auto">
              <a:lnSpc>
                <a:spcPct val="125000"/>
              </a:lnSpc>
              <a:buClrTx/>
              <a:buSzTx/>
              <a:buFontTx/>
            </a:pPr>
            <a:r>
              <a:rPr lang="zh-CN" altLang="en-US" sz="2400" dirty="0">
                <a:solidFill>
                  <a:srgbClr val="00B0F0"/>
                </a:solidFill>
                <a:latin typeface="黑体" panose="02010609060101010101" charset="-122"/>
                <a:ea typeface="黑体" panose="02010609060101010101" charset="-122"/>
              </a:rPr>
              <a:t>(2)铠装型热电偶</a:t>
            </a:r>
            <a:endParaRPr lang="zh-CN" altLang="en-US" sz="2400" dirty="0">
              <a:latin typeface="黑体" panose="02010609060101010101" charset="-122"/>
              <a:ea typeface="黑体" panose="02010609060101010101" charset="-122"/>
            </a:endParaRPr>
          </a:p>
          <a:p>
            <a:pPr indent="0" fontAlgn="auto">
              <a:lnSpc>
                <a:spcPct val="155000"/>
              </a:lnSpc>
              <a:buClrTx/>
              <a:buSzTx/>
              <a:buFontTx/>
            </a:pPr>
            <a:r>
              <a:rPr lang="zh-CN" altLang="en-US" sz="2000" dirty="0">
                <a:solidFill>
                  <a:srgbClr val="FF0000"/>
                </a:solidFill>
                <a:latin typeface="黑体" panose="02010609060101010101" charset="-122"/>
                <a:ea typeface="黑体" panose="02010609060101010101" charset="-122"/>
              </a:rPr>
              <a:t>铠装型热电偶又称套管热电偶</a:t>
            </a:r>
            <a:r>
              <a:rPr lang="zh-CN" altLang="en-US" sz="2000" dirty="0">
                <a:latin typeface="黑体" panose="02010609060101010101" charset="-122"/>
                <a:ea typeface="黑体" panose="02010609060101010101" charset="-122"/>
              </a:rPr>
              <a:t>。它是由热电偶丝、绝缘材料和金属套管三者经拉伸加工而成的坚实组合体。它可以做得很细很长，使用中随需要能任意弯曲。</a:t>
            </a:r>
          </a:p>
        </p:txBody>
      </p:sp>
      <p:graphicFrame>
        <p:nvGraphicFramePr>
          <p:cNvPr id="44037" name="Object 5"/>
          <p:cNvGraphicFramePr>
            <a:graphicFrameLocks noGrp="1"/>
          </p:cNvGraphicFramePr>
          <p:nvPr>
            <p:ph sz="half" idx="4294967295"/>
          </p:nvPr>
        </p:nvGraphicFramePr>
        <p:xfrm>
          <a:off x="601982" y="2342198"/>
          <a:ext cx="6011863" cy="3148012"/>
        </p:xfrm>
        <a:graphic>
          <a:graphicData uri="http://schemas.openxmlformats.org/presentationml/2006/ole">
            <mc:AlternateContent xmlns:mc="http://schemas.openxmlformats.org/markup-compatibility/2006">
              <mc:Choice xmlns:v="urn:schemas-microsoft-com:vml" Requires="v">
                <p:oleObj spid="_x0000_s52272" r:id="rId4" imgW="2371725" imgH="1614805" progId="">
                  <p:embed/>
                </p:oleObj>
              </mc:Choice>
              <mc:Fallback>
                <p:oleObj r:id="rId4" imgW="2371725" imgH="1614805" progId="">
                  <p:embed/>
                  <p:pic>
                    <p:nvPicPr>
                      <p:cNvPr id="0" name="Picture 1" descr="image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2" y="2342198"/>
                        <a:ext cx="60118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4036" name="Picture 4" descr="D:\Documents and Settings\alon\桌面\传感器电子教案\chapter 02th\2.4\tu2.4\image008.jpg"/>
          <p:cNvPicPr>
            <a:picLocks noChangeAspect="1"/>
          </p:cNvPicPr>
          <p:nvPr/>
        </p:nvPicPr>
        <p:blipFill>
          <a:blip r:embed="rId6" r:link="rId7" cstate="print"/>
          <a:stretch>
            <a:fillRect/>
          </a:stretch>
        </p:blipFill>
        <p:spPr>
          <a:xfrm>
            <a:off x="6806236" y="1653141"/>
            <a:ext cx="3887789" cy="1800225"/>
          </a:xfrm>
          <a:prstGeom prst="rect">
            <a:avLst/>
          </a:prstGeom>
          <a:noFill/>
          <a:ln w="9525">
            <a:noFill/>
          </a:ln>
        </p:spPr>
      </p:pic>
      <p:pic>
        <p:nvPicPr>
          <p:cNvPr id="44035" name="Picture 3" descr="20068319815">
            <a:hlinkClick r:id="rId8"/>
          </p:cNvPr>
          <p:cNvPicPr>
            <a:picLocks noChangeAspect="1"/>
          </p:cNvPicPr>
          <p:nvPr/>
        </p:nvPicPr>
        <p:blipFill>
          <a:blip r:embed="rId9" cstate="print"/>
          <a:stretch>
            <a:fillRect/>
          </a:stretch>
        </p:blipFill>
        <p:spPr>
          <a:xfrm>
            <a:off x="7167842" y="3492767"/>
            <a:ext cx="2879725" cy="2617787"/>
          </a:xfrm>
          <a:prstGeom prst="rect">
            <a:avLst/>
          </a:prstGeom>
          <a:noFill/>
          <a:ln w="9525">
            <a:noFill/>
          </a:ln>
        </p:spPr>
      </p:pic>
      <p:sp>
        <p:nvSpPr>
          <p:cNvPr id="44038" name="Line 6"/>
          <p:cNvSpPr/>
          <p:nvPr/>
        </p:nvSpPr>
        <p:spPr>
          <a:xfrm flipV="1">
            <a:off x="984886" y="2682881"/>
            <a:ext cx="5864224" cy="1647825"/>
          </a:xfrm>
          <a:prstGeom prst="line">
            <a:avLst/>
          </a:prstGeom>
          <a:ln w="9525" cap="flat" cmpd="sng">
            <a:solidFill>
              <a:srgbClr val="FF0000"/>
            </a:solidFill>
            <a:prstDash val="solid"/>
            <a:headEnd type="none" w="med" len="med"/>
            <a:tailEnd type="triangle" w="med" len="med"/>
          </a:ln>
        </p:spPr>
      </p:sp>
    </p:spTree>
    <p:custDataLst>
      <p:tags r:id="rId2"/>
    </p:custData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3" name="文本框 2"/>
          <p:cNvSpPr txBox="1"/>
          <p:nvPr/>
        </p:nvSpPr>
        <p:spPr>
          <a:xfrm>
            <a:off x="1062425" y="413385"/>
            <a:ext cx="10562590" cy="1061829"/>
          </a:xfrm>
          <a:prstGeom prst="rect">
            <a:avLst/>
          </a:prstGeom>
          <a:noFill/>
        </p:spPr>
        <p:txBody>
          <a:bodyPr wrap="square" rtlCol="0">
            <a:spAutoFit/>
          </a:bodyPr>
          <a:lstStyle/>
          <a:p>
            <a:pPr indent="0" fontAlgn="auto">
              <a:lnSpc>
                <a:spcPct val="150000"/>
              </a:lnSpc>
              <a:buClrTx/>
              <a:buSzTx/>
              <a:buFontTx/>
            </a:pPr>
            <a:r>
              <a:rPr lang="zh-CN" altLang="en-US" sz="2400" dirty="0">
                <a:solidFill>
                  <a:srgbClr val="00B0F0"/>
                </a:solidFill>
                <a:latin typeface="黑体" panose="02010609060101010101" charset="-122"/>
                <a:ea typeface="黑体" panose="02010609060101010101" charset="-122"/>
              </a:rPr>
              <a:t>(3)薄膜型热电偶</a:t>
            </a:r>
          </a:p>
          <a:p>
            <a:pPr indent="0" fontAlgn="auto">
              <a:lnSpc>
                <a:spcPct val="150000"/>
              </a:lnSpc>
              <a:buClrTx/>
              <a:buSzTx/>
              <a:buFontTx/>
              <a:extLst>
                <a:ext uri="{35155182-B16C-46BC-9424-99874614C6A1}">
                  <wpsdc:indentchars xmlns:wpsdc="http://www.wps.cn/officeDocument/2017/drawingmlCustomData" xmlns="" val="0" checksum="779244985"/>
                </a:ext>
              </a:extLst>
            </a:pPr>
            <a:endParaRPr lang="zh-CN" altLang="en-US" dirty="0">
              <a:latin typeface="黑体" panose="02010609060101010101" charset="-122"/>
              <a:ea typeface="黑体" panose="02010609060101010101" charset="-122"/>
            </a:endParaRPr>
          </a:p>
        </p:txBody>
      </p:sp>
      <p:pic>
        <p:nvPicPr>
          <p:cNvPr id="669" name="图片 669"/>
          <p:cNvPicPr>
            <a:picLocks noChangeAspect="1" noChangeArrowheads="1"/>
          </p:cNvPicPr>
          <p:nvPr/>
        </p:nvPicPr>
        <p:blipFill>
          <a:blip r:embed="rId3" cstate="print"/>
          <a:srcRect/>
          <a:stretch>
            <a:fillRect/>
          </a:stretch>
        </p:blipFill>
        <p:spPr>
          <a:xfrm>
            <a:off x="2081531" y="1163955"/>
            <a:ext cx="4695825" cy="2242820"/>
          </a:xfrm>
          <a:prstGeom prst="rect">
            <a:avLst/>
          </a:prstGeom>
          <a:noFill/>
          <a:ln w="9525">
            <a:noFill/>
            <a:miter lim="800000"/>
            <a:headEnd/>
            <a:tailEnd/>
          </a:ln>
        </p:spPr>
      </p:pic>
      <p:sp>
        <p:nvSpPr>
          <p:cNvPr id="6" name="文本框 5"/>
          <p:cNvSpPr txBox="1"/>
          <p:nvPr/>
        </p:nvSpPr>
        <p:spPr>
          <a:xfrm>
            <a:off x="3274649" y="3863657"/>
            <a:ext cx="2476500" cy="337185"/>
          </a:xfrm>
          <a:prstGeom prst="rect">
            <a:avLst/>
          </a:prstGeom>
          <a:noFill/>
        </p:spPr>
        <p:txBody>
          <a:bodyPr wrap="square" rtlCol="0">
            <a:spAutoFit/>
          </a:bodyPr>
          <a:lstStyle/>
          <a:p>
            <a:r>
              <a:rPr lang="zh-CN" altLang="en-US" sz="1600" dirty="0"/>
              <a:t>薄膜型热电偶</a:t>
            </a:r>
          </a:p>
        </p:txBody>
      </p:sp>
      <p:sp>
        <p:nvSpPr>
          <p:cNvPr id="45060" name="Text Box 4"/>
          <p:cNvSpPr txBox="1"/>
          <p:nvPr/>
        </p:nvSpPr>
        <p:spPr>
          <a:xfrm>
            <a:off x="874395" y="4820920"/>
            <a:ext cx="8208963" cy="1754326"/>
          </a:xfrm>
          <a:prstGeom prst="rect">
            <a:avLst/>
          </a:prstGeom>
          <a:noFill/>
          <a:ln w="9525">
            <a:noFill/>
          </a:ln>
        </p:spPr>
        <p:txBody>
          <a:bodyPr>
            <a:spAutoFit/>
          </a:bodyPr>
          <a:lstStyle/>
          <a:p>
            <a:pPr algn="just">
              <a:lnSpc>
                <a:spcPct val="150000"/>
              </a:lnSpc>
              <a:spcBef>
                <a:spcPct val="50000"/>
              </a:spcBef>
            </a:pPr>
            <a:r>
              <a:rPr lang="en-US" altLang="zh-CN" sz="2400" b="0" dirty="0">
                <a:solidFill>
                  <a:srgbClr val="000000"/>
                </a:solidFill>
                <a:latin typeface="Times New Roman" panose="02020603050405020304" charset="0"/>
              </a:rPr>
              <a:t>      </a:t>
            </a:r>
            <a:r>
              <a:rPr lang="zh-CN" altLang="en-US" sz="2400" dirty="0">
                <a:solidFill>
                  <a:srgbClr val="00B050"/>
                </a:solidFill>
                <a:latin typeface="Times New Roman" panose="02020603050405020304" charset="0"/>
              </a:rPr>
              <a:t>特点</a:t>
            </a:r>
            <a:r>
              <a:rPr lang="zh-CN" altLang="en-US" sz="2400" b="0" dirty="0">
                <a:solidFill>
                  <a:srgbClr val="00B050"/>
                </a:solidFill>
                <a:latin typeface="Times New Roman" panose="02020603050405020304" charset="0"/>
              </a:rPr>
              <a:t>：热接点可以做得很小（</a:t>
            </a:r>
            <a:r>
              <a:rPr lang="en-US" altLang="zh-CN" sz="2400" b="0" dirty="0">
                <a:solidFill>
                  <a:srgbClr val="00B050"/>
                </a:solidFill>
                <a:latin typeface="Times New Roman" panose="02020603050405020304" charset="0"/>
              </a:rPr>
              <a:t>μm</a:t>
            </a:r>
            <a:r>
              <a:rPr lang="zh-CN" altLang="en-US" sz="2400" b="0" dirty="0">
                <a:solidFill>
                  <a:srgbClr val="00B050"/>
                </a:solidFill>
                <a:latin typeface="Times New Roman" panose="02020603050405020304" charset="0"/>
              </a:rPr>
              <a:t>），具有热容量小、反应速度快（</a:t>
            </a:r>
            <a:r>
              <a:rPr lang="en-US" altLang="zh-CN" sz="2400" b="0" dirty="0">
                <a:solidFill>
                  <a:srgbClr val="00B050"/>
                </a:solidFill>
                <a:latin typeface="Tahoma" panose="020B0604030504040204" pitchFamily="34" charset="0"/>
              </a:rPr>
              <a:t>μs</a:t>
            </a:r>
            <a:r>
              <a:rPr lang="zh-CN" altLang="en-US" sz="2400" b="0" dirty="0">
                <a:solidFill>
                  <a:srgbClr val="00B050"/>
                </a:solidFill>
                <a:latin typeface="Times New Roman" panose="02020603050405020304" charset="0"/>
              </a:rPr>
              <a:t>）等特点，适用于微小面积上的表面温度以及快速变化的动态温度测量。 </a:t>
            </a:r>
          </a:p>
        </p:txBody>
      </p:sp>
      <p:sp>
        <p:nvSpPr>
          <p:cNvPr id="45061" name="Rectangle 5"/>
          <p:cNvSpPr/>
          <p:nvPr/>
        </p:nvSpPr>
        <p:spPr>
          <a:xfrm>
            <a:off x="7526019" y="1572579"/>
            <a:ext cx="3143251" cy="923330"/>
          </a:xfrm>
          <a:prstGeom prst="rect">
            <a:avLst/>
          </a:prstGeom>
          <a:noFill/>
          <a:ln w="9525" cap="flat" cmpd="sng">
            <a:solidFill>
              <a:srgbClr val="FF0000"/>
            </a:solidFill>
            <a:prstDash val="solid"/>
            <a:miter/>
            <a:headEnd type="none" w="med" len="med"/>
            <a:tailEnd type="none" w="med" len="med"/>
          </a:ln>
        </p:spPr>
        <p:txBody>
          <a:bodyPr>
            <a:spAutoFit/>
          </a:bodyPr>
          <a:lstStyle/>
          <a:p>
            <a:r>
              <a:rPr lang="zh-CN" altLang="en-US" b="0" dirty="0">
                <a:solidFill>
                  <a:srgbClr val="000000"/>
                </a:solidFill>
                <a:latin typeface="Arial" panose="020B0604020202020204" pitchFamily="34" charset="0"/>
              </a:rPr>
              <a:t>用真空蒸镀等方法使两种热电极材料蒸镀到绝缘板上而形成薄膜装热电偶。</a:t>
            </a:r>
          </a:p>
        </p:txBody>
      </p:sp>
    </p:spTree>
    <p:custDataLst>
      <p:tags r:id="rId1"/>
    </p:custDataLst>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7" name="文本框 6"/>
          <p:cNvSpPr txBox="1"/>
          <p:nvPr/>
        </p:nvSpPr>
        <p:spPr>
          <a:xfrm>
            <a:off x="982419" y="463923"/>
            <a:ext cx="10625455" cy="2031325"/>
          </a:xfrm>
          <a:prstGeom prst="rect">
            <a:avLst/>
          </a:prstGeom>
          <a:noFill/>
        </p:spPr>
        <p:txBody>
          <a:bodyPr wrap="square" rtlCol="0">
            <a:spAutoFit/>
          </a:bodyPr>
          <a:lstStyle/>
          <a:p>
            <a:pPr indent="0" fontAlgn="auto">
              <a:lnSpc>
                <a:spcPct val="150000"/>
              </a:lnSpc>
              <a:buClrTx/>
              <a:buSzTx/>
              <a:buFontTx/>
            </a:pPr>
            <a:r>
              <a:rPr lang="zh-CN" altLang="en-US" sz="2400" dirty="0">
                <a:solidFill>
                  <a:srgbClr val="00B0F0"/>
                </a:solidFill>
                <a:latin typeface="黑体" panose="02010609060101010101" charset="-122"/>
                <a:ea typeface="黑体" panose="02010609060101010101" charset="-122"/>
              </a:rPr>
              <a:t>(4)快速消耗微型热电偶</a:t>
            </a:r>
            <a:endParaRPr lang="zh-CN" altLang="en-US" sz="2400" dirty="0">
              <a:latin typeface="黑体" panose="02010609060101010101" charset="-122"/>
              <a:ea typeface="黑体" panose="02010609060101010101" charset="-122"/>
            </a:endParaRPr>
          </a:p>
          <a:p>
            <a:pPr indent="0" fontAlgn="auto">
              <a:lnSpc>
                <a:spcPct val="150000"/>
              </a:lnSpc>
              <a:buClrTx/>
              <a:buSzTx/>
              <a:buFontTx/>
            </a:pPr>
            <a:r>
              <a:rPr lang="zh-CN" altLang="en-US" sz="2000" dirty="0">
                <a:latin typeface="黑体" panose="02010609060101010101" charset="-122"/>
                <a:ea typeface="黑体" panose="02010609060101010101" charset="-122"/>
              </a:rPr>
              <a:t>它是用直径为φ0.05～0.1mm的铂铑10—铂铑30热电偶装在U形石英管中，再铸以高温绝缘水泥，外面再用保护钢帽所组成。这种热电偶使用一次就焚化，但它的优点是</a:t>
            </a:r>
            <a:r>
              <a:rPr lang="zh-CN" altLang="en-US" sz="2000" dirty="0">
                <a:solidFill>
                  <a:srgbClr val="FF0000"/>
                </a:solidFill>
                <a:latin typeface="黑体" panose="02010609060101010101" charset="-122"/>
                <a:ea typeface="黑体" panose="02010609060101010101" charset="-122"/>
              </a:rPr>
              <a:t>热惯性小</a:t>
            </a:r>
            <a:r>
              <a:rPr lang="zh-CN" altLang="en-US" sz="2000" dirty="0">
                <a:latin typeface="黑体" panose="02010609060101010101" charset="-122"/>
                <a:ea typeface="黑体" panose="02010609060101010101" charset="-122"/>
              </a:rPr>
              <a:t>，只要注意它的动态标定，测量精度可达±5～7℃。</a:t>
            </a:r>
          </a:p>
        </p:txBody>
      </p:sp>
      <p:pic>
        <p:nvPicPr>
          <p:cNvPr id="672" name="图片 672"/>
          <p:cNvPicPr>
            <a:picLocks noChangeAspect="1" noChangeArrowheads="1"/>
          </p:cNvPicPr>
          <p:nvPr/>
        </p:nvPicPr>
        <p:blipFill>
          <a:blip r:embed="rId3" cstate="print"/>
          <a:srcRect/>
          <a:stretch>
            <a:fillRect/>
          </a:stretch>
        </p:blipFill>
        <p:spPr>
          <a:xfrm>
            <a:off x="3008984" y="2829162"/>
            <a:ext cx="6959600" cy="2033270"/>
          </a:xfrm>
          <a:prstGeom prst="rect">
            <a:avLst/>
          </a:prstGeom>
          <a:noFill/>
          <a:ln w="9525">
            <a:noFill/>
            <a:miter lim="800000"/>
            <a:headEnd/>
            <a:tailEnd/>
          </a:ln>
        </p:spPr>
      </p:pic>
      <p:sp>
        <p:nvSpPr>
          <p:cNvPr id="2" name="文本框 1"/>
          <p:cNvSpPr txBox="1"/>
          <p:nvPr/>
        </p:nvSpPr>
        <p:spPr>
          <a:xfrm>
            <a:off x="3002037" y="5347511"/>
            <a:ext cx="6559550" cy="830997"/>
          </a:xfrm>
          <a:prstGeom prst="rect">
            <a:avLst/>
          </a:prstGeom>
          <a:noFill/>
        </p:spPr>
        <p:txBody>
          <a:bodyPr wrap="square" rtlCol="0">
            <a:spAutoFit/>
          </a:bodyPr>
          <a:lstStyle/>
          <a:p>
            <a:r>
              <a:rPr lang="zh-CN" altLang="en-US" sz="1600" dirty="0"/>
              <a:t>                                     快速消耗微型热电偶</a:t>
            </a:r>
          </a:p>
          <a:p>
            <a:r>
              <a:rPr lang="zh-CN" altLang="en-US" sz="1600" dirty="0"/>
              <a:t>          1-钢帽；2-石英；3-纸环；4-绝热泥；5-冷端；6-棉花</a:t>
            </a:r>
          </a:p>
          <a:p>
            <a:r>
              <a:rPr lang="zh-CN" altLang="en-US" sz="1600" dirty="0"/>
              <a:t>7-绝缘纸管；8-补偿导线；9-套管；10-塑料插座；11-簧片与引出线</a:t>
            </a:r>
          </a:p>
        </p:txBody>
      </p:sp>
    </p:spTree>
    <p:custDataLst>
      <p:tags r:id="rId1"/>
    </p:custDataLst>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sp>
        <p:nvSpPr>
          <p:cNvPr id="24578" name="Rectangle 2"/>
          <p:cNvSpPr/>
          <p:nvPr/>
        </p:nvSpPr>
        <p:spPr>
          <a:xfrm>
            <a:off x="3418782" y="277976"/>
            <a:ext cx="4589462" cy="625475"/>
          </a:xfrm>
          <a:prstGeom prst="rect">
            <a:avLst/>
          </a:prstGeom>
          <a:noFill/>
          <a:ln w="9525">
            <a:noFill/>
          </a:ln>
        </p:spPr>
        <p:txBody>
          <a:bodyPr anchor="b"/>
          <a:lstStyle/>
          <a:p>
            <a:pPr algn="ctr" eaLnBrk="0" hangingPunct="0"/>
            <a:r>
              <a:rPr lang="zh-CN" altLang="en-US" sz="3600" b="0" dirty="0">
                <a:solidFill>
                  <a:srgbClr val="3333CC"/>
                </a:solidFill>
                <a:latin typeface="Times New Roman" panose="02020603050405020304" charset="0"/>
                <a:ea typeface="华文新魏" pitchFamily="2" charset="-122"/>
              </a:rPr>
              <a:t>热电偶的分度表</a:t>
            </a:r>
          </a:p>
        </p:txBody>
      </p:sp>
      <p:sp>
        <p:nvSpPr>
          <p:cNvPr id="6" name="Text Box 3"/>
          <p:cNvSpPr txBox="1">
            <a:spLocks noChangeArrowheads="1"/>
          </p:cNvSpPr>
          <p:nvPr/>
        </p:nvSpPr>
        <p:spPr bwMode="auto">
          <a:xfrm>
            <a:off x="1712429" y="1498443"/>
            <a:ext cx="8353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solidFill>
                  <a:srgbClr val="0000FF"/>
                </a:solidFill>
                <a:latin typeface="黑体" panose="02010609060101010101" charset="-122"/>
                <a:ea typeface="黑体" panose="02010609060101010101" charset="-122"/>
              </a:rPr>
              <a:t>热电偶的线性较差，多数情况下采用查表法</a:t>
            </a:r>
            <a:r>
              <a:rPr kumimoji="1" lang="en-US" altLang="zh-CN" sz="3200" b="1" dirty="0">
                <a:solidFill>
                  <a:srgbClr val="0000FF"/>
                </a:solidFill>
                <a:latin typeface="黑体" panose="02010609060101010101" charset="-122"/>
                <a:ea typeface="黑体" panose="02010609060101010101" charset="-122"/>
              </a:rPr>
              <a:t>!</a:t>
            </a:r>
          </a:p>
        </p:txBody>
      </p:sp>
      <p:sp>
        <p:nvSpPr>
          <p:cNvPr id="7" name="Text Box 4"/>
          <p:cNvSpPr txBox="1">
            <a:spLocks noChangeArrowheads="1"/>
          </p:cNvSpPr>
          <p:nvPr/>
        </p:nvSpPr>
        <p:spPr bwMode="auto">
          <a:xfrm>
            <a:off x="1567963" y="2435067"/>
            <a:ext cx="8610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黑体" panose="02010609060101010101" charset="-122"/>
                <a:ea typeface="黑体" panose="02010609060101010101" charset="-122"/>
              </a:rPr>
              <a:t>我国从</a:t>
            </a:r>
            <a:r>
              <a:rPr kumimoji="1" lang="en-US" altLang="zh-CN" sz="2800" b="1">
                <a:latin typeface="黑体" panose="02010609060101010101" charset="-122"/>
                <a:ea typeface="黑体" panose="02010609060101010101" charset="-122"/>
              </a:rPr>
              <a:t>1991</a:t>
            </a:r>
            <a:r>
              <a:rPr kumimoji="1" lang="zh-CN" altLang="en-US" sz="2800" b="1">
                <a:latin typeface="黑体" panose="02010609060101010101" charset="-122"/>
                <a:ea typeface="黑体" panose="02010609060101010101" charset="-122"/>
              </a:rPr>
              <a:t>年开始采用国际计量委员会规定的</a:t>
            </a:r>
            <a:r>
              <a:rPr kumimoji="1" lang="zh-CN" altLang="en-US" sz="2800" b="1">
                <a:latin typeface="Times New Roman" panose="02020603050405020304" charset="0"/>
                <a:ea typeface="黑体" panose="02010609060101010101" charset="-122"/>
              </a:rPr>
              <a:t>“</a:t>
            </a:r>
            <a:r>
              <a:rPr kumimoji="1" lang="en-US" altLang="zh-CN" sz="2800" b="1">
                <a:solidFill>
                  <a:srgbClr val="FF3300"/>
                </a:solidFill>
                <a:latin typeface="黑体" panose="02010609060101010101" charset="-122"/>
                <a:ea typeface="黑体" panose="02010609060101010101" charset="-122"/>
              </a:rPr>
              <a:t>1990</a:t>
            </a:r>
            <a:r>
              <a:rPr kumimoji="1" lang="zh-CN" altLang="en-US" sz="2800" b="1">
                <a:solidFill>
                  <a:srgbClr val="FF3300"/>
                </a:solidFill>
                <a:latin typeface="黑体" panose="02010609060101010101" charset="-122"/>
                <a:ea typeface="黑体" panose="02010609060101010101" charset="-122"/>
              </a:rPr>
              <a:t>年国际温标</a:t>
            </a:r>
            <a:r>
              <a:rPr kumimoji="1" lang="zh-CN" altLang="en-US" sz="2800" b="1">
                <a:latin typeface="Times New Roman" panose="02020603050405020304" charset="0"/>
                <a:ea typeface="黑体" panose="02010609060101010101" charset="-122"/>
              </a:rPr>
              <a:t>”</a:t>
            </a:r>
            <a:r>
              <a:rPr kumimoji="1" lang="zh-CN" altLang="en-US" sz="2800" b="1">
                <a:latin typeface="黑体" panose="02010609060101010101" charset="-122"/>
                <a:ea typeface="黑体" panose="02010609060101010101" charset="-122"/>
              </a:rPr>
              <a:t>（简称</a:t>
            </a:r>
            <a:r>
              <a:rPr kumimoji="1" lang="en-US" altLang="zh-CN" sz="2800" b="1">
                <a:latin typeface="黑体" panose="02010609060101010101" charset="-122"/>
                <a:ea typeface="黑体" panose="02010609060101010101" charset="-122"/>
              </a:rPr>
              <a:t>ITS-90</a:t>
            </a:r>
            <a:r>
              <a:rPr kumimoji="1" lang="zh-CN" altLang="en-US" sz="2800" b="1">
                <a:latin typeface="黑体" panose="02010609060101010101" charset="-122"/>
                <a:ea typeface="黑体" panose="02010609060101010101" charset="-122"/>
              </a:rPr>
              <a:t>）的新标准。按此标准，制定相应分度表，并且有相应的线性化集成电路与之对应。  </a:t>
            </a:r>
          </a:p>
        </p:txBody>
      </p:sp>
      <p:sp>
        <p:nvSpPr>
          <p:cNvPr id="8" name="Text Box 5"/>
          <p:cNvSpPr txBox="1">
            <a:spLocks noChangeArrowheads="1"/>
          </p:cNvSpPr>
          <p:nvPr/>
        </p:nvSpPr>
        <p:spPr bwMode="auto">
          <a:xfrm>
            <a:off x="1604477" y="4379758"/>
            <a:ext cx="84581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黑体" panose="02010609060101010101" charset="-122"/>
                <a:ea typeface="黑体" panose="02010609060101010101" charset="-122"/>
              </a:rPr>
              <a:t>直接从热电偶的分度表查温度与热电势的关系时的约束条件是：</a:t>
            </a:r>
            <a:r>
              <a:rPr kumimoji="1" lang="zh-CN" altLang="en-US" sz="2800" b="1">
                <a:solidFill>
                  <a:srgbClr val="FF3300"/>
                </a:solidFill>
                <a:latin typeface="黑体" panose="02010609060101010101" charset="-122"/>
                <a:ea typeface="黑体" panose="02010609060101010101" charset="-122"/>
              </a:rPr>
              <a:t>自由端（冷端）温度必须为</a:t>
            </a:r>
            <a:r>
              <a:rPr kumimoji="1" lang="en-US" altLang="zh-CN" sz="2800" b="1">
                <a:solidFill>
                  <a:srgbClr val="FF3300"/>
                </a:solidFill>
                <a:latin typeface="黑体" panose="02010609060101010101" charset="-122"/>
                <a:ea typeface="黑体" panose="02010609060101010101" charset="-122"/>
              </a:rPr>
              <a:t>0</a:t>
            </a:r>
            <a:r>
              <a:rPr kumimoji="1" lang="en-US" altLang="zh-CN" sz="2800" b="1">
                <a:solidFill>
                  <a:srgbClr val="FF3300"/>
                </a:solidFill>
                <a:latin typeface="黑体" panose="02010609060101010101" charset="-122"/>
                <a:ea typeface="黑体" panose="02010609060101010101" charset="-122"/>
                <a:sym typeface="Symbol" panose="05050102010706020507" pitchFamily="18" charset="2"/>
              </a:rPr>
              <a:t></a:t>
            </a:r>
            <a:r>
              <a:rPr kumimoji="1" lang="en-US" altLang="zh-CN" sz="2800" b="1">
                <a:solidFill>
                  <a:srgbClr val="FF3300"/>
                </a:solidFill>
                <a:latin typeface="黑体" panose="02010609060101010101" charset="-122"/>
                <a:ea typeface="黑体" panose="02010609060101010101" charset="-122"/>
              </a:rPr>
              <a:t>C</a:t>
            </a:r>
            <a:r>
              <a:rPr kumimoji="1" lang="zh-CN" altLang="en-US" sz="2800" b="1">
                <a:latin typeface="黑体" panose="02010609060101010101" charset="-122"/>
                <a:ea typeface="黑体" panose="02010609060101010101" charset="-122"/>
              </a:rPr>
              <a:t>。</a:t>
            </a:r>
          </a:p>
        </p:txBody>
      </p:sp>
    </p:spTree>
    <p:custDataLst>
      <p:tags r:id="rId1"/>
    </p:custData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1915" y="1271911"/>
            <a:ext cx="10349230" cy="437515"/>
          </a:xfrm>
          <a:prstGeom prst="rect">
            <a:avLst/>
          </a:prstGeom>
          <a:noFill/>
        </p:spPr>
        <p:txBody>
          <a:bodyPr wrap="square" rtlCol="0">
            <a:spAutoFit/>
          </a:bodyPr>
          <a:lstStyle/>
          <a:p>
            <a:pPr indent="457200" fontAlgn="auto">
              <a:lnSpc>
                <a:spcPct val="125000"/>
              </a:lnSpc>
              <a:buClrTx/>
              <a:buSzTx/>
              <a:buFontTx/>
              <a:extLst>
                <a:ext uri="{35155182-B16C-46BC-9424-99874614C6A1}">
                  <wpsdc:indentchars xmlns:wpsdc="http://www.wps.cn/officeDocument/2017/drawingmlCustomData" xmlns="" val="200" checksum="59296752"/>
                </a:ext>
              </a:extLst>
            </a:pPr>
            <a:r>
              <a:rPr lang="zh-CN" altLang="en-US">
                <a:latin typeface="黑体" panose="02010609060101010101" charset="-122"/>
                <a:ea typeface="黑体" panose="02010609060101010101" charset="-122"/>
              </a:rPr>
              <a:t> </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48572"/>
            <a:ext cx="8280400" cy="5870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049841" y="1210427"/>
            <a:ext cx="1223963" cy="2286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4"/>
          <p:cNvSpPr>
            <a:spLocks noChangeArrowheads="1"/>
          </p:cNvSpPr>
          <p:nvPr/>
        </p:nvSpPr>
        <p:spPr bwMode="auto">
          <a:xfrm>
            <a:off x="5014915" y="3802815"/>
            <a:ext cx="1223963" cy="265112"/>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5"/>
          <p:cNvSpPr>
            <a:spLocks noChangeArrowheads="1"/>
          </p:cNvSpPr>
          <p:nvPr/>
        </p:nvSpPr>
        <p:spPr bwMode="auto">
          <a:xfrm>
            <a:off x="3322640" y="5639552"/>
            <a:ext cx="900114" cy="22860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Grp="1" noChangeArrowheads="1"/>
          </p:cNvSpPr>
          <p:nvPr>
            <p:ph type="title"/>
          </p:nvPr>
        </p:nvSpPr>
        <p:spPr>
          <a:xfrm>
            <a:off x="4222751" y="5937022"/>
            <a:ext cx="3614964" cy="571500"/>
          </a:xfrm>
          <a:noFill/>
        </p:spPr>
        <p:txBody>
          <a:bodyPr/>
          <a:lstStyle/>
          <a:p>
            <a:pPr>
              <a:lnSpc>
                <a:spcPct val="120000"/>
              </a:lnSpc>
            </a:pPr>
            <a:r>
              <a:rPr kumimoji="1" lang="en-US" altLang="zh-CN" sz="3200" b="1" dirty="0">
                <a:latin typeface="黑体" panose="02010609060101010101" charset="-122"/>
                <a:ea typeface="黑体" panose="02010609060101010101" charset="-122"/>
              </a:rPr>
              <a:t>K</a:t>
            </a:r>
            <a:r>
              <a:rPr kumimoji="1" lang="zh-CN" altLang="en-US" sz="3200" b="1" dirty="0">
                <a:latin typeface="黑体" panose="02010609060101010101" charset="-122"/>
                <a:ea typeface="黑体" panose="02010609060101010101" charset="-122"/>
              </a:rPr>
              <a:t>热电偶的分度表</a:t>
            </a:r>
            <a:r>
              <a:rPr lang="zh-CN" altLang="en-US" dirty="0"/>
              <a:t> </a:t>
            </a:r>
          </a:p>
        </p:txBody>
      </p:sp>
      <p:grpSp>
        <p:nvGrpSpPr>
          <p:cNvPr id="10" name="Group 7"/>
          <p:cNvGrpSpPr/>
          <p:nvPr/>
        </p:nvGrpSpPr>
        <p:grpSpPr bwMode="auto">
          <a:xfrm>
            <a:off x="4222751" y="1426331"/>
            <a:ext cx="5832475" cy="4284663"/>
            <a:chOff x="1701" y="1026"/>
            <a:chExt cx="3674" cy="2699"/>
          </a:xfrm>
        </p:grpSpPr>
        <p:sp>
          <p:nvSpPr>
            <p:cNvPr id="11" name="Text Box 8"/>
            <p:cNvSpPr txBox="1">
              <a:spLocks noChangeArrowheads="1"/>
            </p:cNvSpPr>
            <p:nvPr/>
          </p:nvSpPr>
          <p:spPr bwMode="auto">
            <a:xfrm>
              <a:off x="3742" y="1797"/>
              <a:ext cx="1633" cy="1144"/>
            </a:xfrm>
            <a:prstGeom prst="rect">
              <a:avLst/>
            </a:prstGeom>
            <a:solidFill>
              <a:srgbClr val="CCFFFF"/>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kumimoji="1" lang="zh-CN" altLang="en-US" sz="2800" b="1">
                  <a:solidFill>
                    <a:srgbClr val="FF3300"/>
                  </a:solidFill>
                  <a:latin typeface="黑体" panose="02010609060101010101" charset="-122"/>
                  <a:ea typeface="黑体" panose="02010609060101010101" charset="-122"/>
                </a:rPr>
                <a:t>比较查出的</a:t>
              </a:r>
              <a:r>
                <a:rPr kumimoji="1" lang="en-US" altLang="zh-CN" sz="2800" b="1">
                  <a:solidFill>
                    <a:srgbClr val="FF3300"/>
                  </a:solidFill>
                  <a:latin typeface="黑体" panose="02010609060101010101" charset="-122"/>
                  <a:ea typeface="黑体" panose="02010609060101010101" charset="-122"/>
                </a:rPr>
                <a:t>3</a:t>
              </a:r>
              <a:r>
                <a:rPr kumimoji="1" lang="zh-CN" altLang="en-US" sz="2800" b="1">
                  <a:solidFill>
                    <a:srgbClr val="FF3300"/>
                  </a:solidFill>
                  <a:latin typeface="黑体" panose="02010609060101010101" charset="-122"/>
                  <a:ea typeface="黑体" panose="02010609060101010101" charset="-122"/>
                </a:rPr>
                <a:t>个热电势，可以看出热电势是否</a:t>
              </a:r>
              <a:r>
                <a:rPr kumimoji="1" lang="zh-CN" altLang="en-US" sz="2800" b="1">
                  <a:solidFill>
                    <a:srgbClr val="990099"/>
                  </a:solidFill>
                  <a:latin typeface="黑体" panose="02010609060101010101" charset="-122"/>
                  <a:ea typeface="黑体" panose="02010609060101010101" charset="-122"/>
                </a:rPr>
                <a:t>线性</a:t>
              </a:r>
              <a:r>
                <a:rPr kumimoji="1" lang="zh-CN" altLang="en-US" sz="2800" b="1">
                  <a:solidFill>
                    <a:srgbClr val="FF3300"/>
                  </a:solidFill>
                  <a:latin typeface="黑体" panose="02010609060101010101" charset="-122"/>
                  <a:ea typeface="黑体" panose="02010609060101010101" charset="-122"/>
                </a:rPr>
                <a:t>？</a:t>
              </a:r>
            </a:p>
          </p:txBody>
        </p:sp>
        <p:sp>
          <p:nvSpPr>
            <p:cNvPr id="12" name="Line 9"/>
            <p:cNvSpPr>
              <a:spLocks noChangeShapeType="1"/>
            </p:cNvSpPr>
            <p:nvPr/>
          </p:nvSpPr>
          <p:spPr bwMode="auto">
            <a:xfrm flipH="1" flipV="1">
              <a:off x="2812" y="1026"/>
              <a:ext cx="907" cy="1338"/>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flipH="1">
              <a:off x="2971" y="2341"/>
              <a:ext cx="771" cy="205"/>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H="1">
              <a:off x="1701" y="2364"/>
              <a:ext cx="2041" cy="1361"/>
            </a:xfrm>
            <a:prstGeom prst="line">
              <a:avLst/>
            </a:prstGeom>
            <a:noFill/>
            <a:ln w="762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9089" y="109639"/>
            <a:ext cx="5715001" cy="707886"/>
          </a:xfrm>
          <a:prstGeom prst="rect">
            <a:avLst/>
          </a:prstGeom>
          <a:noFill/>
        </p:spPr>
        <p:txBody>
          <a:bodyPr wrap="square" rtlCol="0">
            <a:spAutoFit/>
          </a:bodyPr>
          <a:lstStyle/>
          <a:p>
            <a:r>
              <a:rPr lang="zh-CN" altLang="en-US" sz="4000" dirty="0" smtClean="0">
                <a:solidFill>
                  <a:srgbClr val="FF0000"/>
                </a:solidFill>
              </a:rPr>
              <a:t>线性插值：</a:t>
            </a:r>
            <a:endParaRPr lang="zh-CN" altLang="en-US" sz="4000" dirty="0">
              <a:solidFill>
                <a:srgbClr val="FF0000"/>
              </a:solidFill>
            </a:endParaRPr>
          </a:p>
        </p:txBody>
      </p:sp>
      <p:pic>
        <p:nvPicPr>
          <p:cNvPr id="4" name="Picture 3" descr="Img000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3999"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503230" y="740229"/>
            <a:ext cx="2438400" cy="923330"/>
          </a:xfrm>
          <a:prstGeom prst="rect">
            <a:avLst/>
          </a:prstGeom>
          <a:noFill/>
        </p:spPr>
        <p:txBody>
          <a:bodyPr wrap="square" rtlCol="0">
            <a:spAutoFit/>
          </a:bodyPr>
          <a:lstStyle/>
          <a:p>
            <a:r>
              <a:rPr lang="zh-CN" altLang="en-US" dirty="0" smtClean="0"/>
              <a:t>冷端温度</a:t>
            </a:r>
            <a:r>
              <a:rPr lang="en-US" altLang="zh-CN" dirty="0" smtClean="0"/>
              <a:t>0</a:t>
            </a:r>
            <a:r>
              <a:rPr lang="zh-CN" altLang="en-US" dirty="0" smtClean="0"/>
              <a:t>℃，测出电动势为</a:t>
            </a:r>
            <a:r>
              <a:rPr lang="en-US" altLang="zh-CN" dirty="0" smtClean="0"/>
              <a:t>8.193mv</a:t>
            </a:r>
            <a:r>
              <a:rPr lang="zh-CN" altLang="en-US" dirty="0" smtClean="0"/>
              <a:t>，试问温度为多少？</a:t>
            </a:r>
            <a:endParaRPr lang="zh-CN" altLang="en-US" dirty="0"/>
          </a:p>
        </p:txBody>
      </p:sp>
      <p:sp>
        <p:nvSpPr>
          <p:cNvPr id="6" name="矩形 5"/>
          <p:cNvSpPr/>
          <p:nvPr/>
        </p:nvSpPr>
        <p:spPr>
          <a:xfrm>
            <a:off x="6694714" y="3918857"/>
            <a:ext cx="1524000" cy="39188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rot="16200000">
            <a:off x="10036803" y="1495832"/>
            <a:ext cx="1134794" cy="228647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9162597" y="3309258"/>
            <a:ext cx="3026228" cy="369332"/>
          </a:xfrm>
          <a:prstGeom prst="rect">
            <a:avLst/>
          </a:prstGeom>
          <a:noFill/>
        </p:spPr>
        <p:txBody>
          <a:bodyPr wrap="square" rtlCol="0">
            <a:spAutoFit/>
          </a:bodyPr>
          <a:lstStyle/>
          <a:p>
            <a:r>
              <a:rPr lang="en-US" altLang="zh-CN" dirty="0" smtClean="0"/>
              <a:t>8.114        8.193        8.225</a:t>
            </a:r>
            <a:endParaRPr lang="zh-CN" altLang="en-US" dirty="0"/>
          </a:p>
        </p:txBody>
      </p:sp>
      <p:sp>
        <p:nvSpPr>
          <p:cNvPr id="11" name="TextBox 10"/>
          <p:cNvSpPr txBox="1"/>
          <p:nvPr/>
        </p:nvSpPr>
        <p:spPr>
          <a:xfrm>
            <a:off x="11104708" y="1663562"/>
            <a:ext cx="957942" cy="369332"/>
          </a:xfrm>
          <a:prstGeom prst="rect">
            <a:avLst/>
          </a:prstGeom>
          <a:noFill/>
        </p:spPr>
        <p:txBody>
          <a:bodyPr wrap="square" rtlCol="0">
            <a:spAutoFit/>
          </a:bodyPr>
          <a:lstStyle/>
          <a:p>
            <a:r>
              <a:rPr lang="en-US" altLang="zh-CN" dirty="0" smtClean="0"/>
              <a:t>880</a:t>
            </a:r>
            <a:r>
              <a:rPr lang="zh-CN" altLang="en-US" dirty="0" smtClean="0"/>
              <a:t>℃</a:t>
            </a:r>
            <a:endParaRPr lang="zh-CN" altLang="en-US" dirty="0"/>
          </a:p>
        </p:txBody>
      </p:sp>
      <p:sp>
        <p:nvSpPr>
          <p:cNvPr id="12" name="TextBox 11"/>
          <p:cNvSpPr txBox="1"/>
          <p:nvPr/>
        </p:nvSpPr>
        <p:spPr>
          <a:xfrm>
            <a:off x="9024258" y="2738102"/>
            <a:ext cx="957942" cy="369332"/>
          </a:xfrm>
          <a:prstGeom prst="rect">
            <a:avLst/>
          </a:prstGeom>
          <a:noFill/>
        </p:spPr>
        <p:txBody>
          <a:bodyPr wrap="square" rtlCol="0">
            <a:spAutoFit/>
          </a:bodyPr>
          <a:lstStyle/>
          <a:p>
            <a:r>
              <a:rPr lang="en-US" altLang="zh-CN" dirty="0" smtClean="0"/>
              <a:t>870</a:t>
            </a:r>
            <a:r>
              <a:rPr lang="zh-CN" altLang="en-US" dirty="0" smtClean="0"/>
              <a:t>℃</a:t>
            </a:r>
            <a:endParaRPr lang="zh-CN" altLang="en-US" dirty="0"/>
          </a:p>
        </p:txBody>
      </p:sp>
      <p:cxnSp>
        <p:nvCxnSpPr>
          <p:cNvPr id="14" name="直接连接符 13"/>
          <p:cNvCxnSpPr>
            <a:stCxn id="8" idx="1"/>
            <a:endCxn id="8" idx="5"/>
          </p:cNvCxnSpPr>
          <p:nvPr/>
        </p:nvCxnSpPr>
        <p:spPr>
          <a:xfrm flipV="1">
            <a:off x="10604200" y="2639073"/>
            <a:ext cx="0" cy="5673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70913" y="2253469"/>
            <a:ext cx="957942" cy="369332"/>
          </a:xfrm>
          <a:prstGeom prst="rect">
            <a:avLst/>
          </a:prstGeom>
          <a:noFill/>
        </p:spPr>
        <p:txBody>
          <a:bodyPr wrap="square" rtlCol="0">
            <a:spAutoFit/>
          </a:bodyPr>
          <a:lstStyle/>
          <a:p>
            <a:r>
              <a:rPr lang="en-US" altLang="zh-CN" dirty="0"/>
              <a:t>t</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450983130"/>
              </p:ext>
            </p:extLst>
          </p:nvPr>
        </p:nvGraphicFramePr>
        <p:xfrm>
          <a:off x="9264652" y="3919544"/>
          <a:ext cx="2582863" cy="630237"/>
        </p:xfrm>
        <a:graphic>
          <a:graphicData uri="http://schemas.openxmlformats.org/presentationml/2006/ole">
            <mc:AlternateContent xmlns:mc="http://schemas.openxmlformats.org/markup-compatibility/2006">
              <mc:Choice xmlns:v="urn:schemas-microsoft-com:vml" Requires="v">
                <p:oleObj spid="_x0000_s85043" name="Equation" r:id="rId4" imgW="1612800" imgH="393480" progId="Equation.DSMT4">
                  <p:embed/>
                </p:oleObj>
              </mc:Choice>
              <mc:Fallback>
                <p:oleObj name="Equation" r:id="rId4" imgW="1612800" imgH="393480" progId="Equation.DSMT4">
                  <p:embed/>
                  <p:pic>
                    <p:nvPicPr>
                      <p:cNvPr id="0" name=""/>
                      <p:cNvPicPr/>
                      <p:nvPr/>
                    </p:nvPicPr>
                    <p:blipFill>
                      <a:blip r:embed="rId5"/>
                      <a:stretch>
                        <a:fillRect/>
                      </a:stretch>
                    </p:blipFill>
                    <p:spPr>
                      <a:xfrm>
                        <a:off x="9264652" y="3919544"/>
                        <a:ext cx="2582863" cy="63023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60389860"/>
              </p:ext>
            </p:extLst>
          </p:nvPr>
        </p:nvGraphicFramePr>
        <p:xfrm>
          <a:off x="9362327" y="4800374"/>
          <a:ext cx="2367038" cy="533626"/>
        </p:xfrm>
        <a:graphic>
          <a:graphicData uri="http://schemas.openxmlformats.org/presentationml/2006/ole">
            <mc:AlternateContent xmlns:mc="http://schemas.openxmlformats.org/markup-compatibility/2006">
              <mc:Choice xmlns:v="urn:schemas-microsoft-com:vml" Requires="v">
                <p:oleObj spid="_x0000_s85044" name="Equation" r:id="rId6" imgW="787320" imgH="177480" progId="Equation.DSMT4">
                  <p:embed/>
                </p:oleObj>
              </mc:Choice>
              <mc:Fallback>
                <p:oleObj name="Equation" r:id="rId6" imgW="787320" imgH="177480" progId="Equation.DSMT4">
                  <p:embed/>
                  <p:pic>
                    <p:nvPicPr>
                      <p:cNvPr id="0" name="对象 16"/>
                      <p:cNvPicPr>
                        <a:picLocks noChangeAspect="1" noChangeArrowheads="1"/>
                      </p:cNvPicPr>
                      <p:nvPr/>
                    </p:nvPicPr>
                    <p:blipFill>
                      <a:blip r:embed="rId7"/>
                      <a:srcRect/>
                      <a:stretch>
                        <a:fillRect/>
                      </a:stretch>
                    </p:blipFill>
                    <p:spPr bwMode="auto">
                      <a:xfrm>
                        <a:off x="9362327" y="4800374"/>
                        <a:ext cx="2367038" cy="53362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71184793"/>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81688" y="91209"/>
            <a:ext cx="10625455" cy="855619"/>
          </a:xfrm>
          <a:prstGeom prst="rect">
            <a:avLst/>
          </a:prstGeom>
          <a:noFill/>
        </p:spPr>
        <p:txBody>
          <a:bodyPr wrap="square" rtlCol="0">
            <a:spAutoFit/>
          </a:bodyPr>
          <a:lstStyle/>
          <a:p>
            <a:pPr indent="0" fontAlgn="auto">
              <a:lnSpc>
                <a:spcPct val="155000"/>
              </a:lnSpc>
              <a:buClrTx/>
              <a:buSzTx/>
              <a:buFontTx/>
            </a:pPr>
            <a:r>
              <a:rPr lang="zh-CN" altLang="en-US" sz="3200" b="1" spc="200" dirty="0">
                <a:solidFill>
                  <a:srgbClr val="0000FF"/>
                </a:solidFill>
                <a:uFillTx/>
                <a:latin typeface="Arial" panose="020B0604020202020204" pitchFamily="34" charset="0"/>
                <a:ea typeface="微软雅黑" panose="020B0503020204020204" charset="-122"/>
                <a:cs typeface="+mj-cs"/>
              </a:rPr>
              <a:t>8.2.3热电偶冷端温度补偿</a:t>
            </a:r>
            <a:endParaRPr lang="zh-CN" altLang="en-US" sz="3200" dirty="0">
              <a:latin typeface="黑体" panose="02010609060101010101" charset="-122"/>
              <a:ea typeface="黑体" panose="02010609060101010101" charset="-122"/>
            </a:endParaRPr>
          </a:p>
        </p:txBody>
      </p:sp>
      <p:sp>
        <p:nvSpPr>
          <p:cNvPr id="6" name="Rectangle 3"/>
          <p:cNvSpPr txBox="1">
            <a:spLocks noChangeArrowheads="1"/>
          </p:cNvSpPr>
          <p:nvPr/>
        </p:nvSpPr>
        <p:spPr>
          <a:xfrm>
            <a:off x="781686" y="1219200"/>
            <a:ext cx="9518413" cy="4419600"/>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5000"/>
              </a:spcBef>
              <a:buFont typeface="Wingdings" panose="05000000000000000000" pitchFamily="2" charset="2"/>
              <a:buNone/>
            </a:pPr>
            <a:r>
              <a:rPr lang="en-US" altLang="zh-CN" sz="3200" b="1" dirty="0">
                <a:solidFill>
                  <a:srgbClr val="0000FF"/>
                </a:solidFill>
                <a:latin typeface="黑体" panose="02010609060101010101" charset="-122"/>
                <a:ea typeface="黑体" panose="02010609060101010101" charset="-122"/>
              </a:rPr>
              <a:t>1.</a:t>
            </a:r>
            <a:r>
              <a:rPr lang="zh-CN" altLang="en-US" sz="3200" b="1" dirty="0">
                <a:solidFill>
                  <a:srgbClr val="0000FF"/>
                </a:solidFill>
                <a:latin typeface="黑体" panose="02010609060101010101" charset="-122"/>
                <a:ea typeface="黑体" panose="02010609060101010101" charset="-122"/>
              </a:rPr>
              <a:t>冷端温度补偿的必要性</a:t>
            </a:r>
          </a:p>
          <a:p>
            <a:pPr marL="0" indent="0">
              <a:spcBef>
                <a:spcPct val="5000"/>
              </a:spcBef>
            </a:pPr>
            <a:r>
              <a:rPr lang="zh-CN" altLang="en-US" sz="3200" b="1" dirty="0">
                <a:latin typeface="黑体" panose="02010609060101010101" charset="-122"/>
                <a:ea typeface="黑体" panose="02010609060101010101" charset="-122"/>
              </a:rPr>
              <a:t> 用热电偶的分度表查</a:t>
            </a:r>
            <a:r>
              <a:rPr lang="zh-CN" altLang="en-US" sz="3200" b="1" dirty="0">
                <a:solidFill>
                  <a:srgbClr val="FF3300"/>
                </a:solidFill>
                <a:latin typeface="黑体" panose="02010609060101010101" charset="-122"/>
                <a:ea typeface="黑体" panose="02010609060101010101" charset="-122"/>
              </a:rPr>
              <a:t>毫伏</a:t>
            </a:r>
            <a:r>
              <a:rPr lang="en-US" altLang="zh-CN" sz="3200" b="1" dirty="0">
                <a:solidFill>
                  <a:srgbClr val="FF3300"/>
                </a:solidFill>
                <a:latin typeface="黑体" panose="02010609060101010101" charset="-122"/>
                <a:ea typeface="黑体" panose="02010609060101010101" charset="-122"/>
              </a:rPr>
              <a:t>-</a:t>
            </a:r>
            <a:r>
              <a:rPr lang="zh-CN" altLang="en-US" sz="3200" b="1" dirty="0">
                <a:solidFill>
                  <a:srgbClr val="FF3300"/>
                </a:solidFill>
                <a:latin typeface="黑体" panose="02010609060101010101" charset="-122"/>
                <a:ea typeface="黑体" panose="02010609060101010101" charset="-122"/>
              </a:rPr>
              <a:t>温度</a:t>
            </a:r>
            <a:r>
              <a:rPr lang="zh-CN" altLang="en-US" sz="3200" b="1" dirty="0">
                <a:latin typeface="黑体" panose="02010609060101010101" charset="-122"/>
                <a:ea typeface="黑体" panose="02010609060101010101" charset="-122"/>
              </a:rPr>
              <a:t>时，</a:t>
            </a:r>
            <a:r>
              <a:rPr lang="zh-CN" altLang="en-US" sz="3200" b="1" dirty="0">
                <a:solidFill>
                  <a:srgbClr val="0000FF"/>
                </a:solidFill>
                <a:latin typeface="黑体" panose="02010609060101010101" charset="-122"/>
                <a:ea typeface="黑体" panose="02010609060101010101" charset="-122"/>
              </a:rPr>
              <a:t>必须满足</a:t>
            </a:r>
            <a:r>
              <a:rPr lang="en-US" altLang="zh-CN" sz="3200" b="1" dirty="0">
                <a:solidFill>
                  <a:srgbClr val="0000FF"/>
                </a:solidFill>
                <a:latin typeface="黑体" panose="02010609060101010101" charset="-122"/>
                <a:ea typeface="黑体" panose="02010609060101010101" charset="-122"/>
                <a:cs typeface="Times New Roman" panose="02020603050405020304" charset="0"/>
              </a:rPr>
              <a:t>t</a:t>
            </a:r>
            <a:r>
              <a:rPr lang="en-US" altLang="zh-CN" sz="3200" b="1" baseline="-25000" dirty="0">
                <a:solidFill>
                  <a:srgbClr val="0000FF"/>
                </a:solidFill>
                <a:latin typeface="黑体" panose="02010609060101010101" charset="-122"/>
                <a:ea typeface="黑体" panose="02010609060101010101" charset="-122"/>
                <a:cs typeface="Times New Roman" panose="02020603050405020304" charset="0"/>
              </a:rPr>
              <a:t>0</a:t>
            </a:r>
            <a:r>
              <a:rPr lang="en-US" altLang="zh-CN" sz="3200" b="1" dirty="0">
                <a:solidFill>
                  <a:srgbClr val="0000FF"/>
                </a:solidFill>
                <a:latin typeface="黑体" panose="02010609060101010101" charset="-122"/>
                <a:ea typeface="黑体" panose="02010609060101010101" charset="-122"/>
                <a:cs typeface="Times New Roman" panose="02020603050405020304" charset="0"/>
              </a:rPr>
              <a:t>=0</a:t>
            </a:r>
            <a:r>
              <a:rPr lang="en-US" altLang="zh-CN" sz="3200" b="1" dirty="0">
                <a:solidFill>
                  <a:srgbClr val="0000FF"/>
                </a:solidFill>
                <a:latin typeface="黑体" panose="02010609060101010101" charset="-122"/>
                <a:ea typeface="黑体" panose="02010609060101010101" charset="-122"/>
                <a:sym typeface="Symbol" panose="05050102010706020507" pitchFamily="18" charset="2"/>
              </a:rPr>
              <a:t></a:t>
            </a:r>
            <a:r>
              <a:rPr lang="en-US" altLang="zh-CN" sz="3200" b="1" dirty="0">
                <a:solidFill>
                  <a:srgbClr val="0000FF"/>
                </a:solidFill>
                <a:latin typeface="黑体" panose="02010609060101010101" charset="-122"/>
                <a:ea typeface="黑体" panose="02010609060101010101" charset="-122"/>
              </a:rPr>
              <a:t>C</a:t>
            </a:r>
            <a:r>
              <a:rPr lang="zh-CN" altLang="en-US" sz="3200" b="1" dirty="0">
                <a:solidFill>
                  <a:srgbClr val="0000FF"/>
                </a:solidFill>
                <a:latin typeface="黑体" panose="02010609060101010101" charset="-122"/>
                <a:ea typeface="黑体" panose="02010609060101010101" charset="-122"/>
              </a:rPr>
              <a:t>的条件</a:t>
            </a:r>
            <a:r>
              <a:rPr lang="zh-CN" altLang="en-US" sz="3200" b="1" dirty="0">
                <a:latin typeface="黑体" panose="02010609060101010101" charset="-122"/>
                <a:ea typeface="黑体" panose="02010609060101010101" charset="-122"/>
              </a:rPr>
              <a:t>。在实际测温中，冷端温度常随环境温度而变化，这样</a:t>
            </a:r>
            <a:r>
              <a:rPr lang="en-US" altLang="zh-CN" sz="3200" b="1" dirty="0">
                <a:latin typeface="黑体" panose="02010609060101010101" charset="-122"/>
                <a:ea typeface="黑体" panose="02010609060101010101" charset="-122"/>
              </a:rPr>
              <a:t>t</a:t>
            </a:r>
            <a:r>
              <a:rPr lang="en-US" altLang="zh-CN" sz="3200" b="1" baseline="-30000" dirty="0">
                <a:latin typeface="黑体" panose="02010609060101010101" charset="-122"/>
                <a:ea typeface="黑体" panose="02010609060101010101" charset="-122"/>
              </a:rPr>
              <a:t>0</a:t>
            </a:r>
            <a:r>
              <a:rPr lang="zh-CN" altLang="en-US" sz="3200" b="1" dirty="0">
                <a:latin typeface="黑体" panose="02010609060101010101" charset="-122"/>
                <a:ea typeface="黑体" panose="02010609060101010101" charset="-122"/>
              </a:rPr>
              <a:t>不但</a:t>
            </a:r>
            <a:r>
              <a:rPr lang="zh-CN" altLang="en-US" sz="3200" b="1" dirty="0">
                <a:solidFill>
                  <a:srgbClr val="0000FF"/>
                </a:solidFill>
                <a:latin typeface="黑体" panose="02010609060101010101" charset="-122"/>
                <a:ea typeface="黑体" panose="02010609060101010101" charset="-122"/>
              </a:rPr>
              <a:t>不是</a:t>
            </a:r>
            <a:r>
              <a:rPr lang="en-US" altLang="zh-CN" sz="3200" b="1" dirty="0">
                <a:solidFill>
                  <a:srgbClr val="0000FF"/>
                </a:solidFill>
                <a:latin typeface="黑体" panose="02010609060101010101" charset="-122"/>
                <a:ea typeface="黑体" panose="02010609060101010101" charset="-122"/>
              </a:rPr>
              <a:t>0</a:t>
            </a:r>
            <a:r>
              <a:rPr lang="en-US" altLang="zh-CN" sz="3200" b="1" dirty="0">
                <a:solidFill>
                  <a:srgbClr val="0000FF"/>
                </a:solidFill>
                <a:latin typeface="黑体" panose="02010609060101010101" charset="-122"/>
                <a:ea typeface="黑体" panose="02010609060101010101" charset="-122"/>
                <a:sym typeface="Symbol" panose="05050102010706020507" pitchFamily="18" charset="2"/>
              </a:rPr>
              <a:t></a:t>
            </a:r>
            <a:r>
              <a:rPr lang="en-US" altLang="zh-CN" sz="3200" b="1" dirty="0">
                <a:solidFill>
                  <a:srgbClr val="0000FF"/>
                </a:solidFill>
                <a:latin typeface="黑体" panose="02010609060101010101" charset="-122"/>
                <a:ea typeface="黑体" panose="02010609060101010101" charset="-122"/>
              </a:rPr>
              <a:t>C</a:t>
            </a:r>
            <a:r>
              <a:rPr lang="zh-CN" altLang="en-US" sz="3200" b="1" dirty="0">
                <a:latin typeface="黑体" panose="02010609060101010101" charset="-122"/>
                <a:ea typeface="黑体" panose="02010609060101010101" charset="-122"/>
              </a:rPr>
              <a:t>，而且也不恒定，因此</a:t>
            </a:r>
            <a:r>
              <a:rPr lang="zh-CN" altLang="en-US" sz="3200" b="1" dirty="0">
                <a:solidFill>
                  <a:srgbClr val="0000FF"/>
                </a:solidFill>
                <a:latin typeface="黑体" panose="02010609060101010101" charset="-122"/>
                <a:ea typeface="黑体" panose="02010609060101010101" charset="-122"/>
              </a:rPr>
              <a:t>将产生误差</a:t>
            </a:r>
            <a:r>
              <a:rPr lang="zh-CN" altLang="en-US" sz="3200" b="1" dirty="0">
                <a:latin typeface="黑体" panose="02010609060101010101" charset="-122"/>
                <a:ea typeface="黑体" panose="02010609060101010101" charset="-122"/>
              </a:rPr>
              <a:t>。</a:t>
            </a:r>
          </a:p>
          <a:p>
            <a:pPr marL="0" indent="0">
              <a:spcBef>
                <a:spcPct val="5000"/>
              </a:spcBef>
            </a:pPr>
            <a:r>
              <a:rPr lang="zh-CN" altLang="en-US" sz="3200" b="1" dirty="0">
                <a:latin typeface="黑体" panose="02010609060101010101" charset="-122"/>
                <a:ea typeface="黑体" panose="02010609060101010101" charset="-122"/>
              </a:rPr>
              <a:t> 一般情况下，冷端温度均高于</a:t>
            </a:r>
            <a:r>
              <a:rPr lang="en-US" altLang="zh-CN" sz="3200" b="1" dirty="0">
                <a:latin typeface="黑体" panose="02010609060101010101" charset="-122"/>
                <a:ea typeface="黑体" panose="02010609060101010101" charset="-122"/>
              </a:rPr>
              <a:t>0</a:t>
            </a:r>
            <a:r>
              <a:rPr lang="en-US" altLang="zh-CN" sz="3200" b="1" dirty="0">
                <a:latin typeface="黑体" panose="02010609060101010101" charset="-122"/>
                <a:ea typeface="黑体" panose="02010609060101010101" charset="-122"/>
                <a:sym typeface="Symbol" panose="05050102010706020507" pitchFamily="18" charset="2"/>
              </a:rPr>
              <a:t></a:t>
            </a:r>
            <a:r>
              <a:rPr lang="en-US" altLang="zh-CN" sz="3200" b="1" dirty="0">
                <a:latin typeface="黑体" panose="02010609060101010101" charset="-122"/>
                <a:ea typeface="黑体" panose="02010609060101010101" charset="-122"/>
              </a:rPr>
              <a:t>C</a:t>
            </a:r>
            <a:r>
              <a:rPr lang="zh-CN" altLang="en-US" sz="3200" b="1" dirty="0">
                <a:latin typeface="黑体" panose="02010609060101010101" charset="-122"/>
                <a:ea typeface="黑体" panose="02010609060101010101" charset="-122"/>
              </a:rPr>
              <a:t>，</a:t>
            </a:r>
            <a:r>
              <a:rPr lang="zh-CN" altLang="en-US" sz="3200" b="1" dirty="0">
                <a:solidFill>
                  <a:srgbClr val="0000FF"/>
                </a:solidFill>
                <a:latin typeface="黑体" panose="02010609060101010101" charset="-122"/>
                <a:ea typeface="黑体" panose="02010609060101010101" charset="-122"/>
              </a:rPr>
              <a:t>热电势总是偏小</a:t>
            </a:r>
            <a:r>
              <a:rPr lang="zh-CN" altLang="en-US" sz="3200" b="1" dirty="0">
                <a:latin typeface="黑体" panose="02010609060101010101" charset="-122"/>
                <a:ea typeface="黑体" panose="02010609060101010101" charset="-122"/>
              </a:rPr>
              <a:t>。应想办法</a:t>
            </a:r>
            <a:r>
              <a:rPr lang="zh-CN" altLang="en-US" sz="3200" b="1" dirty="0">
                <a:solidFill>
                  <a:srgbClr val="0000FF"/>
                </a:solidFill>
                <a:latin typeface="黑体" panose="02010609060101010101" charset="-122"/>
                <a:ea typeface="黑体" panose="02010609060101010101" charset="-122"/>
              </a:rPr>
              <a:t>消除或补偿</a:t>
            </a:r>
            <a:r>
              <a:rPr lang="zh-CN" altLang="en-US" sz="3200" b="1" dirty="0">
                <a:latin typeface="黑体" panose="02010609060101010101" charset="-122"/>
                <a:ea typeface="黑体" panose="02010609060101010101" charset="-122"/>
              </a:rPr>
              <a:t>热电偶的</a:t>
            </a:r>
            <a:r>
              <a:rPr lang="zh-CN" altLang="en-US" sz="3200" b="1" dirty="0">
                <a:solidFill>
                  <a:srgbClr val="0000FF"/>
                </a:solidFill>
                <a:latin typeface="黑体" panose="02010609060101010101" charset="-122"/>
                <a:ea typeface="黑体" panose="02010609060101010101" charset="-122"/>
              </a:rPr>
              <a:t>冷端损失</a:t>
            </a:r>
            <a:r>
              <a:rPr lang="zh-CN" altLang="en-US" sz="3200" b="1" dirty="0">
                <a:latin typeface="黑体" panose="02010609060101010101" charset="-122"/>
                <a:ea typeface="黑体" panose="02010609060101010101" charset="-122"/>
              </a:rPr>
              <a:t> 。</a:t>
            </a:r>
          </a:p>
        </p:txBody>
      </p:sp>
    </p:spTree>
    <p:custDataLst>
      <p:tags r:id="rId1"/>
    </p:custData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130559" y="838200"/>
            <a:ext cx="8915400" cy="2369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buFont typeface="Wingdings" panose="05000000000000000000" pitchFamily="2" charset="2"/>
              <a:buChar char="Ø"/>
            </a:pPr>
            <a:r>
              <a:rPr kumimoji="1" lang="zh-CN" altLang="en-US" sz="3200" dirty="0">
                <a:solidFill>
                  <a:srgbClr val="FF3300"/>
                </a:solidFill>
                <a:latin typeface="华文新魏" pitchFamily="2" charset="-122"/>
                <a:ea typeface="华文新魏" pitchFamily="2" charset="-122"/>
              </a:rPr>
              <a:t>冷端恒温法：</a:t>
            </a:r>
          </a:p>
          <a:p>
            <a:pPr algn="just">
              <a:buFont typeface="Wingdings" panose="05000000000000000000" pitchFamily="2" charset="2"/>
              <a:buNone/>
            </a:pPr>
            <a:r>
              <a:rPr kumimoji="1" lang="zh-CN" altLang="en-US" sz="2800" dirty="0">
                <a:latin typeface="Times New Roman" panose="02020603050405020304" charset="0"/>
              </a:rPr>
              <a:t>把热电偶的参比端置于冰水混合物容器里，使</a:t>
            </a:r>
            <a:r>
              <a:rPr kumimoji="1" lang="en-US" altLang="zh-CN" sz="2800" i="1" dirty="0">
                <a:latin typeface="Times New Roman" panose="02020603050405020304" charset="0"/>
              </a:rPr>
              <a:t>T</a:t>
            </a:r>
            <a:r>
              <a:rPr kumimoji="1" lang="en-US" altLang="zh-CN" sz="2800" baseline="-30000" dirty="0">
                <a:latin typeface="Times New Roman" panose="02020603050405020304" charset="0"/>
              </a:rPr>
              <a:t>0</a:t>
            </a:r>
            <a:r>
              <a:rPr kumimoji="1" lang="en-US" altLang="zh-CN" sz="2800" dirty="0">
                <a:latin typeface="Times New Roman" panose="02020603050405020304" charset="0"/>
              </a:rPr>
              <a:t>=0℃</a:t>
            </a:r>
            <a:r>
              <a:rPr kumimoji="1" lang="zh-CN" altLang="en-US" sz="2800" dirty="0">
                <a:latin typeface="Times New Roman" panose="02020603050405020304" charset="0"/>
              </a:rPr>
              <a:t>。这种办法仅限于科学实验中使用。为了避免冰水导电引起两个连接点短路，必须把连接点</a:t>
            </a:r>
            <a:r>
              <a:rPr kumimoji="1" lang="zh-CN" altLang="en-US" sz="3200" dirty="0">
                <a:latin typeface="Times New Roman" panose="02020603050405020304" charset="0"/>
              </a:rPr>
              <a:t>分</a:t>
            </a:r>
            <a:r>
              <a:rPr kumimoji="1" lang="zh-CN" altLang="en-US" sz="2800" dirty="0">
                <a:latin typeface="Times New Roman" panose="02020603050405020304" charset="0"/>
              </a:rPr>
              <a:t>别置于两个玻璃试管里，浸入同一冰点槽，使相互绝缘。</a:t>
            </a:r>
          </a:p>
        </p:txBody>
      </p:sp>
      <p:sp>
        <p:nvSpPr>
          <p:cNvPr id="9" name="Line 3"/>
          <p:cNvSpPr>
            <a:spLocks noChangeShapeType="1"/>
          </p:cNvSpPr>
          <p:nvPr/>
        </p:nvSpPr>
        <p:spPr bwMode="auto">
          <a:xfrm rot="2734228">
            <a:off x="3603884" y="3668714"/>
            <a:ext cx="0" cy="425451"/>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4"/>
          <p:cNvSpPr>
            <a:spLocks noChangeShapeType="1"/>
          </p:cNvSpPr>
          <p:nvPr/>
        </p:nvSpPr>
        <p:spPr bwMode="auto">
          <a:xfrm rot="18934228">
            <a:off x="3592772" y="3971925"/>
            <a:ext cx="0" cy="457200"/>
          </a:xfrm>
          <a:prstGeom prst="line">
            <a:avLst/>
          </a:prstGeom>
          <a:noFill/>
          <a:ln w="38100" cmpd="dbl">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5"/>
          <p:cNvSpPr>
            <a:spLocks noChangeShapeType="1"/>
          </p:cNvSpPr>
          <p:nvPr/>
        </p:nvSpPr>
        <p:spPr bwMode="auto">
          <a:xfrm rot="34228">
            <a:off x="3761047" y="3744912"/>
            <a:ext cx="1143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6"/>
          <p:cNvSpPr>
            <a:spLocks noChangeShapeType="1"/>
          </p:cNvSpPr>
          <p:nvPr/>
        </p:nvSpPr>
        <p:spPr bwMode="auto">
          <a:xfrm rot="34228">
            <a:off x="3751523" y="4354512"/>
            <a:ext cx="1143000" cy="0"/>
          </a:xfrm>
          <a:prstGeom prst="line">
            <a:avLst/>
          </a:prstGeom>
          <a:noFill/>
          <a:ln w="38100" cmpd="dbl">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Oval 7"/>
          <p:cNvSpPr>
            <a:spLocks noChangeArrowheads="1"/>
          </p:cNvSpPr>
          <p:nvPr/>
        </p:nvSpPr>
        <p:spPr bwMode="auto">
          <a:xfrm>
            <a:off x="4892933" y="3714750"/>
            <a:ext cx="44450" cy="61912"/>
          </a:xfrm>
          <a:prstGeom prst="ellipse">
            <a:avLst/>
          </a:prstGeom>
          <a:solidFill>
            <a:srgbClr val="FFFFFF"/>
          </a:solidFill>
          <a:ln w="9525">
            <a:solidFill>
              <a:srgbClr val="000000"/>
            </a:solidFill>
            <a:round/>
          </a:ln>
        </p:spPr>
        <p:txBody>
          <a:bodyPr/>
          <a:lstStyle/>
          <a:p>
            <a:endParaRPr lang="zh-CN" altLang="en-US"/>
          </a:p>
        </p:txBody>
      </p:sp>
      <p:sp>
        <p:nvSpPr>
          <p:cNvPr id="14" name="Oval 8"/>
          <p:cNvSpPr>
            <a:spLocks noChangeArrowheads="1"/>
          </p:cNvSpPr>
          <p:nvPr/>
        </p:nvSpPr>
        <p:spPr bwMode="auto">
          <a:xfrm>
            <a:off x="4899284" y="4324350"/>
            <a:ext cx="44450" cy="61912"/>
          </a:xfrm>
          <a:prstGeom prst="ellipse">
            <a:avLst/>
          </a:prstGeom>
          <a:solidFill>
            <a:srgbClr val="FFFFFF"/>
          </a:solidFill>
          <a:ln w="9525">
            <a:solidFill>
              <a:srgbClr val="000000"/>
            </a:solidFill>
            <a:round/>
          </a:ln>
        </p:spPr>
        <p:txBody>
          <a:bodyPr/>
          <a:lstStyle/>
          <a:p>
            <a:endParaRPr lang="zh-CN" altLang="en-US"/>
          </a:p>
        </p:txBody>
      </p:sp>
      <p:sp>
        <p:nvSpPr>
          <p:cNvPr id="15" name="AutoShape 9"/>
          <p:cNvSpPr>
            <a:spLocks noChangeArrowheads="1"/>
          </p:cNvSpPr>
          <p:nvPr/>
        </p:nvSpPr>
        <p:spPr bwMode="auto">
          <a:xfrm rot="5400000">
            <a:off x="5385857" y="5239547"/>
            <a:ext cx="2054225" cy="1182687"/>
          </a:xfrm>
          <a:prstGeom prst="flowChartDelay">
            <a:avLst/>
          </a:prstGeom>
          <a:solidFill>
            <a:srgbClr val="FFFFFF"/>
          </a:solidFill>
          <a:ln w="9525">
            <a:solidFill>
              <a:srgbClr val="000000"/>
            </a:solidFill>
            <a:miter lim="800000"/>
          </a:ln>
        </p:spPr>
        <p:txBody>
          <a:bodyPr/>
          <a:lstStyle/>
          <a:p>
            <a:endParaRPr lang="zh-CN" altLang="en-US"/>
          </a:p>
        </p:txBody>
      </p:sp>
      <p:sp>
        <p:nvSpPr>
          <p:cNvPr id="16" name="AutoShape 10" descr="横虚线"/>
          <p:cNvSpPr>
            <a:spLocks noChangeArrowheads="1"/>
          </p:cNvSpPr>
          <p:nvPr/>
        </p:nvSpPr>
        <p:spPr bwMode="auto">
          <a:xfrm rot="5400000">
            <a:off x="5411257" y="5347496"/>
            <a:ext cx="2003425" cy="919163"/>
          </a:xfrm>
          <a:prstGeom prst="flowChartDelay">
            <a:avLst/>
          </a:prstGeom>
          <a:pattFill prst="dashHorz">
            <a:fgClr>
              <a:srgbClr val="000000"/>
            </a:fgClr>
            <a:bgClr>
              <a:srgbClr val="FFFFFF"/>
            </a:bgClr>
          </a:pattFill>
          <a:ln w="9525">
            <a:solidFill>
              <a:srgbClr val="000000"/>
            </a:solidFill>
            <a:miter lim="800000"/>
          </a:ln>
        </p:spPr>
        <p:txBody>
          <a:bodyPr/>
          <a:lstStyle/>
          <a:p>
            <a:endParaRPr lang="zh-CN" altLang="en-US"/>
          </a:p>
        </p:txBody>
      </p:sp>
      <p:sp>
        <p:nvSpPr>
          <p:cNvPr id="17" name="Rectangle 11"/>
          <p:cNvSpPr>
            <a:spLocks noChangeArrowheads="1"/>
          </p:cNvSpPr>
          <p:nvPr/>
        </p:nvSpPr>
        <p:spPr bwMode="auto">
          <a:xfrm rot="5400000">
            <a:off x="6189132" y="4568034"/>
            <a:ext cx="447675" cy="919163"/>
          </a:xfrm>
          <a:prstGeom prst="rect">
            <a:avLst/>
          </a:prstGeom>
          <a:solidFill>
            <a:srgbClr val="FFFFFF"/>
          </a:solidFill>
          <a:ln w="9525">
            <a:solidFill>
              <a:srgbClr val="000000"/>
            </a:solidFill>
            <a:miter lim="800000"/>
          </a:ln>
        </p:spPr>
        <p:txBody>
          <a:bodyPr/>
          <a:lstStyle/>
          <a:p>
            <a:endParaRPr lang="zh-CN" altLang="en-US"/>
          </a:p>
        </p:txBody>
      </p:sp>
      <p:sp>
        <p:nvSpPr>
          <p:cNvPr id="18" name="Rectangle 12" descr="球体"/>
          <p:cNvSpPr>
            <a:spLocks noChangeArrowheads="1"/>
          </p:cNvSpPr>
          <p:nvPr/>
        </p:nvSpPr>
        <p:spPr bwMode="auto">
          <a:xfrm rot="5400000">
            <a:off x="6215326" y="4646615"/>
            <a:ext cx="395287" cy="919163"/>
          </a:xfrm>
          <a:prstGeom prst="rect">
            <a:avLst/>
          </a:prstGeom>
          <a:pattFill prst="sphere">
            <a:fgClr>
              <a:srgbClr val="000000"/>
            </a:fgClr>
            <a:bgClr>
              <a:srgbClr val="FFFFFF"/>
            </a:bgClr>
          </a:pattFill>
          <a:ln w="9525">
            <a:solidFill>
              <a:srgbClr val="000000"/>
            </a:solidFill>
            <a:miter lim="800000"/>
          </a:ln>
        </p:spPr>
        <p:txBody>
          <a:bodyPr/>
          <a:lstStyle/>
          <a:p>
            <a:endParaRPr lang="zh-CN" altLang="en-US"/>
          </a:p>
        </p:txBody>
      </p:sp>
      <p:sp>
        <p:nvSpPr>
          <p:cNvPr id="19" name="AutoShape 13"/>
          <p:cNvSpPr>
            <a:spLocks noChangeArrowheads="1"/>
          </p:cNvSpPr>
          <p:nvPr/>
        </p:nvSpPr>
        <p:spPr bwMode="auto">
          <a:xfrm rot="5400000">
            <a:off x="6168490" y="5047456"/>
            <a:ext cx="947738" cy="196850"/>
          </a:xfrm>
          <a:prstGeom prst="flowChartDelay">
            <a:avLst/>
          </a:prstGeom>
          <a:solidFill>
            <a:srgbClr val="FFFFFF"/>
          </a:solidFill>
          <a:ln w="9525">
            <a:solidFill>
              <a:srgbClr val="000000"/>
            </a:solidFill>
            <a:miter lim="800000"/>
          </a:ln>
        </p:spPr>
        <p:txBody>
          <a:bodyPr/>
          <a:lstStyle/>
          <a:p>
            <a:endParaRPr lang="zh-CN" altLang="en-US"/>
          </a:p>
        </p:txBody>
      </p:sp>
      <p:sp>
        <p:nvSpPr>
          <p:cNvPr id="20" name="AutoShape 14"/>
          <p:cNvSpPr>
            <a:spLocks noChangeArrowheads="1"/>
          </p:cNvSpPr>
          <p:nvPr/>
        </p:nvSpPr>
        <p:spPr bwMode="auto">
          <a:xfrm rot="5400000">
            <a:off x="5709703" y="5047456"/>
            <a:ext cx="947738" cy="196850"/>
          </a:xfrm>
          <a:prstGeom prst="flowChartDelay">
            <a:avLst/>
          </a:prstGeom>
          <a:solidFill>
            <a:srgbClr val="FFFFFF"/>
          </a:solidFill>
          <a:ln w="9525">
            <a:solidFill>
              <a:srgbClr val="000000"/>
            </a:solidFill>
            <a:miter lim="800000"/>
          </a:ln>
        </p:spPr>
        <p:txBody>
          <a:bodyPr/>
          <a:lstStyle/>
          <a:p>
            <a:endParaRPr lang="zh-CN" altLang="en-US"/>
          </a:p>
        </p:txBody>
      </p:sp>
      <p:sp>
        <p:nvSpPr>
          <p:cNvPr id="21" name="Line 15"/>
          <p:cNvSpPr>
            <a:spLocks noChangeShapeType="1"/>
          </p:cNvSpPr>
          <p:nvPr/>
        </p:nvSpPr>
        <p:spPr bwMode="auto">
          <a:xfrm flipV="1">
            <a:off x="6623309" y="3721103"/>
            <a:ext cx="0" cy="1577975"/>
          </a:xfrm>
          <a:prstGeom prst="line">
            <a:avLst/>
          </a:prstGeom>
          <a:noFill/>
          <a:ln w="19050">
            <a:solidFill>
              <a:srgbClr val="00808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6"/>
          <p:cNvSpPr>
            <a:spLocks noChangeShapeType="1"/>
          </p:cNvSpPr>
          <p:nvPr/>
        </p:nvSpPr>
        <p:spPr bwMode="auto">
          <a:xfrm>
            <a:off x="4934210" y="3749675"/>
            <a:ext cx="1689100" cy="0"/>
          </a:xfrm>
          <a:prstGeom prst="line">
            <a:avLst/>
          </a:prstGeom>
          <a:noFill/>
          <a:ln w="19050">
            <a:solidFill>
              <a:srgbClr val="00808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3" name="Line 17"/>
          <p:cNvSpPr>
            <a:spLocks noChangeShapeType="1"/>
          </p:cNvSpPr>
          <p:nvPr/>
        </p:nvSpPr>
        <p:spPr bwMode="auto">
          <a:xfrm>
            <a:off x="4934210" y="4354512"/>
            <a:ext cx="1200150" cy="0"/>
          </a:xfrm>
          <a:prstGeom prst="line">
            <a:avLst/>
          </a:prstGeom>
          <a:noFill/>
          <a:ln w="22225" cmpd="dbl">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4" name="Line 18"/>
          <p:cNvSpPr>
            <a:spLocks noChangeShapeType="1"/>
          </p:cNvSpPr>
          <p:nvPr/>
        </p:nvSpPr>
        <p:spPr bwMode="auto">
          <a:xfrm>
            <a:off x="6150234" y="4354518"/>
            <a:ext cx="0" cy="911225"/>
          </a:xfrm>
          <a:prstGeom prst="line">
            <a:avLst/>
          </a:prstGeom>
          <a:noFill/>
          <a:ln w="22225" cmpd="dbl">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5" name="Oval 19"/>
          <p:cNvSpPr>
            <a:spLocks noChangeArrowheads="1"/>
          </p:cNvSpPr>
          <p:nvPr/>
        </p:nvSpPr>
        <p:spPr bwMode="auto">
          <a:xfrm>
            <a:off x="6623309" y="5430843"/>
            <a:ext cx="44450" cy="60325"/>
          </a:xfrm>
          <a:prstGeom prst="ellipse">
            <a:avLst/>
          </a:prstGeom>
          <a:solidFill>
            <a:srgbClr val="000000"/>
          </a:solidFill>
          <a:ln w="9525">
            <a:solidFill>
              <a:srgbClr val="000000"/>
            </a:solidFill>
            <a:round/>
          </a:ln>
        </p:spPr>
        <p:txBody>
          <a:bodyPr/>
          <a:lstStyle/>
          <a:p>
            <a:endParaRPr lang="zh-CN" altLang="en-US"/>
          </a:p>
        </p:txBody>
      </p:sp>
      <p:sp>
        <p:nvSpPr>
          <p:cNvPr id="26" name="Oval 20"/>
          <p:cNvSpPr>
            <a:spLocks noChangeArrowheads="1"/>
          </p:cNvSpPr>
          <p:nvPr/>
        </p:nvSpPr>
        <p:spPr bwMode="auto">
          <a:xfrm>
            <a:off x="6178809" y="5462593"/>
            <a:ext cx="44450" cy="60325"/>
          </a:xfrm>
          <a:prstGeom prst="ellipse">
            <a:avLst/>
          </a:prstGeom>
          <a:solidFill>
            <a:srgbClr val="FFFFFF"/>
          </a:solidFill>
          <a:ln w="9525">
            <a:solidFill>
              <a:srgbClr val="000000"/>
            </a:solidFill>
            <a:round/>
          </a:ln>
        </p:spPr>
        <p:txBody>
          <a:bodyPr/>
          <a:lstStyle/>
          <a:p>
            <a:endParaRPr lang="zh-CN" altLang="en-US"/>
          </a:p>
        </p:txBody>
      </p:sp>
      <p:sp>
        <p:nvSpPr>
          <p:cNvPr id="27" name="Oval 21"/>
          <p:cNvSpPr>
            <a:spLocks noChangeArrowheads="1"/>
          </p:cNvSpPr>
          <p:nvPr/>
        </p:nvSpPr>
        <p:spPr bwMode="auto">
          <a:xfrm>
            <a:off x="6636009" y="5494343"/>
            <a:ext cx="44450" cy="60325"/>
          </a:xfrm>
          <a:prstGeom prst="ellipse">
            <a:avLst/>
          </a:prstGeom>
          <a:solidFill>
            <a:srgbClr val="FFFFFF"/>
          </a:solidFill>
          <a:ln w="9525">
            <a:solidFill>
              <a:srgbClr val="000000"/>
            </a:solidFill>
            <a:round/>
          </a:ln>
        </p:spPr>
        <p:txBody>
          <a:bodyPr/>
          <a:lstStyle/>
          <a:p>
            <a:endParaRPr lang="zh-CN" altLang="en-US"/>
          </a:p>
        </p:txBody>
      </p:sp>
      <p:sp>
        <p:nvSpPr>
          <p:cNvPr id="28" name="Oval 22"/>
          <p:cNvSpPr>
            <a:spLocks noChangeArrowheads="1"/>
          </p:cNvSpPr>
          <p:nvPr/>
        </p:nvSpPr>
        <p:spPr bwMode="auto">
          <a:xfrm>
            <a:off x="6134359" y="5459418"/>
            <a:ext cx="44450" cy="60325"/>
          </a:xfrm>
          <a:prstGeom prst="ellipse">
            <a:avLst/>
          </a:prstGeom>
          <a:solidFill>
            <a:srgbClr val="000000"/>
          </a:solidFill>
          <a:ln w="9525">
            <a:solidFill>
              <a:srgbClr val="000000"/>
            </a:solidFill>
            <a:round/>
          </a:ln>
        </p:spPr>
        <p:txBody>
          <a:bodyPr/>
          <a:lstStyle/>
          <a:p>
            <a:endParaRPr lang="zh-CN" altLang="en-US"/>
          </a:p>
        </p:txBody>
      </p:sp>
      <p:sp>
        <p:nvSpPr>
          <p:cNvPr id="29" name="Line 23"/>
          <p:cNvSpPr>
            <a:spLocks noChangeShapeType="1"/>
          </p:cNvSpPr>
          <p:nvPr/>
        </p:nvSpPr>
        <p:spPr bwMode="auto">
          <a:xfrm flipV="1">
            <a:off x="6223259" y="4337050"/>
            <a:ext cx="0" cy="11112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4"/>
          <p:cNvSpPr>
            <a:spLocks noChangeShapeType="1"/>
          </p:cNvSpPr>
          <p:nvPr/>
        </p:nvSpPr>
        <p:spPr bwMode="auto">
          <a:xfrm>
            <a:off x="6223259" y="4354512"/>
            <a:ext cx="18018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5"/>
          <p:cNvSpPr>
            <a:spLocks noChangeShapeType="1"/>
          </p:cNvSpPr>
          <p:nvPr/>
        </p:nvSpPr>
        <p:spPr bwMode="auto">
          <a:xfrm>
            <a:off x="8018722" y="4354512"/>
            <a:ext cx="0" cy="12144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6"/>
          <p:cNvSpPr>
            <a:spLocks noChangeShapeType="1"/>
          </p:cNvSpPr>
          <p:nvPr/>
        </p:nvSpPr>
        <p:spPr bwMode="auto">
          <a:xfrm>
            <a:off x="8018725" y="5568950"/>
            <a:ext cx="7112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27"/>
          <p:cNvSpPr>
            <a:spLocks noChangeShapeType="1"/>
          </p:cNvSpPr>
          <p:nvPr/>
        </p:nvSpPr>
        <p:spPr bwMode="auto">
          <a:xfrm flipV="1">
            <a:off x="8729922" y="4903793"/>
            <a:ext cx="0" cy="6651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Oval 28"/>
          <p:cNvSpPr>
            <a:spLocks noChangeArrowheads="1"/>
          </p:cNvSpPr>
          <p:nvPr/>
        </p:nvSpPr>
        <p:spPr bwMode="auto">
          <a:xfrm>
            <a:off x="8475921" y="4445006"/>
            <a:ext cx="533400" cy="522287"/>
          </a:xfrm>
          <a:prstGeom prst="ellipse">
            <a:avLst/>
          </a:prstGeom>
          <a:solidFill>
            <a:srgbClr val="FFFFFF"/>
          </a:solidFill>
          <a:ln w="9525">
            <a:solidFill>
              <a:srgbClr val="000000"/>
            </a:solidFill>
            <a:round/>
          </a:ln>
        </p:spPr>
        <p:txBody>
          <a:bodyPr/>
          <a:lstStyle/>
          <a:p>
            <a:endParaRPr lang="zh-CN" altLang="en-US"/>
          </a:p>
        </p:txBody>
      </p:sp>
      <p:sp>
        <p:nvSpPr>
          <p:cNvPr id="35" name="Rectangle 29"/>
          <p:cNvSpPr>
            <a:spLocks noChangeArrowheads="1"/>
          </p:cNvSpPr>
          <p:nvPr/>
        </p:nvSpPr>
        <p:spPr bwMode="auto">
          <a:xfrm>
            <a:off x="8504500" y="4522793"/>
            <a:ext cx="552449"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a:latin typeface="Times New Roman" panose="02020603050405020304" charset="0"/>
              </a:rPr>
              <a:t>mV</a:t>
            </a:r>
          </a:p>
        </p:txBody>
      </p:sp>
      <p:sp>
        <p:nvSpPr>
          <p:cNvPr id="36" name="Line 30"/>
          <p:cNvSpPr>
            <a:spLocks noChangeShapeType="1"/>
          </p:cNvSpPr>
          <p:nvPr/>
        </p:nvSpPr>
        <p:spPr bwMode="auto">
          <a:xfrm flipV="1">
            <a:off x="6667759" y="3700462"/>
            <a:ext cx="0" cy="1701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31"/>
          <p:cNvSpPr>
            <a:spLocks noChangeShapeType="1"/>
          </p:cNvSpPr>
          <p:nvPr/>
        </p:nvSpPr>
        <p:spPr bwMode="auto">
          <a:xfrm>
            <a:off x="6667759" y="3700462"/>
            <a:ext cx="20907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32"/>
          <p:cNvSpPr>
            <a:spLocks noChangeShapeType="1"/>
          </p:cNvSpPr>
          <p:nvPr/>
        </p:nvSpPr>
        <p:spPr bwMode="auto">
          <a:xfrm>
            <a:off x="8758497" y="3700466"/>
            <a:ext cx="0" cy="7286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Rectangle 33"/>
          <p:cNvSpPr>
            <a:spLocks noChangeArrowheads="1"/>
          </p:cNvSpPr>
          <p:nvPr/>
        </p:nvSpPr>
        <p:spPr bwMode="auto">
          <a:xfrm>
            <a:off x="3865822" y="3367089"/>
            <a:ext cx="390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A</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0" name="Rectangle 34"/>
          <p:cNvSpPr>
            <a:spLocks noChangeArrowheads="1"/>
          </p:cNvSpPr>
          <p:nvPr/>
        </p:nvSpPr>
        <p:spPr bwMode="auto">
          <a:xfrm>
            <a:off x="3865826" y="4035429"/>
            <a:ext cx="466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B</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1" name="Rectangle 35"/>
          <p:cNvSpPr>
            <a:spLocks noChangeArrowheads="1"/>
          </p:cNvSpPr>
          <p:nvPr/>
        </p:nvSpPr>
        <p:spPr bwMode="auto">
          <a:xfrm>
            <a:off x="5112010" y="3367089"/>
            <a:ext cx="5159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A’</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2" name="Rectangle 36"/>
          <p:cNvSpPr>
            <a:spLocks noChangeArrowheads="1"/>
          </p:cNvSpPr>
          <p:nvPr/>
        </p:nvSpPr>
        <p:spPr bwMode="auto">
          <a:xfrm>
            <a:off x="5112013" y="3959225"/>
            <a:ext cx="4397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B’</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3" name="Rectangle 37"/>
          <p:cNvSpPr>
            <a:spLocks noChangeArrowheads="1"/>
          </p:cNvSpPr>
          <p:nvPr/>
        </p:nvSpPr>
        <p:spPr bwMode="auto">
          <a:xfrm>
            <a:off x="2999047" y="3790950"/>
            <a:ext cx="4572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T</a:t>
            </a:r>
            <a:endParaRPr kumimoji="1" lang="en-US" altLang="zh-CN" sz="3200">
              <a:latin typeface="Times New Roman" panose="02020603050405020304" charset="0"/>
            </a:endParaRPr>
          </a:p>
        </p:txBody>
      </p:sp>
      <p:sp>
        <p:nvSpPr>
          <p:cNvPr id="44" name="Rectangle 38"/>
          <p:cNvSpPr>
            <a:spLocks noChangeArrowheads="1"/>
          </p:cNvSpPr>
          <p:nvPr/>
        </p:nvSpPr>
        <p:spPr bwMode="auto">
          <a:xfrm>
            <a:off x="7156711" y="3382962"/>
            <a:ext cx="452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C</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5" name="Rectangle 39"/>
          <p:cNvSpPr>
            <a:spLocks noChangeArrowheads="1"/>
          </p:cNvSpPr>
          <p:nvPr/>
        </p:nvSpPr>
        <p:spPr bwMode="auto">
          <a:xfrm>
            <a:off x="7112261" y="4019550"/>
            <a:ext cx="4968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i="1">
                <a:latin typeface="Times New Roman" panose="02020603050405020304" charset="0"/>
              </a:rPr>
              <a:t>C’</a:t>
            </a:r>
            <a:endParaRPr kumimoji="1" lang="en-US" altLang="zh-CN">
              <a:latin typeface="Times New Roman" panose="02020603050405020304" charset="0"/>
            </a:endParaRPr>
          </a:p>
          <a:p>
            <a:pPr eaLnBrk="0" hangingPunct="0"/>
            <a:endParaRPr kumimoji="1" lang="en-US" altLang="zh-CN">
              <a:latin typeface="Times New Roman" panose="02020603050405020304" charset="0"/>
            </a:endParaRPr>
          </a:p>
        </p:txBody>
      </p:sp>
      <p:sp>
        <p:nvSpPr>
          <p:cNvPr id="46" name="Rectangle 40"/>
          <p:cNvSpPr>
            <a:spLocks noChangeArrowheads="1"/>
          </p:cNvSpPr>
          <p:nvPr/>
        </p:nvSpPr>
        <p:spPr bwMode="auto">
          <a:xfrm>
            <a:off x="9056949" y="4429131"/>
            <a:ext cx="4572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p>
            <a:pPr algn="just"/>
            <a:r>
              <a:rPr kumimoji="1" lang="zh-CN" altLang="en-US">
                <a:latin typeface="Times New Roman" panose="02020603050405020304" charset="0"/>
              </a:rPr>
              <a:t>仪表</a:t>
            </a:r>
          </a:p>
          <a:p>
            <a:pPr eaLnBrk="0" hangingPunct="0"/>
            <a:endParaRPr kumimoji="1" lang="en-US" altLang="zh-CN">
              <a:latin typeface="Times New Roman" panose="02020603050405020304" charset="0"/>
            </a:endParaRPr>
          </a:p>
        </p:txBody>
      </p:sp>
      <p:sp>
        <p:nvSpPr>
          <p:cNvPr id="47" name="Rectangle 41"/>
          <p:cNvSpPr>
            <a:spLocks noChangeArrowheads="1"/>
          </p:cNvSpPr>
          <p:nvPr/>
        </p:nvSpPr>
        <p:spPr bwMode="auto">
          <a:xfrm>
            <a:off x="7150359" y="4551362"/>
            <a:ext cx="577849"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p>
            <a:pPr algn="just"/>
            <a:r>
              <a:rPr kumimoji="1" lang="zh-CN" altLang="en-US">
                <a:latin typeface="Times New Roman" panose="02020603050405020304" charset="0"/>
              </a:rPr>
              <a:t>铜导线</a:t>
            </a:r>
          </a:p>
          <a:p>
            <a:pPr eaLnBrk="0" hangingPunct="0"/>
            <a:endParaRPr kumimoji="1" lang="en-US" altLang="zh-CN">
              <a:latin typeface="Times New Roman" panose="02020603050405020304" charset="0"/>
            </a:endParaRPr>
          </a:p>
        </p:txBody>
      </p:sp>
      <p:sp>
        <p:nvSpPr>
          <p:cNvPr id="48" name="Rectangle 42"/>
          <p:cNvSpPr>
            <a:spLocks noChangeArrowheads="1"/>
          </p:cNvSpPr>
          <p:nvPr/>
        </p:nvSpPr>
        <p:spPr bwMode="auto">
          <a:xfrm>
            <a:off x="4800859" y="4854575"/>
            <a:ext cx="7556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a:latin typeface="Times New Roman" panose="02020603050405020304" charset="0"/>
              </a:rPr>
              <a:t>试管</a:t>
            </a:r>
          </a:p>
          <a:p>
            <a:pPr eaLnBrk="0" hangingPunct="0"/>
            <a:endParaRPr kumimoji="1" lang="en-US" altLang="zh-CN">
              <a:latin typeface="Times New Roman" panose="02020603050405020304" charset="0"/>
            </a:endParaRPr>
          </a:p>
        </p:txBody>
      </p:sp>
      <p:sp>
        <p:nvSpPr>
          <p:cNvPr id="49" name="Rectangle 43"/>
          <p:cNvSpPr>
            <a:spLocks noChangeArrowheads="1"/>
          </p:cNvSpPr>
          <p:nvPr/>
        </p:nvSpPr>
        <p:spPr bwMode="auto">
          <a:xfrm>
            <a:off x="4800862" y="4491037"/>
            <a:ext cx="11557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a:latin typeface="Times New Roman" panose="02020603050405020304" charset="0"/>
              </a:rPr>
              <a:t>补偿导线</a:t>
            </a:r>
          </a:p>
          <a:p>
            <a:pPr eaLnBrk="0" hangingPunct="0"/>
            <a:endParaRPr kumimoji="1" lang="en-US" altLang="zh-CN">
              <a:latin typeface="Times New Roman" panose="02020603050405020304" charset="0"/>
            </a:endParaRPr>
          </a:p>
        </p:txBody>
      </p:sp>
      <p:sp>
        <p:nvSpPr>
          <p:cNvPr id="50" name="Rectangle 44"/>
          <p:cNvSpPr>
            <a:spLocks noChangeArrowheads="1"/>
          </p:cNvSpPr>
          <p:nvPr/>
        </p:nvSpPr>
        <p:spPr bwMode="auto">
          <a:xfrm>
            <a:off x="3599123" y="4611687"/>
            <a:ext cx="933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a:latin typeface="Times New Roman" panose="02020603050405020304" charset="0"/>
              </a:rPr>
              <a:t>热电偶</a:t>
            </a:r>
          </a:p>
          <a:p>
            <a:pPr eaLnBrk="0" hangingPunct="0"/>
            <a:endParaRPr kumimoji="1" lang="en-US" altLang="zh-CN">
              <a:latin typeface="Times New Roman" panose="02020603050405020304" charset="0"/>
            </a:endParaRPr>
          </a:p>
        </p:txBody>
      </p:sp>
      <p:sp>
        <p:nvSpPr>
          <p:cNvPr id="51" name="Rectangle 45"/>
          <p:cNvSpPr>
            <a:spLocks noChangeArrowheads="1"/>
          </p:cNvSpPr>
          <p:nvPr/>
        </p:nvSpPr>
        <p:spPr bwMode="auto">
          <a:xfrm>
            <a:off x="4621475" y="5462587"/>
            <a:ext cx="11128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a:latin typeface="Times New Roman" panose="02020603050405020304" charset="0"/>
              </a:rPr>
              <a:t>冰点槽</a:t>
            </a:r>
          </a:p>
          <a:p>
            <a:pPr eaLnBrk="0" hangingPunct="0"/>
            <a:endParaRPr kumimoji="1" lang="en-US" altLang="zh-CN">
              <a:latin typeface="Times New Roman" panose="02020603050405020304" charset="0"/>
            </a:endParaRPr>
          </a:p>
        </p:txBody>
      </p:sp>
      <p:sp>
        <p:nvSpPr>
          <p:cNvPr id="52" name="Rectangle 46"/>
          <p:cNvSpPr>
            <a:spLocks noChangeArrowheads="1"/>
          </p:cNvSpPr>
          <p:nvPr/>
        </p:nvSpPr>
        <p:spPr bwMode="auto">
          <a:xfrm>
            <a:off x="4621475" y="6191250"/>
            <a:ext cx="11572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a:latin typeface="Times New Roman" panose="02020603050405020304" charset="0"/>
              </a:rPr>
              <a:t>冰水溶液</a:t>
            </a:r>
          </a:p>
          <a:p>
            <a:pPr eaLnBrk="0" hangingPunct="0"/>
            <a:endParaRPr kumimoji="1" lang="en-US" altLang="zh-CN">
              <a:latin typeface="Times New Roman" panose="02020603050405020304" charset="0"/>
            </a:endParaRPr>
          </a:p>
        </p:txBody>
      </p:sp>
      <p:sp>
        <p:nvSpPr>
          <p:cNvPr id="53" name="Line 47"/>
          <p:cNvSpPr>
            <a:spLocks noChangeShapeType="1"/>
          </p:cNvSpPr>
          <p:nvPr/>
        </p:nvSpPr>
        <p:spPr bwMode="auto">
          <a:xfrm flipV="1">
            <a:off x="7645661" y="4673606"/>
            <a:ext cx="357188" cy="1809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48"/>
          <p:cNvSpPr>
            <a:spLocks noChangeShapeType="1"/>
          </p:cNvSpPr>
          <p:nvPr/>
        </p:nvSpPr>
        <p:spPr bwMode="auto">
          <a:xfrm flipV="1">
            <a:off x="5334258" y="5583243"/>
            <a:ext cx="488950" cy="619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Line 49"/>
          <p:cNvSpPr>
            <a:spLocks noChangeShapeType="1"/>
          </p:cNvSpPr>
          <p:nvPr/>
        </p:nvSpPr>
        <p:spPr bwMode="auto">
          <a:xfrm flipV="1">
            <a:off x="5378710" y="4854581"/>
            <a:ext cx="711200" cy="1222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50"/>
          <p:cNvSpPr>
            <a:spLocks noChangeShapeType="1"/>
          </p:cNvSpPr>
          <p:nvPr/>
        </p:nvSpPr>
        <p:spPr bwMode="auto">
          <a:xfrm>
            <a:off x="5423160" y="5097462"/>
            <a:ext cx="1155700" cy="2428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Line 51"/>
          <p:cNvSpPr>
            <a:spLocks noChangeShapeType="1"/>
          </p:cNvSpPr>
          <p:nvPr/>
        </p:nvSpPr>
        <p:spPr bwMode="auto">
          <a:xfrm flipV="1">
            <a:off x="5467611" y="4368806"/>
            <a:ext cx="222250" cy="2428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52"/>
          <p:cNvSpPr>
            <a:spLocks noChangeShapeType="1"/>
          </p:cNvSpPr>
          <p:nvPr/>
        </p:nvSpPr>
        <p:spPr bwMode="auto">
          <a:xfrm flipV="1">
            <a:off x="4043622" y="4368800"/>
            <a:ext cx="177800" cy="304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Rectangle 54"/>
          <p:cNvSpPr>
            <a:spLocks noChangeArrowheads="1"/>
          </p:cNvSpPr>
          <p:nvPr/>
        </p:nvSpPr>
        <p:spPr bwMode="auto">
          <a:xfrm>
            <a:off x="6161347" y="5592768"/>
            <a:ext cx="68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T</a:t>
            </a:r>
            <a:r>
              <a:rPr kumimoji="1" lang="en-US" altLang="zh-CN" sz="2400" i="1" baseline="-25000">
                <a:latin typeface="Times New Roman" panose="02020603050405020304" charset="0"/>
              </a:rPr>
              <a:t>0</a:t>
            </a:r>
            <a:endParaRPr kumimoji="1" lang="en-US" altLang="zh-CN" sz="3200">
              <a:latin typeface="Times New Roman" panose="02020603050405020304" charset="0"/>
            </a:endParaRPr>
          </a:p>
        </p:txBody>
      </p:sp>
      <p:sp>
        <p:nvSpPr>
          <p:cNvPr id="60" name="Line 55"/>
          <p:cNvSpPr>
            <a:spLocks noChangeShapeType="1"/>
          </p:cNvSpPr>
          <p:nvPr/>
        </p:nvSpPr>
        <p:spPr bwMode="auto">
          <a:xfrm flipV="1">
            <a:off x="5704148" y="6278562"/>
            <a:ext cx="762000" cy="762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Rectangle 56"/>
          <p:cNvSpPr>
            <a:spLocks noChangeArrowheads="1"/>
          </p:cNvSpPr>
          <p:nvPr/>
        </p:nvSpPr>
        <p:spPr bwMode="auto">
          <a:xfrm>
            <a:off x="1305186" y="188915"/>
            <a:ext cx="756285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4200">
                <a:solidFill>
                  <a:schemeClr val="tx2"/>
                </a:solidFill>
                <a:latin typeface="Garamond" panose="020B0604020202020204" pitchFamily="18" charset="0"/>
                <a:ea typeface="宋体" panose="02010600030101010101" pitchFamily="2" charset="-122"/>
              </a:defRPr>
            </a:lvl1pPr>
            <a:lvl2pPr>
              <a:defRPr sz="4200">
                <a:solidFill>
                  <a:schemeClr val="tx2"/>
                </a:solidFill>
                <a:latin typeface="Garamond" panose="020B0604020202020204" pitchFamily="18" charset="0"/>
                <a:ea typeface="宋体" panose="02010600030101010101" pitchFamily="2" charset="-122"/>
              </a:defRPr>
            </a:lvl2pPr>
            <a:lvl3pPr>
              <a:defRPr sz="4200">
                <a:solidFill>
                  <a:schemeClr val="tx2"/>
                </a:solidFill>
                <a:latin typeface="Garamond" panose="020B0604020202020204" pitchFamily="18" charset="0"/>
                <a:ea typeface="宋体" panose="02010600030101010101" pitchFamily="2" charset="-122"/>
              </a:defRPr>
            </a:lvl3pPr>
            <a:lvl4pPr>
              <a:defRPr sz="4200">
                <a:solidFill>
                  <a:schemeClr val="tx2"/>
                </a:solidFill>
                <a:latin typeface="Garamond" panose="020B0604020202020204" pitchFamily="18" charset="0"/>
                <a:ea typeface="宋体" panose="02010600030101010101" pitchFamily="2" charset="-122"/>
              </a:defRPr>
            </a:lvl4pPr>
            <a:lvl5pPr>
              <a:defRPr sz="4200">
                <a:solidFill>
                  <a:schemeClr val="tx2"/>
                </a:solidFill>
                <a:latin typeface="Garamond" panose="020B0604020202020204"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B0604020202020204"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B0604020202020204"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B0604020202020204"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B0604020202020204" pitchFamily="18" charset="0"/>
                <a:ea typeface="宋体" panose="02010600030101010101" pitchFamily="2" charset="-122"/>
              </a:defRPr>
            </a:lvl9pPr>
          </a:lstStyle>
          <a:p>
            <a:pPr>
              <a:lnSpc>
                <a:spcPct val="120000"/>
              </a:lnSpc>
            </a:pPr>
            <a:r>
              <a:rPr lang="en-US" altLang="zh-CN" sz="3200" b="1">
                <a:solidFill>
                  <a:srgbClr val="0000FF"/>
                </a:solidFill>
                <a:latin typeface="黑体" panose="02010609060101010101" charset="-122"/>
                <a:ea typeface="黑体" panose="02010609060101010101" charset="-122"/>
              </a:rPr>
              <a:t>2.</a:t>
            </a:r>
            <a:r>
              <a:rPr lang="zh-CN" altLang="en-US" sz="3200" b="1">
                <a:solidFill>
                  <a:srgbClr val="0000FF"/>
                </a:solidFill>
                <a:latin typeface="黑体" panose="02010609060101010101" charset="-122"/>
                <a:ea typeface="黑体" panose="02010609060101010101" charset="-122"/>
              </a:rPr>
              <a:t>冷端温度补偿的方法</a:t>
            </a:r>
          </a:p>
        </p:txBody>
      </p:sp>
    </p:spTree>
    <p:custDataLst>
      <p:tags r:id="rId1"/>
    </p:custData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365" y="344618"/>
            <a:ext cx="10850100" cy="441964"/>
          </a:xfrm>
        </p:spPr>
        <p:txBody>
          <a:bodyPr/>
          <a:lstStyle/>
          <a:p>
            <a:r>
              <a:rPr lang="zh-CN" altLang="en-US" sz="3200" dirty="0">
                <a:solidFill>
                  <a:srgbClr val="0000FF"/>
                </a:solidFill>
              </a:rPr>
              <a:t>温度传感器的分类</a:t>
            </a:r>
          </a:p>
        </p:txBody>
      </p:sp>
      <p:sp>
        <p:nvSpPr>
          <p:cNvPr id="6" name="文本框 5"/>
          <p:cNvSpPr txBox="1"/>
          <p:nvPr/>
        </p:nvSpPr>
        <p:spPr>
          <a:xfrm>
            <a:off x="668726" y="1005207"/>
            <a:ext cx="10471786" cy="2285241"/>
          </a:xfrm>
          <a:prstGeom prst="rect">
            <a:avLst/>
          </a:prstGeom>
          <a:noFill/>
        </p:spPr>
        <p:txBody>
          <a:bodyPr wrap="square" rtlCol="0">
            <a:spAutoFit/>
          </a:bodyPr>
          <a:lstStyle/>
          <a:p>
            <a:pPr indent="609600" algn="l">
              <a:lnSpc>
                <a:spcPct val="125000"/>
              </a:lnSpc>
              <a:buClrTx/>
              <a:buSzTx/>
              <a:buFontTx/>
              <a:extLst>
                <a:ext uri="{35155182-B16C-46BC-9424-99874614C6A1}">
                  <wpsdc:indentchars xmlns:wpsdc="http://www.wps.cn/officeDocument/2017/drawingmlCustomData" xmlns="" val="200" checksum="4158780845"/>
                </a:ext>
              </a:extLst>
            </a:pPr>
            <a:r>
              <a:rPr lang="zh-CN" altLang="en-US" sz="2400" dirty="0">
                <a:solidFill>
                  <a:srgbClr val="FF0000"/>
                </a:solidFill>
                <a:latin typeface="黑体" panose="02010609060101010101" charset="-122"/>
                <a:ea typeface="黑体" panose="02010609060101010101" charset="-122"/>
              </a:rPr>
              <a:t>热力学温度是国际上公认的最基本温度</a:t>
            </a:r>
            <a:r>
              <a:rPr lang="zh-CN" altLang="en-US" sz="2400" dirty="0">
                <a:latin typeface="黑体" panose="02010609060101010101" charset="-122"/>
                <a:ea typeface="黑体" panose="02010609060101010101" charset="-122"/>
              </a:rPr>
              <a:t>。定义国际开尔文温度为T90，单位是开尔文(K)；国际摄氏温度为t90，单位是摄氏度(℃)。两者关系为：</a:t>
            </a:r>
          </a:p>
          <a:p>
            <a:pPr indent="609600" algn="l">
              <a:lnSpc>
                <a:spcPct val="125000"/>
              </a:lnSpc>
              <a:buClrTx/>
              <a:buSzTx/>
              <a:buFontTx/>
              <a:extLst>
                <a:ext uri="{35155182-B16C-46BC-9424-99874614C6A1}">
                  <wpsdc:indentchars xmlns:wpsdc="http://www.wps.cn/officeDocument/2017/drawingmlCustomData" xmlns="" val="200" checksum="4158780845"/>
                </a:ext>
              </a:extLst>
            </a:pPr>
            <a:endParaRPr lang="zh-CN" altLang="en-US" sz="2400" dirty="0">
              <a:latin typeface="黑体" panose="02010609060101010101" charset="-122"/>
              <a:ea typeface="黑体" panose="02010609060101010101" charset="-122"/>
            </a:endParaRPr>
          </a:p>
          <a:p>
            <a:pPr indent="609600" algn="l">
              <a:lnSpc>
                <a:spcPct val="125000"/>
              </a:lnSpc>
              <a:buClrTx/>
              <a:buSzTx/>
              <a:buFontTx/>
              <a:extLst>
                <a:ext uri="{35155182-B16C-46BC-9424-99874614C6A1}">
                  <wpsdc:indentchars xmlns:wpsdc="http://www.wps.cn/officeDocument/2017/drawingmlCustomData" xmlns="" val="200" checksum="4158780845"/>
                </a:ext>
              </a:extLst>
            </a:pPr>
            <a:endParaRPr lang="zh-CN" altLang="en-US" sz="2400" b="1" dirty="0">
              <a:solidFill>
                <a:srgbClr val="FF0000"/>
              </a:solidFill>
              <a:latin typeface="黑体" panose="02010609060101010101" charset="-122"/>
              <a:ea typeface="黑体" panose="02010609060101010101" charset="-122"/>
            </a:endParaRPr>
          </a:p>
          <a:p>
            <a:pPr indent="457200" algn="l">
              <a:lnSpc>
                <a:spcPct val="125000"/>
              </a:lnSpc>
              <a:buClrTx/>
              <a:buSzTx/>
              <a:buFontTx/>
              <a:extLst>
                <a:ext uri="{35155182-B16C-46BC-9424-99874614C6A1}">
                  <wpsdc:indentchars xmlns:wpsdc="http://www.wps.cn/officeDocument/2017/drawingmlCustomData" xmlns="" val="200" checksum="59296752"/>
                </a:ext>
              </a:extLst>
            </a:pPr>
            <a:endParaRPr lang="zh-CN" altLang="en-US" dirty="0">
              <a:solidFill>
                <a:srgbClr val="00B0F0"/>
              </a:solidFill>
              <a:latin typeface="黑体" panose="02010609060101010101" charset="-122"/>
              <a:ea typeface="黑体" panose="02010609060101010101" charset="-122"/>
            </a:endParaRPr>
          </a:p>
        </p:txBody>
      </p:sp>
      <p:sp>
        <p:nvSpPr>
          <p:cNvPr id="4" name="矩形 3"/>
          <p:cNvSpPr/>
          <p:nvPr/>
        </p:nvSpPr>
        <p:spPr>
          <a:xfrm>
            <a:off x="1183064" y="2384618"/>
            <a:ext cx="9822697" cy="79785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9600">
              <a:lnSpc>
                <a:spcPct val="125000"/>
              </a:lnSpc>
            </a:pPr>
            <a:r>
              <a:rPr lang="zh-CN" altLang="en-US" sz="2800" b="1" dirty="0">
                <a:ln w="10160">
                  <a:solidFill>
                    <a:schemeClr val="accent5"/>
                  </a:solidFill>
                  <a:prstDash val="solid"/>
                </a:ln>
                <a:solidFill>
                  <a:srgbClr val="FF0000"/>
                </a:solidFill>
                <a:effectLst>
                  <a:outerShdw blurRad="38100" dist="22860" dir="5400000" algn="tl" rotWithShape="0">
                    <a:srgbClr val="000000">
                      <a:alpha val="30000"/>
                    </a:srgbClr>
                  </a:outerShdw>
                </a:effectLst>
                <a:latin typeface="黑体" panose="02010609060101010101" charset="-122"/>
                <a:ea typeface="黑体" panose="02010609060101010101" charset="-122"/>
                <a:sym typeface="+mn-ea"/>
              </a:rPr>
              <a:t>t90(℃)＝T90(K) - 273.15　或　t(℃)＝t(K) -273.15</a:t>
            </a:r>
          </a:p>
        </p:txBody>
      </p:sp>
      <p:sp>
        <p:nvSpPr>
          <p:cNvPr id="5" name="矩形 4"/>
          <p:cNvSpPr/>
          <p:nvPr/>
        </p:nvSpPr>
        <p:spPr>
          <a:xfrm>
            <a:off x="1183066" y="5101411"/>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煤油温度计</a:t>
            </a:r>
            <a:endParaRPr lang="zh-CN" altLang="en-US" dirty="0">
              <a:solidFill>
                <a:schemeClr val="bg1"/>
              </a:solidFill>
            </a:endParaRPr>
          </a:p>
        </p:txBody>
      </p:sp>
      <p:sp>
        <p:nvSpPr>
          <p:cNvPr id="7" name="矩形 6"/>
          <p:cNvSpPr/>
          <p:nvPr/>
        </p:nvSpPr>
        <p:spPr>
          <a:xfrm>
            <a:off x="4248634" y="5101411"/>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酒精温度计</a:t>
            </a:r>
            <a:endParaRPr lang="zh-CN" altLang="en-US" dirty="0">
              <a:solidFill>
                <a:schemeClr val="bg1"/>
              </a:solidFill>
            </a:endParaRPr>
          </a:p>
        </p:txBody>
      </p:sp>
      <p:sp>
        <p:nvSpPr>
          <p:cNvPr id="8" name="矩形 7"/>
          <p:cNvSpPr/>
          <p:nvPr/>
        </p:nvSpPr>
        <p:spPr>
          <a:xfrm>
            <a:off x="7595397" y="5128057"/>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水银温度计</a:t>
            </a:r>
            <a:endParaRPr lang="zh-CN" altLang="en-US" dirty="0">
              <a:solidFill>
                <a:schemeClr val="bg1"/>
              </a:solidFill>
            </a:endParaRPr>
          </a:p>
        </p:txBody>
      </p:sp>
      <p:sp>
        <p:nvSpPr>
          <p:cNvPr id="9" name="矩形 8"/>
          <p:cNvSpPr/>
          <p:nvPr/>
        </p:nvSpPr>
        <p:spPr>
          <a:xfrm>
            <a:off x="1165414" y="6051176"/>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气体温度计</a:t>
            </a:r>
            <a:endParaRPr lang="zh-CN" altLang="en-US" dirty="0">
              <a:solidFill>
                <a:schemeClr val="bg1"/>
              </a:solidFill>
            </a:endParaRPr>
          </a:p>
        </p:txBody>
      </p:sp>
      <p:sp>
        <p:nvSpPr>
          <p:cNvPr id="10" name="矩形 9"/>
          <p:cNvSpPr/>
          <p:nvPr/>
        </p:nvSpPr>
        <p:spPr>
          <a:xfrm>
            <a:off x="4229251" y="6029219"/>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电阻温度计</a:t>
            </a:r>
            <a:endParaRPr lang="zh-CN" altLang="en-US" dirty="0">
              <a:solidFill>
                <a:schemeClr val="bg1"/>
              </a:solidFill>
            </a:endParaRPr>
          </a:p>
        </p:txBody>
      </p:sp>
      <p:sp>
        <p:nvSpPr>
          <p:cNvPr id="11" name="矩形 10"/>
          <p:cNvSpPr/>
          <p:nvPr/>
        </p:nvSpPr>
        <p:spPr>
          <a:xfrm>
            <a:off x="7595397" y="6004448"/>
            <a:ext cx="2411507" cy="441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charset="-122"/>
                <a:ea typeface="黑体" panose="02010609060101010101" charset="-122"/>
              </a:rPr>
              <a:t>辐射温度计</a:t>
            </a:r>
            <a:endParaRPr lang="zh-CN" altLang="en-US" dirty="0">
              <a:solidFill>
                <a:schemeClr val="bg1"/>
              </a:solidFill>
            </a:endParaRPr>
          </a:p>
        </p:txBody>
      </p:sp>
      <p:sp>
        <p:nvSpPr>
          <p:cNvPr id="13" name="矩形 12"/>
          <p:cNvSpPr/>
          <p:nvPr/>
        </p:nvSpPr>
        <p:spPr>
          <a:xfrm>
            <a:off x="300266" y="3893666"/>
            <a:ext cx="5134739" cy="630942"/>
          </a:xfrm>
          <a:prstGeom prst="rect">
            <a:avLst/>
          </a:prstGeom>
        </p:spPr>
        <p:txBody>
          <a:bodyPr wrap="none">
            <a:spAutoFit/>
          </a:bodyPr>
          <a:lstStyle/>
          <a:p>
            <a:pPr indent="457200">
              <a:lnSpc>
                <a:spcPct val="125000"/>
              </a:lnSpc>
            </a:pPr>
            <a:r>
              <a:rPr lang="zh-CN" altLang="en-US" sz="2800" dirty="0">
                <a:solidFill>
                  <a:srgbClr val="00B0F0"/>
                </a:solidFill>
                <a:latin typeface="黑体" panose="02010609060101010101" charset="-122"/>
                <a:ea typeface="黑体" panose="02010609060101010101" charset="-122"/>
              </a:rPr>
              <a:t>(1)按测温物质和测温范围分</a:t>
            </a:r>
          </a:p>
        </p:txBody>
      </p:sp>
    </p:spTree>
    <p:custDataLst>
      <p:tags r:id="rId1"/>
    </p:custData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262742" y="265926"/>
            <a:ext cx="8610600" cy="5201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190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Char char="Ø"/>
            </a:pPr>
            <a:r>
              <a:rPr kumimoji="1" lang="zh-CN" altLang="en-US" sz="3200" dirty="0">
                <a:solidFill>
                  <a:srgbClr val="FF3300"/>
                </a:solidFill>
                <a:latin typeface="华文新魏" pitchFamily="2" charset="-122"/>
                <a:ea typeface="华文新魏" pitchFamily="2" charset="-122"/>
              </a:rPr>
              <a:t>计算修正法</a:t>
            </a:r>
          </a:p>
          <a:p>
            <a:pPr algn="just" eaLnBrk="0" hangingPunct="0"/>
            <a:r>
              <a:rPr kumimoji="1" lang="zh-CN" altLang="en-US" sz="2800" dirty="0">
                <a:latin typeface="Times New Roman" panose="02020603050405020304" charset="0"/>
              </a:rPr>
              <a:t>用普通室温计算出参比端实际温度</a:t>
            </a:r>
            <a:r>
              <a:rPr kumimoji="1" lang="en-US" altLang="zh-CN" sz="2800" i="1" dirty="0">
                <a:latin typeface="Times New Roman" panose="02020603050405020304" charset="0"/>
              </a:rPr>
              <a:t>T</a:t>
            </a:r>
            <a:r>
              <a:rPr kumimoji="1" lang="en-US" altLang="zh-CN" sz="2800" baseline="-30000" dirty="0">
                <a:latin typeface="Times New Roman" panose="02020603050405020304" charset="0"/>
              </a:rPr>
              <a:t>H</a:t>
            </a:r>
            <a:r>
              <a:rPr kumimoji="1" lang="zh-CN" altLang="en-US" sz="2800" dirty="0">
                <a:latin typeface="Times New Roman" panose="02020603050405020304" charset="0"/>
              </a:rPr>
              <a:t>，利用公式计算</a:t>
            </a:r>
          </a:p>
          <a:p>
            <a:pPr algn="just" eaLnBrk="0" hangingPunct="0"/>
            <a:endParaRPr kumimoji="1" lang="zh-CN" altLang="en-US" sz="4800" dirty="0">
              <a:solidFill>
                <a:srgbClr val="FF3300"/>
              </a:solidFill>
              <a:latin typeface="Times New Roman" panose="02020603050405020304" charset="0"/>
            </a:endParaRPr>
          </a:p>
          <a:p>
            <a:pPr algn="just" eaLnBrk="0" hangingPunct="0"/>
            <a:r>
              <a:rPr kumimoji="1" lang="zh-CN" altLang="en-US" sz="2800" dirty="0">
                <a:latin typeface="Times New Roman" panose="02020603050405020304" charset="0"/>
              </a:rPr>
              <a:t>例 用铜</a:t>
            </a:r>
            <a:r>
              <a:rPr kumimoji="1" lang="en-US" altLang="zh-CN" sz="2800" dirty="0">
                <a:latin typeface="Times New Roman" panose="02020603050405020304" charset="0"/>
              </a:rPr>
              <a:t>-</a:t>
            </a:r>
            <a:r>
              <a:rPr kumimoji="1" lang="zh-CN" altLang="en-US" sz="2800" dirty="0">
                <a:latin typeface="Times New Roman" panose="02020603050405020304" charset="0"/>
              </a:rPr>
              <a:t>康铜热电偶测某一温度</a:t>
            </a:r>
            <a:r>
              <a:rPr kumimoji="1" lang="en-US" altLang="zh-CN" sz="2800" i="1" dirty="0">
                <a:latin typeface="Times New Roman" panose="02020603050405020304" charset="0"/>
              </a:rPr>
              <a:t>T</a:t>
            </a:r>
            <a:r>
              <a:rPr kumimoji="1" lang="zh-CN" altLang="en-US" sz="2800" dirty="0">
                <a:latin typeface="Times New Roman" panose="02020603050405020304" charset="0"/>
              </a:rPr>
              <a:t>，参比端在室温环境</a:t>
            </a:r>
            <a:r>
              <a:rPr kumimoji="1" lang="en-US" altLang="zh-CN" sz="2800" i="1" dirty="0">
                <a:latin typeface="Times New Roman" panose="02020603050405020304" charset="0"/>
              </a:rPr>
              <a:t>T</a:t>
            </a:r>
            <a:r>
              <a:rPr kumimoji="1" lang="en-US" altLang="zh-CN" sz="2800" baseline="-30000" dirty="0">
                <a:latin typeface="Times New Roman" panose="02020603050405020304" charset="0"/>
              </a:rPr>
              <a:t>H</a:t>
            </a:r>
            <a:r>
              <a:rPr kumimoji="1" lang="zh-CN" altLang="en-US" sz="2800" dirty="0">
                <a:latin typeface="Times New Roman" panose="02020603050405020304" charset="0"/>
              </a:rPr>
              <a:t>中，测得热电动势</a:t>
            </a:r>
            <a:r>
              <a:rPr kumimoji="1" lang="en-US" altLang="zh-CN" sz="2800" i="1" dirty="0">
                <a:latin typeface="Times New Roman" panose="02020603050405020304" charset="0"/>
              </a:rPr>
              <a:t>E</a:t>
            </a:r>
            <a:r>
              <a:rPr kumimoji="1" lang="en-US" altLang="zh-CN" sz="2800" baseline="-30000" dirty="0">
                <a:latin typeface="Times New Roman" panose="02020603050405020304" charset="0"/>
              </a:rPr>
              <a:t>AB</a:t>
            </a:r>
            <a:r>
              <a:rPr kumimoji="1" lang="en-US" altLang="zh-CN" sz="2800" dirty="0">
                <a:latin typeface="Times New Roman" panose="02020603050405020304" charset="0"/>
              </a:rPr>
              <a:t>(</a:t>
            </a:r>
            <a:r>
              <a:rPr kumimoji="1" lang="en-US" altLang="zh-CN" sz="2800" i="1" dirty="0">
                <a:latin typeface="Times New Roman" panose="02020603050405020304" charset="0"/>
              </a:rPr>
              <a:t>T</a:t>
            </a:r>
            <a:r>
              <a:rPr kumimoji="1" lang="zh-CN" altLang="en-US" sz="2800" i="1" dirty="0">
                <a:latin typeface="Times New Roman" panose="02020603050405020304" charset="0"/>
              </a:rPr>
              <a:t>，</a:t>
            </a:r>
            <a:r>
              <a:rPr kumimoji="1" lang="en-US" altLang="zh-CN" sz="2800" i="1" dirty="0">
                <a:latin typeface="Times New Roman" panose="02020603050405020304" charset="0"/>
              </a:rPr>
              <a:t>T</a:t>
            </a:r>
            <a:r>
              <a:rPr kumimoji="1" lang="en-US" altLang="zh-CN" sz="2800" baseline="-30000" dirty="0">
                <a:latin typeface="Times New Roman" panose="02020603050405020304" charset="0"/>
              </a:rPr>
              <a:t>H</a:t>
            </a:r>
            <a:r>
              <a:rPr kumimoji="1" lang="en-US" altLang="zh-CN" sz="2800" dirty="0">
                <a:latin typeface="Times New Roman" panose="02020603050405020304" charset="0"/>
              </a:rPr>
              <a:t>)</a:t>
            </a:r>
            <a:r>
              <a:rPr kumimoji="1" lang="en-US" altLang="zh-CN" sz="2800" i="1" dirty="0">
                <a:latin typeface="Times New Roman" panose="02020603050405020304" charset="0"/>
              </a:rPr>
              <a:t>=</a:t>
            </a:r>
            <a:r>
              <a:rPr kumimoji="1" lang="en-US" altLang="zh-CN" sz="2800" dirty="0">
                <a:latin typeface="Times New Roman" panose="02020603050405020304" charset="0"/>
              </a:rPr>
              <a:t>1.999mV</a:t>
            </a:r>
            <a:r>
              <a:rPr kumimoji="1" lang="zh-CN" altLang="en-US" sz="2800" dirty="0">
                <a:latin typeface="Times New Roman" panose="02020603050405020304" charset="0"/>
              </a:rPr>
              <a:t>，又用室温计测出</a:t>
            </a:r>
            <a:r>
              <a:rPr kumimoji="1" lang="en-US" altLang="zh-CN" sz="2800" i="1" dirty="0">
                <a:latin typeface="Times New Roman" panose="02020603050405020304" charset="0"/>
              </a:rPr>
              <a:t>T</a:t>
            </a:r>
            <a:r>
              <a:rPr kumimoji="1" lang="en-US" altLang="zh-CN" sz="2800" baseline="-30000" dirty="0">
                <a:latin typeface="Times New Roman" panose="02020603050405020304" charset="0"/>
              </a:rPr>
              <a:t>H</a:t>
            </a:r>
            <a:r>
              <a:rPr kumimoji="1" lang="en-US" altLang="zh-CN" sz="2800" dirty="0">
                <a:latin typeface="Times New Roman" panose="02020603050405020304" charset="0"/>
              </a:rPr>
              <a:t>=21℃,</a:t>
            </a:r>
            <a:r>
              <a:rPr kumimoji="1" lang="zh-CN" altLang="en-US" sz="2800" dirty="0">
                <a:latin typeface="Times New Roman" panose="02020603050405020304" charset="0"/>
              </a:rPr>
              <a:t>查此种热电偶的分度表可知，</a:t>
            </a:r>
            <a:r>
              <a:rPr kumimoji="1" lang="en-US" altLang="zh-CN" sz="2800" i="1" dirty="0">
                <a:latin typeface="Times New Roman" panose="02020603050405020304" charset="0"/>
              </a:rPr>
              <a:t>E</a:t>
            </a:r>
            <a:r>
              <a:rPr kumimoji="1" lang="en-US" altLang="zh-CN" sz="2800" baseline="-30000" dirty="0">
                <a:latin typeface="Times New Roman" panose="02020603050405020304" charset="0"/>
              </a:rPr>
              <a:t>AB</a:t>
            </a:r>
            <a:r>
              <a:rPr kumimoji="1" lang="en-US" altLang="zh-CN" sz="2800" dirty="0">
                <a:latin typeface="Times New Roman" panose="02020603050405020304" charset="0"/>
              </a:rPr>
              <a:t>(21,0)=0.832mV</a:t>
            </a:r>
            <a:r>
              <a:rPr kumimoji="1" lang="zh-CN" altLang="en-US" sz="2800" dirty="0">
                <a:latin typeface="Times New Roman" panose="02020603050405020304" charset="0"/>
              </a:rPr>
              <a:t>，故得</a:t>
            </a:r>
          </a:p>
          <a:p>
            <a:pPr algn="ctr" eaLnBrk="0" hangingPunct="0"/>
            <a:r>
              <a:rPr kumimoji="1" lang="en-US" altLang="zh-CN" sz="2800" i="1" dirty="0">
                <a:latin typeface="Times New Roman" panose="02020603050405020304" charset="0"/>
              </a:rPr>
              <a:t>E</a:t>
            </a:r>
            <a:r>
              <a:rPr kumimoji="1" lang="en-US" altLang="zh-CN" sz="2800" i="1" baseline="-30000" dirty="0">
                <a:latin typeface="Times New Roman" panose="02020603050405020304" charset="0"/>
              </a:rPr>
              <a:t>AB</a:t>
            </a:r>
            <a:r>
              <a:rPr kumimoji="1" lang="en-US" altLang="zh-CN" sz="2800" dirty="0">
                <a:latin typeface="Times New Roman" panose="02020603050405020304" charset="0"/>
              </a:rPr>
              <a:t>(</a:t>
            </a:r>
            <a:r>
              <a:rPr kumimoji="1" lang="en-US" altLang="zh-CN" sz="2800" i="1" dirty="0">
                <a:latin typeface="Times New Roman" panose="02020603050405020304" charset="0"/>
              </a:rPr>
              <a:t>T</a:t>
            </a:r>
            <a:r>
              <a:rPr kumimoji="1" lang="zh-CN" altLang="en-US" sz="2800" dirty="0">
                <a:latin typeface="Times New Roman" panose="02020603050405020304" charset="0"/>
              </a:rPr>
              <a:t>，</a:t>
            </a:r>
            <a:r>
              <a:rPr kumimoji="1" lang="en-US" altLang="zh-CN" sz="2800" dirty="0">
                <a:latin typeface="Times New Roman" panose="02020603050405020304" charset="0"/>
              </a:rPr>
              <a:t>0)</a:t>
            </a:r>
            <a:r>
              <a:rPr kumimoji="1" lang="en-US" altLang="zh-CN" sz="2800" i="1" dirty="0">
                <a:latin typeface="Times New Roman" panose="02020603050405020304" charset="0"/>
              </a:rPr>
              <a:t>=E</a:t>
            </a:r>
            <a:r>
              <a:rPr kumimoji="1" lang="en-US" altLang="zh-CN" sz="2800" i="1" baseline="-30000" dirty="0">
                <a:latin typeface="Times New Roman" panose="02020603050405020304" charset="0"/>
              </a:rPr>
              <a:t>AB</a:t>
            </a:r>
            <a:r>
              <a:rPr kumimoji="1" lang="en-US" altLang="zh-CN" sz="2800" dirty="0">
                <a:latin typeface="Times New Roman" panose="02020603050405020304" charset="0"/>
              </a:rPr>
              <a:t>(</a:t>
            </a:r>
            <a:r>
              <a:rPr kumimoji="1" lang="en-US" altLang="zh-CN" sz="2800" i="1" dirty="0">
                <a:latin typeface="Times New Roman" panose="02020603050405020304" charset="0"/>
              </a:rPr>
              <a:t>T</a:t>
            </a:r>
            <a:r>
              <a:rPr kumimoji="1" lang="zh-CN" altLang="en-US" sz="2800" dirty="0">
                <a:latin typeface="Times New Roman" panose="02020603050405020304" charset="0"/>
              </a:rPr>
              <a:t>，</a:t>
            </a:r>
            <a:r>
              <a:rPr kumimoji="1" lang="en-US" altLang="zh-CN" sz="2800" dirty="0">
                <a:latin typeface="Times New Roman" panose="02020603050405020304" charset="0"/>
              </a:rPr>
              <a:t>21)</a:t>
            </a:r>
            <a:r>
              <a:rPr kumimoji="1" lang="en-US" altLang="zh-CN" sz="2800" i="1" dirty="0">
                <a:latin typeface="Times New Roman" panose="02020603050405020304" charset="0"/>
              </a:rPr>
              <a:t>+E</a:t>
            </a:r>
            <a:r>
              <a:rPr kumimoji="1" lang="en-US" altLang="zh-CN" sz="2800" i="1" baseline="-30000" dirty="0">
                <a:latin typeface="Times New Roman" panose="02020603050405020304" charset="0"/>
              </a:rPr>
              <a:t>AB</a:t>
            </a:r>
            <a:r>
              <a:rPr kumimoji="1" lang="en-US" altLang="zh-CN" sz="2800" dirty="0">
                <a:latin typeface="Times New Roman" panose="02020603050405020304" charset="0"/>
              </a:rPr>
              <a:t>(21</a:t>
            </a:r>
            <a:r>
              <a:rPr kumimoji="1" lang="zh-CN" altLang="en-US" sz="2800" dirty="0">
                <a:latin typeface="Times New Roman" panose="02020603050405020304" charset="0"/>
              </a:rPr>
              <a:t>，</a:t>
            </a:r>
            <a:r>
              <a:rPr kumimoji="1" lang="en-US" altLang="zh-CN" sz="2800" i="1" dirty="0">
                <a:latin typeface="Times New Roman" panose="02020603050405020304" charset="0"/>
              </a:rPr>
              <a:t>T</a:t>
            </a:r>
            <a:r>
              <a:rPr kumimoji="1" lang="en-US" altLang="zh-CN" sz="2800" i="1" baseline="-30000" dirty="0">
                <a:latin typeface="Times New Roman" panose="02020603050405020304" charset="0"/>
              </a:rPr>
              <a:t>0</a:t>
            </a:r>
            <a:r>
              <a:rPr kumimoji="1" lang="en-US" altLang="zh-CN" sz="2800" dirty="0">
                <a:latin typeface="Times New Roman" panose="02020603050405020304" charset="0"/>
              </a:rPr>
              <a:t>)</a:t>
            </a:r>
          </a:p>
          <a:p>
            <a:pPr algn="ctr" eaLnBrk="0" hangingPunct="0"/>
            <a:r>
              <a:rPr kumimoji="1" lang="en-US" altLang="zh-CN" sz="2800" i="1" dirty="0">
                <a:latin typeface="Times New Roman" panose="02020603050405020304" charset="0"/>
              </a:rPr>
              <a:t>=</a:t>
            </a:r>
            <a:r>
              <a:rPr kumimoji="1" lang="en-US" altLang="zh-CN" sz="2800" dirty="0">
                <a:latin typeface="Times New Roman" panose="02020603050405020304" charset="0"/>
              </a:rPr>
              <a:t>1.999+0.832</a:t>
            </a:r>
          </a:p>
          <a:p>
            <a:pPr algn="ctr" eaLnBrk="0" hangingPunct="0"/>
            <a:r>
              <a:rPr kumimoji="1" lang="en-US" altLang="zh-CN" sz="2800" i="1" dirty="0">
                <a:latin typeface="Times New Roman" panose="02020603050405020304" charset="0"/>
              </a:rPr>
              <a:t>=</a:t>
            </a:r>
            <a:r>
              <a:rPr kumimoji="1" lang="en-US" altLang="zh-CN" sz="2800" dirty="0">
                <a:latin typeface="Times New Roman" panose="02020603050405020304" charset="0"/>
              </a:rPr>
              <a:t>2.831(mV)</a:t>
            </a:r>
          </a:p>
          <a:p>
            <a:pPr algn="just" eaLnBrk="0" hangingPunct="0"/>
            <a:r>
              <a:rPr kumimoji="1" lang="zh-CN" altLang="en-US" sz="2800" dirty="0">
                <a:latin typeface="Times New Roman" panose="02020603050405020304" charset="0"/>
              </a:rPr>
              <a:t>再次查分度表，与</a:t>
            </a:r>
            <a:r>
              <a:rPr kumimoji="1" lang="en-US" altLang="zh-CN" sz="2800" dirty="0">
                <a:latin typeface="Times New Roman" panose="02020603050405020304" charset="0"/>
              </a:rPr>
              <a:t>2.831mV</a:t>
            </a:r>
            <a:r>
              <a:rPr kumimoji="1" lang="zh-CN" altLang="en-US" sz="2800" dirty="0">
                <a:latin typeface="Times New Roman" panose="02020603050405020304" charset="0"/>
              </a:rPr>
              <a:t>对应的热端温度</a:t>
            </a:r>
            <a:r>
              <a:rPr kumimoji="1" lang="en-US" altLang="zh-CN" sz="2800" i="1" dirty="0">
                <a:latin typeface="Times New Roman" panose="02020603050405020304" charset="0"/>
              </a:rPr>
              <a:t>T</a:t>
            </a:r>
            <a:r>
              <a:rPr kumimoji="1" lang="en-US" altLang="zh-CN" sz="2800" dirty="0">
                <a:latin typeface="Times New Roman" panose="02020603050405020304" charset="0"/>
              </a:rPr>
              <a:t>=68℃</a:t>
            </a:r>
            <a:r>
              <a:rPr kumimoji="1" lang="zh-CN" altLang="en-US" sz="2800" dirty="0">
                <a:latin typeface="Times New Roman" panose="02020603050405020304" charset="0"/>
              </a:rPr>
              <a:t>。</a:t>
            </a:r>
          </a:p>
        </p:txBody>
      </p:sp>
      <p:sp>
        <p:nvSpPr>
          <p:cNvPr id="7" name="Rectangle 3"/>
          <p:cNvSpPr>
            <a:spLocks noChangeArrowheads="1"/>
          </p:cNvSpPr>
          <p:nvPr/>
        </p:nvSpPr>
        <p:spPr bwMode="auto">
          <a:xfrm>
            <a:off x="1434192" y="5698347"/>
            <a:ext cx="8558213" cy="1077218"/>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3200">
                <a:latin typeface="华文隶书" pitchFamily="2" charset="-122"/>
                <a:ea typeface="华文隶书" pitchFamily="2" charset="-122"/>
              </a:rPr>
              <a:t>注意</a:t>
            </a:r>
            <a:r>
              <a:rPr kumimoji="1" lang="en-US" altLang="zh-CN" sz="3200">
                <a:latin typeface="华文隶书" pitchFamily="2" charset="-122"/>
                <a:ea typeface="华文隶书" pitchFamily="2" charset="-122"/>
              </a:rPr>
              <a:t>:</a:t>
            </a:r>
            <a:r>
              <a:rPr kumimoji="1" lang="zh-CN" altLang="en-US" sz="3200">
                <a:latin typeface="华文隶书" pitchFamily="2" charset="-122"/>
                <a:ea typeface="华文隶书" pitchFamily="2" charset="-122"/>
              </a:rPr>
              <a:t>既不能只按</a:t>
            </a:r>
            <a:r>
              <a:rPr kumimoji="1" lang="en-US" altLang="zh-CN" sz="3200">
                <a:latin typeface="华文隶书" pitchFamily="2" charset="-122"/>
                <a:ea typeface="华文隶书" pitchFamily="2" charset="-122"/>
              </a:rPr>
              <a:t>1.999mV</a:t>
            </a:r>
            <a:r>
              <a:rPr kumimoji="1" lang="zh-CN" altLang="en-US" sz="3200">
                <a:latin typeface="华文隶书" pitchFamily="2" charset="-122"/>
                <a:ea typeface="华文隶书" pitchFamily="2" charset="-122"/>
              </a:rPr>
              <a:t>查表，认为</a:t>
            </a:r>
            <a:r>
              <a:rPr kumimoji="1" lang="en-US" altLang="zh-CN" sz="3200" i="1">
                <a:latin typeface="华文隶书" pitchFamily="2" charset="-122"/>
                <a:ea typeface="华文隶书" pitchFamily="2" charset="-122"/>
              </a:rPr>
              <a:t>T</a:t>
            </a:r>
            <a:r>
              <a:rPr kumimoji="1" lang="en-US" altLang="zh-CN" sz="3200">
                <a:latin typeface="华文隶书" pitchFamily="2" charset="-122"/>
                <a:ea typeface="华文隶书" pitchFamily="2" charset="-122"/>
              </a:rPr>
              <a:t>=49℃</a:t>
            </a:r>
            <a:r>
              <a:rPr kumimoji="1" lang="zh-CN" altLang="en-US" sz="3200">
                <a:latin typeface="华文隶书" pitchFamily="2" charset="-122"/>
                <a:ea typeface="华文隶书" pitchFamily="2" charset="-122"/>
              </a:rPr>
              <a:t>，也不能把</a:t>
            </a:r>
            <a:r>
              <a:rPr kumimoji="1" lang="en-US" altLang="zh-CN" sz="3200">
                <a:latin typeface="华文隶书" pitchFamily="2" charset="-122"/>
                <a:ea typeface="华文隶书" pitchFamily="2" charset="-122"/>
              </a:rPr>
              <a:t>49℃</a:t>
            </a:r>
            <a:r>
              <a:rPr kumimoji="1" lang="zh-CN" altLang="en-US" sz="3200">
                <a:latin typeface="华文隶书" pitchFamily="2" charset="-122"/>
                <a:ea typeface="华文隶书" pitchFamily="2" charset="-122"/>
              </a:rPr>
              <a:t>加上</a:t>
            </a:r>
            <a:r>
              <a:rPr kumimoji="1" lang="en-US" altLang="zh-CN" sz="3200">
                <a:latin typeface="华文隶书" pitchFamily="2" charset="-122"/>
                <a:ea typeface="华文隶书" pitchFamily="2" charset="-122"/>
              </a:rPr>
              <a:t>21℃</a:t>
            </a:r>
            <a:r>
              <a:rPr kumimoji="1" lang="zh-CN" altLang="en-US" sz="3200">
                <a:latin typeface="华文隶书" pitchFamily="2" charset="-122"/>
                <a:ea typeface="华文隶书" pitchFamily="2" charset="-122"/>
              </a:rPr>
              <a:t>，认为</a:t>
            </a:r>
            <a:r>
              <a:rPr kumimoji="1" lang="en-US" altLang="zh-CN" sz="3200" i="1">
                <a:latin typeface="华文隶书" pitchFamily="2" charset="-122"/>
                <a:ea typeface="华文隶书" pitchFamily="2" charset="-122"/>
              </a:rPr>
              <a:t>T</a:t>
            </a:r>
            <a:r>
              <a:rPr kumimoji="1" lang="en-US" altLang="zh-CN" sz="3200">
                <a:latin typeface="华文隶书" pitchFamily="2" charset="-122"/>
                <a:ea typeface="华文隶书" pitchFamily="2" charset="-122"/>
              </a:rPr>
              <a:t>=70℃</a:t>
            </a:r>
            <a:r>
              <a:rPr kumimoji="1" lang="zh-CN" altLang="en-US" sz="3200">
                <a:latin typeface="华文隶书" pitchFamily="2" charset="-122"/>
                <a:ea typeface="华文隶书" pitchFamily="2" charset="-122"/>
              </a:rPr>
              <a:t>。</a:t>
            </a:r>
          </a:p>
        </p:txBody>
      </p:sp>
      <p:sp>
        <p:nvSpPr>
          <p:cNvPr id="8" name="Rectangle 4"/>
          <p:cNvSpPr>
            <a:spLocks noChangeArrowheads="1"/>
          </p:cNvSpPr>
          <p:nvPr/>
        </p:nvSpPr>
        <p:spPr bwMode="auto">
          <a:xfrm>
            <a:off x="3439139" y="1305741"/>
            <a:ext cx="5726247" cy="58477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kumimoji="1" lang="en-US" altLang="zh-CN" sz="3200" i="1">
                <a:solidFill>
                  <a:srgbClr val="FF3300"/>
                </a:solidFill>
                <a:latin typeface="Times New Roman" panose="02020603050405020304" charset="0"/>
              </a:rPr>
              <a:t>E</a:t>
            </a:r>
            <a:r>
              <a:rPr kumimoji="1" lang="en-US" altLang="zh-CN" sz="3200" baseline="-25000">
                <a:solidFill>
                  <a:srgbClr val="FF3300"/>
                </a:solidFill>
                <a:latin typeface="Times New Roman" panose="02020603050405020304" charset="0"/>
              </a:rPr>
              <a:t>AB</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T,T</a:t>
            </a:r>
            <a:r>
              <a:rPr kumimoji="1" lang="en-US" altLang="zh-CN" sz="3200" baseline="-25000">
                <a:solidFill>
                  <a:srgbClr val="FF3300"/>
                </a:solidFill>
                <a:latin typeface="Times New Roman" panose="02020603050405020304" charset="0"/>
              </a:rPr>
              <a:t>0</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=E</a:t>
            </a:r>
            <a:r>
              <a:rPr kumimoji="1" lang="en-US" altLang="zh-CN" sz="3200" baseline="-25000">
                <a:solidFill>
                  <a:srgbClr val="FF3300"/>
                </a:solidFill>
                <a:latin typeface="Times New Roman" panose="02020603050405020304" charset="0"/>
              </a:rPr>
              <a:t>AB</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T,T</a:t>
            </a:r>
            <a:r>
              <a:rPr kumimoji="1" lang="en-US" altLang="zh-CN" sz="3200" baseline="-25000">
                <a:solidFill>
                  <a:srgbClr val="FF3300"/>
                </a:solidFill>
                <a:latin typeface="Times New Roman" panose="02020603050405020304" charset="0"/>
              </a:rPr>
              <a:t>H</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+E</a:t>
            </a:r>
            <a:r>
              <a:rPr kumimoji="1" lang="en-US" altLang="zh-CN" sz="3200" baseline="-25000">
                <a:solidFill>
                  <a:srgbClr val="FF3300"/>
                </a:solidFill>
                <a:latin typeface="Times New Roman" panose="02020603050405020304" charset="0"/>
              </a:rPr>
              <a:t>AB</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T</a:t>
            </a:r>
            <a:r>
              <a:rPr kumimoji="1" lang="en-US" altLang="zh-CN" sz="3200" baseline="-25000">
                <a:solidFill>
                  <a:srgbClr val="FF3300"/>
                </a:solidFill>
                <a:latin typeface="Times New Roman" panose="02020603050405020304" charset="0"/>
              </a:rPr>
              <a:t>H</a:t>
            </a:r>
            <a:r>
              <a:rPr kumimoji="1" lang="en-US" altLang="zh-CN" sz="3200">
                <a:solidFill>
                  <a:srgbClr val="FF3300"/>
                </a:solidFill>
                <a:latin typeface="Times New Roman" panose="02020603050405020304" charset="0"/>
              </a:rPr>
              <a:t>,</a:t>
            </a:r>
            <a:r>
              <a:rPr kumimoji="1" lang="en-US" altLang="zh-CN" sz="3200" i="1">
                <a:solidFill>
                  <a:srgbClr val="FF3300"/>
                </a:solidFill>
                <a:latin typeface="Times New Roman" panose="02020603050405020304" charset="0"/>
              </a:rPr>
              <a:t>T</a:t>
            </a:r>
            <a:r>
              <a:rPr kumimoji="1" lang="en-US" altLang="zh-CN" sz="3200" i="1" baseline="-25000">
                <a:solidFill>
                  <a:srgbClr val="FF3300"/>
                </a:solidFill>
                <a:latin typeface="Times New Roman" panose="02020603050405020304" charset="0"/>
              </a:rPr>
              <a:t>0</a:t>
            </a:r>
            <a:r>
              <a:rPr kumimoji="1" lang="en-US" altLang="zh-CN" sz="3200">
                <a:solidFill>
                  <a:srgbClr val="FF3300"/>
                </a:solidFill>
                <a:latin typeface="Times New Roman" panose="02020603050405020304" charset="0"/>
              </a:rPr>
              <a:t>)</a:t>
            </a:r>
          </a:p>
        </p:txBody>
      </p:sp>
    </p:spTree>
    <p:custDataLst>
      <p:tags r:id="rId1"/>
    </p:custData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77237" y="368009"/>
            <a:ext cx="8229600" cy="1139825"/>
          </a:xfrm>
        </p:spPr>
        <p:txBody>
          <a:bodyPr/>
          <a:lstStyle/>
          <a:p>
            <a:pPr>
              <a:lnSpc>
                <a:spcPct val="120000"/>
              </a:lnSpc>
            </a:pPr>
            <a:r>
              <a:rPr kumimoji="1" lang="zh-CN" altLang="en-US" sz="3200" b="1">
                <a:latin typeface="黑体" panose="02010609060101010101" charset="-122"/>
                <a:ea typeface="黑体" panose="02010609060101010101" charset="-122"/>
              </a:rPr>
              <a:t>计算修正法举例：</a:t>
            </a:r>
          </a:p>
        </p:txBody>
      </p:sp>
      <p:sp>
        <p:nvSpPr>
          <p:cNvPr id="6" name="Rectangle 3"/>
          <p:cNvSpPr>
            <a:spLocks noChangeArrowheads="1"/>
          </p:cNvSpPr>
          <p:nvPr/>
        </p:nvSpPr>
        <p:spPr bwMode="auto">
          <a:xfrm>
            <a:off x="1804211" y="928164"/>
            <a:ext cx="8569325"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kumimoji="1" lang="zh-CN" altLang="en-US" sz="2800" b="1" dirty="0">
                <a:latin typeface="黑体" panose="02010609060101010101" charset="-122"/>
                <a:ea typeface="黑体" panose="02010609060101010101" charset="-122"/>
              </a:rPr>
              <a:t>用镍铬</a:t>
            </a:r>
            <a:r>
              <a:rPr kumimoji="1" lang="en-US" altLang="zh-CN" sz="2800" b="1" dirty="0">
                <a:latin typeface="黑体" panose="02010609060101010101" charset="-122"/>
                <a:ea typeface="黑体" panose="02010609060101010101" charset="-122"/>
              </a:rPr>
              <a:t>-</a:t>
            </a:r>
            <a:r>
              <a:rPr kumimoji="1" lang="zh-CN" altLang="en-US" sz="2800" b="1" dirty="0">
                <a:latin typeface="黑体" panose="02010609060101010101" charset="-122"/>
                <a:ea typeface="黑体" panose="02010609060101010101" charset="-122"/>
              </a:rPr>
              <a:t>镍硅（</a:t>
            </a:r>
            <a:r>
              <a:rPr kumimoji="1" lang="en-US" altLang="zh-CN" sz="2800" b="1" dirty="0">
                <a:latin typeface="黑体" panose="02010609060101010101" charset="-122"/>
                <a:ea typeface="黑体" panose="02010609060101010101" charset="-122"/>
              </a:rPr>
              <a:t>K</a:t>
            </a:r>
            <a:r>
              <a:rPr kumimoji="1" lang="zh-CN" altLang="en-US" sz="2800" b="1" dirty="0">
                <a:latin typeface="黑体" panose="02010609060101010101" charset="-122"/>
                <a:ea typeface="黑体" panose="02010609060101010101" charset="-122"/>
              </a:rPr>
              <a:t>）热电偶测温度，已知冷端温度为</a:t>
            </a:r>
            <a:r>
              <a:rPr kumimoji="1" lang="en-US" altLang="zh-CN" sz="2800" b="1" dirty="0">
                <a:latin typeface="黑体" panose="02010609060101010101" charset="-122"/>
                <a:ea typeface="黑体" panose="02010609060101010101" charset="-122"/>
              </a:rPr>
              <a:t>40°C</a:t>
            </a:r>
            <a:r>
              <a:rPr kumimoji="1" lang="zh-CN" altLang="en-US" sz="2800" b="1" dirty="0">
                <a:latin typeface="黑体" panose="02010609060101010101" charset="-122"/>
                <a:ea typeface="黑体" panose="02010609060101010101" charset="-122"/>
              </a:rPr>
              <a:t>，用高精度毫伏表测得这时的热电势为</a:t>
            </a:r>
            <a:r>
              <a:rPr kumimoji="1" lang="en-US" altLang="zh-CN" sz="2800" b="1" dirty="0">
                <a:latin typeface="黑体" panose="02010609060101010101" charset="-122"/>
                <a:ea typeface="黑体" panose="02010609060101010101" charset="-122"/>
              </a:rPr>
              <a:t>29.186mV</a:t>
            </a:r>
            <a:r>
              <a:rPr kumimoji="1" lang="zh-CN" altLang="en-US" sz="2800" b="1" dirty="0">
                <a:latin typeface="黑体" panose="02010609060101010101" charset="-122"/>
                <a:ea typeface="黑体" panose="02010609060101010101" charset="-122"/>
              </a:rPr>
              <a:t>，求被测点温度。 </a:t>
            </a:r>
          </a:p>
        </p:txBody>
      </p:sp>
    </p:spTree>
    <p:custDataLst>
      <p:tags r:id="rId1"/>
    </p:custData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p:nvPr/>
        </p:nvGrpSpPr>
        <p:grpSpPr bwMode="auto">
          <a:xfrm>
            <a:off x="197891" y="423573"/>
            <a:ext cx="8532813" cy="5870575"/>
            <a:chOff x="272" y="164"/>
            <a:chExt cx="5216" cy="3698"/>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 y="164"/>
              <a:ext cx="5216" cy="3698"/>
            </a:xfrm>
            <a:prstGeom prst="rect">
              <a:avLst/>
            </a:prstGeom>
            <a:noFill/>
            <a:extLst>
              <a:ext uri="{909E8E84-426E-40DD-AFC4-6F175D3DCCD1}">
                <a14:hiddenFill xmlns:a14="http://schemas.microsoft.com/office/drawing/2010/main">
                  <a:solidFill>
                    <a:srgbClr val="FFFFFF"/>
                  </a:solidFill>
                </a14:hiddenFill>
              </a:ext>
            </a:extLst>
          </p:spPr>
        </p:pic>
        <p:sp>
          <p:nvSpPr>
            <p:cNvPr id="5" name="Oval 6"/>
            <p:cNvSpPr>
              <a:spLocks noChangeArrowheads="1"/>
            </p:cNvSpPr>
            <p:nvPr/>
          </p:nvSpPr>
          <p:spPr bwMode="auto">
            <a:xfrm>
              <a:off x="1723" y="1525"/>
              <a:ext cx="1202" cy="204"/>
            </a:xfrm>
            <a:prstGeom prst="ellipse">
              <a:avLst/>
            </a:prstGeom>
            <a:solidFill>
              <a:schemeClr val="accent1">
                <a:alpha val="0"/>
              </a:schemeClr>
            </a:solidFill>
            <a:ln w="5715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TextBox 5"/>
          <p:cNvSpPr txBox="1"/>
          <p:nvPr/>
        </p:nvSpPr>
        <p:spPr>
          <a:xfrm>
            <a:off x="8980715" y="2284422"/>
            <a:ext cx="2427514" cy="923330"/>
          </a:xfrm>
          <a:prstGeom prst="rect">
            <a:avLst/>
          </a:prstGeom>
          <a:noFill/>
        </p:spPr>
        <p:txBody>
          <a:bodyPr wrap="square" rtlCol="0">
            <a:spAutoFit/>
          </a:bodyPr>
          <a:lstStyle/>
          <a:p>
            <a:r>
              <a:rPr lang="zh-CN" altLang="en-US" dirty="0" smtClean="0"/>
              <a:t>首先查表得到</a:t>
            </a:r>
            <a:r>
              <a:rPr lang="en-US" altLang="zh-CN" dirty="0" smtClean="0"/>
              <a:t>40</a:t>
            </a:r>
            <a:r>
              <a:rPr lang="zh-CN" altLang="en-US" dirty="0" smtClean="0"/>
              <a:t>℃的热电势</a:t>
            </a:r>
            <a:endParaRPr lang="en-US" altLang="zh-CN" dirty="0" smtClean="0"/>
          </a:p>
          <a:p>
            <a:r>
              <a:rPr lang="en-US" altLang="zh-CN" dirty="0" err="1" smtClean="0"/>
              <a:t>E</a:t>
            </a:r>
            <a:r>
              <a:rPr lang="en-US" altLang="zh-CN" baseline="-25000" dirty="0" err="1" smtClean="0"/>
              <a:t>k</a:t>
            </a:r>
            <a:r>
              <a:rPr lang="zh-CN" altLang="en-US" dirty="0" smtClean="0"/>
              <a:t>（</a:t>
            </a:r>
            <a:r>
              <a:rPr lang="en-US" altLang="zh-CN" dirty="0" smtClean="0"/>
              <a:t>40,0</a:t>
            </a:r>
            <a:r>
              <a:rPr lang="zh-CN" altLang="en-US" dirty="0" smtClean="0"/>
              <a:t>）</a:t>
            </a:r>
            <a:r>
              <a:rPr lang="en-US" altLang="zh-CN" dirty="0" smtClean="0"/>
              <a:t>=1.612mv</a:t>
            </a:r>
            <a:endParaRPr lang="zh-CN" altLang="en-US" dirty="0"/>
          </a:p>
        </p:txBody>
      </p:sp>
    </p:spTree>
    <p:extLst>
      <p:ext uri="{BB962C8B-B14F-4D97-AF65-F5344CB8AC3E}">
        <p14:creationId xmlns:p14="http://schemas.microsoft.com/office/powerpoint/2010/main" val="972792696"/>
      </p:ext>
    </p:extLst>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782" y="584743"/>
            <a:ext cx="10850100" cy="2156352"/>
          </a:xfrm>
        </p:spPr>
        <p:txBody>
          <a:bodyPr/>
          <a:lstStyle/>
          <a:p>
            <a:r>
              <a:rPr kumimoji="1" lang="zh-CN" altLang="en-US" dirty="0">
                <a:latin typeface="黑体" panose="02010609060101010101" charset="-122"/>
                <a:ea typeface="黑体" panose="02010609060101010101" charset="-122"/>
              </a:rPr>
              <a:t>用高精度毫伏表测得这时的热电势</a:t>
            </a:r>
            <a:r>
              <a:rPr kumimoji="1" lang="zh-CN" altLang="en-US" dirty="0" smtClean="0">
                <a:latin typeface="黑体" panose="02010609060101010101" charset="-122"/>
                <a:ea typeface="黑体" panose="02010609060101010101" charset="-122"/>
              </a:rPr>
              <a:t>为</a:t>
            </a:r>
            <a:r>
              <a:rPr lang="en-US" altLang="zh-CN" dirty="0" err="1"/>
              <a:t>Ek</a:t>
            </a:r>
            <a:r>
              <a:rPr lang="zh-CN" altLang="en-US" dirty="0" smtClean="0"/>
              <a:t>（</a:t>
            </a:r>
            <a:r>
              <a:rPr lang="en-US" altLang="zh-CN" dirty="0" smtClean="0"/>
              <a:t>t</a:t>
            </a:r>
            <a:r>
              <a:rPr lang="zh-CN" altLang="en-US" dirty="0" smtClean="0"/>
              <a:t>，</a:t>
            </a:r>
            <a:r>
              <a:rPr lang="en-US" altLang="zh-CN" dirty="0" smtClean="0"/>
              <a:t>40</a:t>
            </a:r>
            <a:r>
              <a:rPr lang="zh-CN" altLang="en-US" dirty="0" smtClean="0"/>
              <a:t>）</a:t>
            </a:r>
            <a:r>
              <a:rPr lang="en-US" altLang="zh-CN" dirty="0" smtClean="0"/>
              <a:t>=</a:t>
            </a:r>
            <a:r>
              <a:rPr lang="zh-CN" altLang="en-US" dirty="0" smtClean="0"/>
              <a:t> </a:t>
            </a:r>
            <a:r>
              <a:rPr kumimoji="1" lang="en-US" altLang="zh-CN" dirty="0" smtClean="0">
                <a:latin typeface="黑体" panose="02010609060101010101" charset="-122"/>
                <a:ea typeface="黑体" panose="02010609060101010101" charset="-122"/>
              </a:rPr>
              <a:t>29.186mV</a:t>
            </a:r>
            <a:r>
              <a:rPr kumimoji="1" lang="zh-CN" altLang="en-US" dirty="0" smtClean="0">
                <a:latin typeface="黑体" panose="02010609060101010101" charset="-122"/>
                <a:ea typeface="黑体" panose="02010609060101010101" charset="-122"/>
              </a:rPr>
              <a:t>，已知</a:t>
            </a:r>
            <a:r>
              <a:rPr lang="en-US" altLang="zh-CN" dirty="0" err="1"/>
              <a:t>Ek</a:t>
            </a:r>
            <a:r>
              <a:rPr lang="zh-CN" altLang="en-US" dirty="0"/>
              <a:t>（</a:t>
            </a:r>
            <a:r>
              <a:rPr lang="en-US" altLang="zh-CN" dirty="0"/>
              <a:t>40,0</a:t>
            </a:r>
            <a:r>
              <a:rPr lang="zh-CN" altLang="en-US" dirty="0"/>
              <a:t>）</a:t>
            </a:r>
            <a:r>
              <a:rPr lang="en-US" altLang="zh-CN" dirty="0"/>
              <a:t>=1.612mv</a:t>
            </a:r>
            <a:r>
              <a:rPr lang="zh-CN" altLang="en-US" dirty="0"/>
              <a:t/>
            </a:r>
            <a:br>
              <a:rPr lang="zh-CN" altLang="en-US" dirty="0"/>
            </a:br>
            <a:r>
              <a:rPr lang="en-US" altLang="zh-CN" dirty="0" err="1"/>
              <a:t>Ek</a:t>
            </a:r>
            <a:r>
              <a:rPr lang="zh-CN" altLang="en-US" dirty="0" smtClean="0"/>
              <a:t>（</a:t>
            </a:r>
            <a:r>
              <a:rPr lang="en-US" altLang="zh-CN" dirty="0" smtClean="0"/>
              <a:t>t,0</a:t>
            </a:r>
            <a:r>
              <a:rPr lang="zh-CN" altLang="en-US" dirty="0"/>
              <a:t>）</a:t>
            </a:r>
            <a:r>
              <a:rPr lang="en-US" altLang="zh-CN" dirty="0" smtClean="0"/>
              <a:t>=</a:t>
            </a:r>
            <a:r>
              <a:rPr lang="en-US" altLang="zh-CN" dirty="0"/>
              <a:t> </a:t>
            </a:r>
            <a:r>
              <a:rPr lang="en-US" altLang="zh-CN" dirty="0" err="1"/>
              <a:t>Ek</a:t>
            </a:r>
            <a:r>
              <a:rPr lang="zh-CN" altLang="en-US" dirty="0"/>
              <a:t>（</a:t>
            </a:r>
            <a:r>
              <a:rPr lang="en-US" altLang="zh-CN" dirty="0"/>
              <a:t>t</a:t>
            </a:r>
            <a:r>
              <a:rPr lang="zh-CN" altLang="en-US" dirty="0"/>
              <a:t>，</a:t>
            </a:r>
            <a:r>
              <a:rPr lang="en-US" altLang="zh-CN" dirty="0"/>
              <a:t>40</a:t>
            </a:r>
            <a:r>
              <a:rPr lang="zh-CN" altLang="en-US" dirty="0"/>
              <a:t>） </a:t>
            </a:r>
            <a:r>
              <a:rPr lang="en-US" altLang="zh-CN" dirty="0" smtClean="0"/>
              <a:t>+</a:t>
            </a:r>
            <a:r>
              <a:rPr lang="en-US" altLang="zh-CN" dirty="0" err="1" smtClean="0"/>
              <a:t>Ek</a:t>
            </a:r>
            <a:r>
              <a:rPr lang="zh-CN" altLang="en-US" dirty="0"/>
              <a:t>（</a:t>
            </a:r>
            <a:r>
              <a:rPr lang="en-US" altLang="zh-CN" dirty="0"/>
              <a:t>40,0</a:t>
            </a:r>
            <a:r>
              <a:rPr lang="zh-CN" altLang="en-US" dirty="0"/>
              <a:t>）</a:t>
            </a:r>
            <a:r>
              <a:rPr lang="en-US" altLang="zh-CN" dirty="0" smtClean="0"/>
              <a:t>=</a:t>
            </a:r>
            <a:r>
              <a:rPr lang="zh-CN" altLang="en-US" dirty="0"/>
              <a:t> </a:t>
            </a:r>
            <a:r>
              <a:rPr kumimoji="1" lang="en-US" altLang="zh-CN" dirty="0" smtClean="0">
                <a:latin typeface="黑体" panose="02010609060101010101" charset="-122"/>
                <a:ea typeface="黑体" panose="02010609060101010101" charset="-122"/>
              </a:rPr>
              <a:t>29.186mV+</a:t>
            </a:r>
            <a:r>
              <a:rPr lang="en-US" altLang="zh-CN" dirty="0" smtClean="0"/>
              <a:t>1.612mv=30.798mv</a:t>
            </a:r>
            <a:br>
              <a:rPr lang="en-US" altLang="zh-CN" dirty="0" smtClean="0"/>
            </a:br>
            <a:r>
              <a:rPr lang="zh-CN" altLang="en-US" dirty="0" smtClean="0"/>
              <a:t>查表</a:t>
            </a:r>
            <a:r>
              <a:rPr lang="en-US" altLang="zh-CN" dirty="0" smtClean="0"/>
              <a:t>t=740</a:t>
            </a:r>
            <a:r>
              <a:rPr lang="zh-CN" altLang="en-US" dirty="0" smtClean="0"/>
              <a:t>℃</a:t>
            </a:r>
            <a:r>
              <a:rPr lang="en-US" altLang="zh-CN" dirty="0"/>
              <a:t/>
            </a:r>
            <a:br>
              <a:rPr lang="en-US" altLang="zh-CN" dirty="0"/>
            </a:br>
            <a:r>
              <a:rPr lang="zh-CN" altLang="en-US" dirty="0"/>
              <a:t/>
            </a:r>
            <a:br>
              <a:rPr lang="zh-CN" altLang="en-US" dirty="0"/>
            </a:br>
            <a:r>
              <a:rPr lang="zh-CN" altLang="en-US" dirty="0"/>
              <a:t/>
            </a:r>
            <a:br>
              <a:rPr lang="zh-CN" altLang="en-US" dirty="0"/>
            </a:br>
            <a:endParaRPr lang="zh-CN" altLang="en-US" dirty="0"/>
          </a:p>
        </p:txBody>
      </p:sp>
      <p:grpSp>
        <p:nvGrpSpPr>
          <p:cNvPr id="3" name="Group 7"/>
          <p:cNvGrpSpPr/>
          <p:nvPr/>
        </p:nvGrpSpPr>
        <p:grpSpPr bwMode="auto">
          <a:xfrm>
            <a:off x="1336127" y="2741101"/>
            <a:ext cx="8208962" cy="2828925"/>
            <a:chOff x="317" y="2092"/>
            <a:chExt cx="5171" cy="1782"/>
          </a:xfrm>
        </p:grpSpPr>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 y="2092"/>
              <a:ext cx="5148" cy="17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9"/>
            <p:cNvSpPr>
              <a:spLocks noChangeArrowheads="1"/>
            </p:cNvSpPr>
            <p:nvPr/>
          </p:nvSpPr>
          <p:spPr bwMode="auto">
            <a:xfrm>
              <a:off x="4286" y="2455"/>
              <a:ext cx="1202" cy="272"/>
            </a:xfrm>
            <a:prstGeom prst="ellipse">
              <a:avLst/>
            </a:prstGeom>
            <a:solidFill>
              <a:schemeClr val="accent1">
                <a:alpha val="0"/>
              </a:schemeClr>
            </a:solidFill>
            <a:ln w="5715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35421510"/>
      </p:ext>
    </p:extLst>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1393372" y="76200"/>
            <a:ext cx="89154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 typeface="Wingdings" panose="05000000000000000000" pitchFamily="2" charset="2"/>
              <a:buChar char="Ø"/>
            </a:pPr>
            <a:r>
              <a:rPr kumimoji="1" lang="zh-CN" altLang="en-US" sz="3200" dirty="0">
                <a:solidFill>
                  <a:srgbClr val="FF3300"/>
                </a:solidFill>
                <a:latin typeface="华文新魏" pitchFamily="2" charset="-122"/>
                <a:ea typeface="华文新魏" pitchFamily="2" charset="-122"/>
              </a:rPr>
              <a:t>冷端补偿器法</a:t>
            </a:r>
          </a:p>
          <a:p>
            <a:pPr algn="just" eaLnBrk="0" hangingPunct="0"/>
            <a:r>
              <a:rPr kumimoji="1" lang="zh-CN" altLang="en-US" sz="2800" dirty="0">
                <a:latin typeface="Times New Roman" panose="02020603050405020304" charset="0"/>
              </a:rPr>
              <a:t>利用不平衡电桥产生热电势补偿热电偶因冷端温度变化而引起热电势的变化值</a:t>
            </a:r>
            <a:r>
              <a:rPr kumimoji="1" lang="zh-CN" altLang="en-US" sz="2800" dirty="0" smtClean="0">
                <a:latin typeface="Times New Roman" panose="02020603050405020304" charset="0"/>
              </a:rPr>
              <a:t>。</a:t>
            </a:r>
            <a:endParaRPr kumimoji="1" lang="zh-CN" altLang="en-US" sz="2800" dirty="0">
              <a:latin typeface="Times New Roman" panose="02020603050405020304" charset="0"/>
            </a:endParaRPr>
          </a:p>
        </p:txBody>
      </p:sp>
      <p:sp>
        <p:nvSpPr>
          <p:cNvPr id="8" name="Rectangle 3"/>
          <p:cNvSpPr>
            <a:spLocks noChangeArrowheads="1"/>
          </p:cNvSpPr>
          <p:nvPr/>
        </p:nvSpPr>
        <p:spPr bwMode="auto">
          <a:xfrm>
            <a:off x="3970453" y="6341269"/>
            <a:ext cx="28305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sz="2400" dirty="0">
                <a:latin typeface="Times New Roman" panose="02020603050405020304" charset="0"/>
              </a:rPr>
              <a:t>冷端补偿器的作用</a:t>
            </a:r>
          </a:p>
        </p:txBody>
      </p:sp>
      <p:sp>
        <p:nvSpPr>
          <p:cNvPr id="9" name="Rectangle 4"/>
          <p:cNvSpPr>
            <a:spLocks noChangeArrowheads="1"/>
          </p:cNvSpPr>
          <p:nvPr/>
        </p:nvSpPr>
        <p:spPr bwMode="auto">
          <a:xfrm>
            <a:off x="99561" y="2958080"/>
            <a:ext cx="3960814" cy="707886"/>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000" dirty="0">
                <a:latin typeface="Times New Roman" panose="02020603050405020304" charset="0"/>
              </a:rPr>
              <a:t>注意：桥臂</a:t>
            </a:r>
            <a:r>
              <a:rPr kumimoji="1" lang="en-US" altLang="zh-CN" sz="2000" i="1" dirty="0" err="1">
                <a:latin typeface="Times New Roman" panose="02020603050405020304" charset="0"/>
              </a:rPr>
              <a:t>R</a:t>
            </a:r>
            <a:r>
              <a:rPr kumimoji="1" lang="en-US" altLang="zh-CN" sz="2000" baseline="-30000" dirty="0" err="1">
                <a:latin typeface="Times New Roman" panose="02020603050405020304" charset="0"/>
              </a:rPr>
              <a:t>Cu</a:t>
            </a:r>
            <a:r>
              <a:rPr kumimoji="1" lang="zh-CN" altLang="en-US" sz="2000" dirty="0">
                <a:latin typeface="Times New Roman" panose="02020603050405020304" charset="0"/>
              </a:rPr>
              <a:t>必须和热电偶的冷端靠近，使处于同一温度之下。</a:t>
            </a:r>
          </a:p>
        </p:txBody>
      </p:sp>
      <p:grpSp>
        <p:nvGrpSpPr>
          <p:cNvPr id="2" name="组合 1"/>
          <p:cNvGrpSpPr/>
          <p:nvPr/>
        </p:nvGrpSpPr>
        <p:grpSpPr>
          <a:xfrm>
            <a:off x="206492" y="3573236"/>
            <a:ext cx="7872412" cy="2732088"/>
            <a:chOff x="2207760" y="3889375"/>
            <a:chExt cx="7872412" cy="2732088"/>
          </a:xfrm>
        </p:grpSpPr>
        <p:grpSp>
          <p:nvGrpSpPr>
            <p:cNvPr id="10" name="Group 5"/>
            <p:cNvGrpSpPr/>
            <p:nvPr/>
          </p:nvGrpSpPr>
          <p:grpSpPr bwMode="auto">
            <a:xfrm rot="2700000">
              <a:off x="6162222" y="4608513"/>
              <a:ext cx="1211263" cy="1201737"/>
              <a:chOff x="5898" y="6586"/>
              <a:chExt cx="1051" cy="1054"/>
            </a:xfrm>
          </p:grpSpPr>
          <p:sp>
            <p:nvSpPr>
              <p:cNvPr id="11" name="Rectangle 6"/>
              <p:cNvSpPr>
                <a:spLocks noChangeArrowheads="1"/>
              </p:cNvSpPr>
              <p:nvPr/>
            </p:nvSpPr>
            <p:spPr bwMode="auto">
              <a:xfrm>
                <a:off x="5958" y="6648"/>
                <a:ext cx="924" cy="930"/>
              </a:xfrm>
              <a:prstGeom prst="rect">
                <a:avLst/>
              </a:prstGeom>
              <a:solidFill>
                <a:srgbClr val="FFFFFF"/>
              </a:solidFill>
              <a:ln w="9525">
                <a:solidFill>
                  <a:srgbClr val="000000"/>
                </a:solidFill>
                <a:miter lim="800000"/>
              </a:ln>
            </p:spPr>
            <p:txBody>
              <a:bodyPr/>
              <a:lstStyle/>
              <a:p>
                <a:endParaRPr lang="zh-CN" altLang="en-US"/>
              </a:p>
            </p:txBody>
          </p:sp>
          <p:sp>
            <p:nvSpPr>
              <p:cNvPr id="12" name="Rectangle 7"/>
              <p:cNvSpPr>
                <a:spLocks noChangeArrowheads="1"/>
              </p:cNvSpPr>
              <p:nvPr/>
            </p:nvSpPr>
            <p:spPr bwMode="auto">
              <a:xfrm>
                <a:off x="6210" y="7516"/>
                <a:ext cx="420" cy="124"/>
              </a:xfrm>
              <a:prstGeom prst="rect">
                <a:avLst/>
              </a:prstGeom>
              <a:solidFill>
                <a:srgbClr val="FFFFFF"/>
              </a:solidFill>
              <a:ln w="9525">
                <a:solidFill>
                  <a:srgbClr val="000000"/>
                </a:solidFill>
                <a:miter lim="800000"/>
              </a:ln>
            </p:spPr>
            <p:txBody>
              <a:bodyPr/>
              <a:lstStyle/>
              <a:p>
                <a:endParaRPr lang="zh-CN" altLang="en-US"/>
              </a:p>
            </p:txBody>
          </p:sp>
          <p:sp>
            <p:nvSpPr>
              <p:cNvPr id="13" name="Rectangle 8"/>
              <p:cNvSpPr>
                <a:spLocks noChangeArrowheads="1"/>
              </p:cNvSpPr>
              <p:nvPr/>
            </p:nvSpPr>
            <p:spPr bwMode="auto">
              <a:xfrm>
                <a:off x="6210" y="6586"/>
                <a:ext cx="420" cy="124"/>
              </a:xfrm>
              <a:prstGeom prst="rect">
                <a:avLst/>
              </a:prstGeom>
              <a:solidFill>
                <a:srgbClr val="FFFFFF"/>
              </a:solidFill>
              <a:ln w="9525">
                <a:solidFill>
                  <a:srgbClr val="000000"/>
                </a:solidFill>
                <a:miter lim="800000"/>
              </a:ln>
            </p:spPr>
            <p:txBody>
              <a:bodyPr/>
              <a:lstStyle/>
              <a:p>
                <a:endParaRPr lang="zh-CN" altLang="en-US"/>
              </a:p>
            </p:txBody>
          </p:sp>
          <p:sp>
            <p:nvSpPr>
              <p:cNvPr id="14" name="Rectangle 9"/>
              <p:cNvSpPr>
                <a:spLocks noChangeArrowheads="1"/>
              </p:cNvSpPr>
              <p:nvPr/>
            </p:nvSpPr>
            <p:spPr bwMode="auto">
              <a:xfrm rot="5400000">
                <a:off x="6677" y="7042"/>
                <a:ext cx="420" cy="124"/>
              </a:xfrm>
              <a:prstGeom prst="rect">
                <a:avLst/>
              </a:prstGeom>
              <a:solidFill>
                <a:srgbClr val="FFFFFF"/>
              </a:solidFill>
              <a:ln w="9525">
                <a:solidFill>
                  <a:srgbClr val="000000"/>
                </a:solidFill>
                <a:miter lim="800000"/>
              </a:ln>
            </p:spPr>
            <p:txBody>
              <a:bodyPr/>
              <a:lstStyle/>
              <a:p>
                <a:endParaRPr lang="zh-CN" altLang="en-US"/>
              </a:p>
            </p:txBody>
          </p:sp>
          <p:sp>
            <p:nvSpPr>
              <p:cNvPr id="15" name="Rectangle 10"/>
              <p:cNvSpPr>
                <a:spLocks noChangeArrowheads="1"/>
              </p:cNvSpPr>
              <p:nvPr/>
            </p:nvSpPr>
            <p:spPr bwMode="auto">
              <a:xfrm rot="5400000">
                <a:off x="5750" y="7042"/>
                <a:ext cx="420" cy="124"/>
              </a:xfrm>
              <a:prstGeom prst="rect">
                <a:avLst/>
              </a:prstGeom>
              <a:solidFill>
                <a:srgbClr val="FFFFFF"/>
              </a:solidFill>
              <a:ln w="9525">
                <a:solidFill>
                  <a:srgbClr val="000000"/>
                </a:solidFill>
                <a:miter lim="800000"/>
              </a:ln>
            </p:spPr>
            <p:txBody>
              <a:bodyPr/>
              <a:lstStyle/>
              <a:p>
                <a:endParaRPr lang="zh-CN" altLang="en-US"/>
              </a:p>
            </p:txBody>
          </p:sp>
        </p:grpSp>
        <p:sp>
          <p:nvSpPr>
            <p:cNvPr id="16" name="Rectangle 11"/>
            <p:cNvSpPr>
              <a:spLocks noChangeArrowheads="1"/>
            </p:cNvSpPr>
            <p:nvPr/>
          </p:nvSpPr>
          <p:spPr bwMode="auto">
            <a:xfrm rot="5400000">
              <a:off x="6522585" y="4881563"/>
              <a:ext cx="484187" cy="141287"/>
            </a:xfrm>
            <a:prstGeom prst="rect">
              <a:avLst/>
            </a:prstGeom>
            <a:solidFill>
              <a:srgbClr val="FFFFFF"/>
            </a:solidFill>
            <a:ln w="9525">
              <a:solidFill>
                <a:srgbClr val="000000"/>
              </a:solidFill>
              <a:miter lim="800000"/>
            </a:ln>
          </p:spPr>
          <p:txBody>
            <a:bodyPr/>
            <a:lstStyle/>
            <a:p>
              <a:endParaRPr lang="zh-CN" altLang="en-US"/>
            </a:p>
          </p:txBody>
        </p:sp>
        <p:sp>
          <p:nvSpPr>
            <p:cNvPr id="17" name="Line 12"/>
            <p:cNvSpPr>
              <a:spLocks noChangeShapeType="1"/>
            </p:cNvSpPr>
            <p:nvPr/>
          </p:nvSpPr>
          <p:spPr bwMode="auto">
            <a:xfrm>
              <a:off x="6690860" y="5445125"/>
              <a:ext cx="14287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3"/>
            <p:cNvSpPr>
              <a:spLocks noChangeShapeType="1"/>
            </p:cNvSpPr>
            <p:nvPr/>
          </p:nvSpPr>
          <p:spPr bwMode="auto">
            <a:xfrm>
              <a:off x="6627360" y="5359400"/>
              <a:ext cx="27305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4"/>
            <p:cNvSpPr>
              <a:spLocks noChangeShapeType="1"/>
            </p:cNvSpPr>
            <p:nvPr/>
          </p:nvSpPr>
          <p:spPr bwMode="auto">
            <a:xfrm flipV="1">
              <a:off x="6759122" y="5461000"/>
              <a:ext cx="0" cy="5000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15"/>
            <p:cNvSpPr>
              <a:spLocks noChangeShapeType="1"/>
            </p:cNvSpPr>
            <p:nvPr/>
          </p:nvSpPr>
          <p:spPr bwMode="auto">
            <a:xfrm flipV="1">
              <a:off x="6759122" y="5195888"/>
              <a:ext cx="0" cy="1428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16"/>
            <p:cNvSpPr>
              <a:spLocks noChangeShapeType="1"/>
            </p:cNvSpPr>
            <p:nvPr/>
          </p:nvSpPr>
          <p:spPr bwMode="auto">
            <a:xfrm flipV="1">
              <a:off x="6759122" y="4478338"/>
              <a:ext cx="0" cy="2349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Oval 17"/>
            <p:cNvSpPr>
              <a:spLocks noChangeArrowheads="1"/>
            </p:cNvSpPr>
            <p:nvPr/>
          </p:nvSpPr>
          <p:spPr bwMode="auto">
            <a:xfrm>
              <a:off x="5619297" y="5173663"/>
              <a:ext cx="49213" cy="71437"/>
            </a:xfrm>
            <a:prstGeom prst="ellipse">
              <a:avLst/>
            </a:prstGeom>
            <a:solidFill>
              <a:srgbClr val="FFFFFF"/>
            </a:solidFill>
            <a:ln w="9525">
              <a:solidFill>
                <a:srgbClr val="000000"/>
              </a:solidFill>
              <a:round/>
            </a:ln>
          </p:spPr>
          <p:txBody>
            <a:bodyPr/>
            <a:lstStyle/>
            <a:p>
              <a:endParaRPr lang="zh-CN" altLang="en-US"/>
            </a:p>
          </p:txBody>
        </p:sp>
        <p:sp>
          <p:nvSpPr>
            <p:cNvPr id="23" name="Line 18"/>
            <p:cNvSpPr>
              <a:spLocks noChangeShapeType="1"/>
            </p:cNvSpPr>
            <p:nvPr/>
          </p:nvSpPr>
          <p:spPr bwMode="auto">
            <a:xfrm>
              <a:off x="5684385" y="5224463"/>
              <a:ext cx="3111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Oval 19"/>
            <p:cNvSpPr>
              <a:spLocks noChangeArrowheads="1"/>
            </p:cNvSpPr>
            <p:nvPr/>
          </p:nvSpPr>
          <p:spPr bwMode="auto">
            <a:xfrm>
              <a:off x="5606597" y="6173788"/>
              <a:ext cx="47625" cy="71437"/>
            </a:xfrm>
            <a:prstGeom prst="ellipse">
              <a:avLst/>
            </a:prstGeom>
            <a:solidFill>
              <a:srgbClr val="FFFFFF"/>
            </a:solidFill>
            <a:ln w="9525">
              <a:solidFill>
                <a:srgbClr val="000000"/>
              </a:solidFill>
              <a:round/>
            </a:ln>
          </p:spPr>
          <p:txBody>
            <a:bodyPr/>
            <a:lstStyle/>
            <a:p>
              <a:endParaRPr lang="zh-CN" altLang="en-US"/>
            </a:p>
          </p:txBody>
        </p:sp>
        <p:sp>
          <p:nvSpPr>
            <p:cNvPr id="25" name="Oval 20"/>
            <p:cNvSpPr>
              <a:spLocks noChangeArrowheads="1"/>
            </p:cNvSpPr>
            <p:nvPr/>
          </p:nvSpPr>
          <p:spPr bwMode="auto">
            <a:xfrm>
              <a:off x="9341985" y="5549900"/>
              <a:ext cx="574675" cy="573088"/>
            </a:xfrm>
            <a:prstGeom prst="ellipse">
              <a:avLst/>
            </a:prstGeom>
            <a:solidFill>
              <a:srgbClr val="FFFFFF"/>
            </a:solidFill>
            <a:ln w="9525">
              <a:solidFill>
                <a:srgbClr val="000000"/>
              </a:solidFill>
              <a:round/>
            </a:ln>
          </p:spPr>
          <p:txBody>
            <a:bodyPr/>
            <a:lstStyle/>
            <a:p>
              <a:pPr algn="just"/>
              <a:r>
                <a:rPr kumimoji="1" lang="en-US" altLang="zh-CN" sz="2400">
                  <a:latin typeface="Times New Roman" panose="02020603050405020304" charset="0"/>
                </a:rPr>
                <a:t> </a:t>
              </a:r>
            </a:p>
            <a:p>
              <a:pPr eaLnBrk="0" hangingPunct="0"/>
              <a:endParaRPr kumimoji="1" lang="en-US" altLang="zh-CN" sz="2400">
                <a:latin typeface="Times New Roman" panose="02020603050405020304" charset="0"/>
              </a:endParaRPr>
            </a:p>
          </p:txBody>
        </p:sp>
        <p:sp>
          <p:nvSpPr>
            <p:cNvPr id="26" name="Rectangle 21"/>
            <p:cNvSpPr>
              <a:spLocks noChangeArrowheads="1"/>
            </p:cNvSpPr>
            <p:nvPr/>
          </p:nvSpPr>
          <p:spPr bwMode="auto">
            <a:xfrm>
              <a:off x="9324522" y="5624513"/>
              <a:ext cx="7556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Times New Roman" panose="02020603050405020304" charset="0"/>
                </a:rPr>
                <a:t>mV</a:t>
              </a:r>
            </a:p>
            <a:p>
              <a:pPr eaLnBrk="0" hangingPunct="0"/>
              <a:endParaRPr kumimoji="1" lang="en-US" altLang="zh-CN" sz="2400">
                <a:latin typeface="Times New Roman" panose="02020603050405020304" charset="0"/>
              </a:endParaRPr>
            </a:p>
          </p:txBody>
        </p:sp>
        <p:sp>
          <p:nvSpPr>
            <p:cNvPr id="27" name="Line 22"/>
            <p:cNvSpPr>
              <a:spLocks noChangeShapeType="1"/>
            </p:cNvSpPr>
            <p:nvPr/>
          </p:nvSpPr>
          <p:spPr bwMode="auto">
            <a:xfrm>
              <a:off x="7522710" y="5194300"/>
              <a:ext cx="210661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3"/>
            <p:cNvSpPr>
              <a:spLocks noChangeShapeType="1"/>
            </p:cNvSpPr>
            <p:nvPr/>
          </p:nvSpPr>
          <p:spPr bwMode="auto">
            <a:xfrm>
              <a:off x="9629322" y="5194300"/>
              <a:ext cx="0" cy="3556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4"/>
            <p:cNvSpPr>
              <a:spLocks noChangeShapeType="1"/>
            </p:cNvSpPr>
            <p:nvPr/>
          </p:nvSpPr>
          <p:spPr bwMode="auto">
            <a:xfrm>
              <a:off x="5654222" y="6621463"/>
              <a:ext cx="39751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5"/>
            <p:cNvSpPr>
              <a:spLocks noChangeShapeType="1"/>
            </p:cNvSpPr>
            <p:nvPr/>
          </p:nvSpPr>
          <p:spPr bwMode="auto">
            <a:xfrm>
              <a:off x="9646785" y="6122988"/>
              <a:ext cx="0" cy="4984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Oval 26"/>
            <p:cNvSpPr>
              <a:spLocks noChangeArrowheads="1"/>
            </p:cNvSpPr>
            <p:nvPr/>
          </p:nvSpPr>
          <p:spPr bwMode="auto">
            <a:xfrm>
              <a:off x="2577647" y="5613400"/>
              <a:ext cx="47625" cy="71438"/>
            </a:xfrm>
            <a:prstGeom prst="ellipse">
              <a:avLst/>
            </a:prstGeom>
            <a:solidFill>
              <a:srgbClr val="FFFFFF"/>
            </a:solidFill>
            <a:ln w="9525">
              <a:solidFill>
                <a:srgbClr val="000000"/>
              </a:solidFill>
              <a:round/>
            </a:ln>
          </p:spPr>
          <p:txBody>
            <a:bodyPr/>
            <a:lstStyle/>
            <a:p>
              <a:endParaRPr lang="zh-CN" altLang="en-US"/>
            </a:p>
          </p:txBody>
        </p:sp>
        <p:sp>
          <p:nvSpPr>
            <p:cNvPr id="32" name="Line 27"/>
            <p:cNvSpPr>
              <a:spLocks noChangeShapeType="1"/>
            </p:cNvSpPr>
            <p:nvPr/>
          </p:nvSpPr>
          <p:spPr bwMode="auto">
            <a:xfrm>
              <a:off x="5636760" y="6265863"/>
              <a:ext cx="0" cy="3556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28"/>
            <p:cNvSpPr>
              <a:spLocks noChangeShapeType="1"/>
            </p:cNvSpPr>
            <p:nvPr/>
          </p:nvSpPr>
          <p:spPr bwMode="auto">
            <a:xfrm>
              <a:off x="4744585" y="5265738"/>
              <a:ext cx="0" cy="2127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a:off x="4744585" y="5907088"/>
              <a:ext cx="0" cy="215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AutoShape 30"/>
            <p:cNvSpPr>
              <a:spLocks noChangeArrowheads="1"/>
            </p:cNvSpPr>
            <p:nvPr/>
          </p:nvSpPr>
          <p:spPr bwMode="auto">
            <a:xfrm>
              <a:off x="4711247" y="5248275"/>
              <a:ext cx="76200" cy="163513"/>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36" name="AutoShape 31"/>
            <p:cNvSpPr>
              <a:spLocks noChangeArrowheads="1"/>
            </p:cNvSpPr>
            <p:nvPr/>
          </p:nvSpPr>
          <p:spPr bwMode="auto">
            <a:xfrm rot="10800000">
              <a:off x="4708072" y="5995988"/>
              <a:ext cx="76200" cy="161925"/>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37" name="Rectangle 32"/>
            <p:cNvSpPr>
              <a:spLocks noChangeArrowheads="1"/>
            </p:cNvSpPr>
            <p:nvPr/>
          </p:nvSpPr>
          <p:spPr bwMode="auto">
            <a:xfrm>
              <a:off x="4136572" y="5408613"/>
              <a:ext cx="14478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E</a:t>
              </a:r>
              <a:r>
                <a:rPr kumimoji="1" lang="en-US" altLang="zh-CN" sz="2400" baseline="-30000">
                  <a:latin typeface="Times New Roman" panose="02020603050405020304" charset="0"/>
                </a:rPr>
                <a:t>AB</a:t>
              </a:r>
              <a:r>
                <a:rPr kumimoji="1" lang="en-US" altLang="zh-CN" sz="2400">
                  <a:latin typeface="Times New Roman" panose="02020603050405020304" charset="0"/>
                </a:rPr>
                <a:t>(</a:t>
              </a:r>
              <a:r>
                <a:rPr kumimoji="1" lang="en-US" altLang="zh-CN" sz="2400" i="1">
                  <a:latin typeface="Times New Roman" panose="02020603050405020304" charset="0"/>
                </a:rPr>
                <a:t>T</a:t>
              </a:r>
              <a:r>
                <a:rPr kumimoji="1" lang="en-US" altLang="zh-CN" sz="2400">
                  <a:latin typeface="Times New Roman" panose="02020603050405020304" charset="0"/>
                </a:rPr>
                <a:t>,</a:t>
              </a:r>
              <a:r>
                <a:rPr kumimoji="1" lang="en-US" altLang="zh-CN" sz="2400" i="1">
                  <a:latin typeface="Times New Roman" panose="02020603050405020304" charset="0"/>
                </a:rPr>
                <a:t>T</a:t>
              </a:r>
              <a:r>
                <a:rPr kumimoji="1" lang="en-US" altLang="zh-CN" sz="2400" baseline="-25000">
                  <a:latin typeface="Times New Roman" panose="02020603050405020304" charset="0"/>
                </a:rPr>
                <a:t>0</a:t>
              </a:r>
              <a:r>
                <a:rPr kumimoji="1" lang="en-US" altLang="zh-CN" sz="2400">
                  <a:latin typeface="Times New Roman" panose="02020603050405020304" charset="0"/>
                </a:rPr>
                <a:t>)</a:t>
              </a:r>
            </a:p>
            <a:p>
              <a:pPr eaLnBrk="0" hangingPunct="0"/>
              <a:endParaRPr kumimoji="1" lang="en-US" altLang="zh-CN" sz="2400">
                <a:latin typeface="Times New Roman" panose="02020603050405020304" charset="0"/>
              </a:endParaRPr>
            </a:p>
          </p:txBody>
        </p:sp>
        <p:sp>
          <p:nvSpPr>
            <p:cNvPr id="38" name="Rectangle 33"/>
            <p:cNvSpPr>
              <a:spLocks noChangeArrowheads="1"/>
            </p:cNvSpPr>
            <p:nvPr/>
          </p:nvSpPr>
          <p:spPr bwMode="auto">
            <a:xfrm>
              <a:off x="5411335" y="5180013"/>
              <a:ext cx="5064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T</a:t>
              </a:r>
              <a:r>
                <a:rPr kumimoji="1" lang="en-US" altLang="zh-CN" sz="2400" baseline="-30000">
                  <a:latin typeface="Times New Roman" panose="02020603050405020304" charset="0"/>
                </a:rPr>
                <a:t>0</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39" name="Rectangle 34"/>
            <p:cNvSpPr>
              <a:spLocks noChangeArrowheads="1"/>
            </p:cNvSpPr>
            <p:nvPr/>
          </p:nvSpPr>
          <p:spPr bwMode="auto">
            <a:xfrm>
              <a:off x="5382760" y="5746750"/>
              <a:ext cx="8143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T</a:t>
              </a:r>
              <a:r>
                <a:rPr kumimoji="1" lang="en-US" altLang="zh-CN" sz="2400" baseline="-30000">
                  <a:latin typeface="Times New Roman" panose="02020603050405020304" charset="0"/>
                </a:rPr>
                <a:t>0</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40" name="Rectangle 35"/>
            <p:cNvSpPr>
              <a:spLocks noChangeArrowheads="1"/>
            </p:cNvSpPr>
            <p:nvPr/>
          </p:nvSpPr>
          <p:spPr bwMode="auto">
            <a:xfrm>
              <a:off x="2207760" y="5380038"/>
              <a:ext cx="381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800" i="1">
                  <a:latin typeface="Times New Roman" panose="02020603050405020304" charset="0"/>
                </a:rPr>
                <a:t>T</a:t>
              </a:r>
              <a:endParaRPr kumimoji="1" lang="en-US" altLang="zh-CN" sz="28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41" name="Rectangle 36"/>
            <p:cNvSpPr>
              <a:spLocks noChangeArrowheads="1"/>
            </p:cNvSpPr>
            <p:nvPr/>
          </p:nvSpPr>
          <p:spPr bwMode="auto">
            <a:xfrm>
              <a:off x="3501572" y="4841875"/>
              <a:ext cx="4064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Times New Roman" panose="02020603050405020304" charset="0"/>
                </a:rPr>
                <a:t>A</a:t>
              </a:r>
            </a:p>
            <a:p>
              <a:pPr eaLnBrk="0" hangingPunct="0"/>
              <a:endParaRPr kumimoji="1" lang="en-US" altLang="zh-CN" sz="2400">
                <a:latin typeface="Times New Roman" panose="02020603050405020304" charset="0"/>
              </a:endParaRPr>
            </a:p>
          </p:txBody>
        </p:sp>
        <p:sp>
          <p:nvSpPr>
            <p:cNvPr id="42" name="Rectangle 37"/>
            <p:cNvSpPr>
              <a:spLocks noChangeArrowheads="1"/>
            </p:cNvSpPr>
            <p:nvPr/>
          </p:nvSpPr>
          <p:spPr bwMode="auto">
            <a:xfrm>
              <a:off x="3498397" y="5808663"/>
              <a:ext cx="4857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Times New Roman" panose="02020603050405020304" charset="0"/>
                </a:rPr>
                <a:t>B</a:t>
              </a:r>
            </a:p>
            <a:p>
              <a:pPr eaLnBrk="0" hangingPunct="0"/>
              <a:endParaRPr kumimoji="1" lang="en-US" altLang="zh-CN" sz="2400">
                <a:latin typeface="Times New Roman" panose="02020603050405020304" charset="0"/>
              </a:endParaRPr>
            </a:p>
          </p:txBody>
        </p:sp>
        <p:sp>
          <p:nvSpPr>
            <p:cNvPr id="43" name="Rectangle 38"/>
            <p:cNvSpPr>
              <a:spLocks noChangeArrowheads="1"/>
            </p:cNvSpPr>
            <p:nvPr/>
          </p:nvSpPr>
          <p:spPr bwMode="auto">
            <a:xfrm>
              <a:off x="5520872" y="4784725"/>
              <a:ext cx="8128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Times New Roman" panose="02020603050405020304" charset="0"/>
                </a:rPr>
                <a:t>+</a:t>
              </a:r>
            </a:p>
            <a:p>
              <a:pPr eaLnBrk="0" hangingPunct="0"/>
              <a:endParaRPr kumimoji="1" lang="en-US" altLang="zh-CN" sz="2400">
                <a:latin typeface="Times New Roman" panose="02020603050405020304" charset="0"/>
              </a:endParaRPr>
            </a:p>
          </p:txBody>
        </p:sp>
        <p:sp>
          <p:nvSpPr>
            <p:cNvPr id="44" name="Rectangle 39"/>
            <p:cNvSpPr>
              <a:spLocks noChangeArrowheads="1"/>
            </p:cNvSpPr>
            <p:nvPr/>
          </p:nvSpPr>
          <p:spPr bwMode="auto">
            <a:xfrm>
              <a:off x="7136947" y="4983163"/>
              <a:ext cx="4286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Times New Roman" panose="02020603050405020304" charset="0"/>
                </a:rPr>
                <a:t>+</a:t>
              </a:r>
            </a:p>
            <a:p>
              <a:pPr eaLnBrk="0" hangingPunct="0"/>
              <a:endParaRPr kumimoji="1" lang="en-US" altLang="zh-CN" sz="2400">
                <a:latin typeface="Times New Roman" panose="02020603050405020304" charset="0"/>
              </a:endParaRPr>
            </a:p>
          </p:txBody>
        </p:sp>
        <p:sp>
          <p:nvSpPr>
            <p:cNvPr id="45" name="Rectangle 40"/>
            <p:cNvSpPr>
              <a:spLocks noChangeArrowheads="1"/>
            </p:cNvSpPr>
            <p:nvPr/>
          </p:nvSpPr>
          <p:spPr bwMode="auto">
            <a:xfrm>
              <a:off x="6003472" y="4965700"/>
              <a:ext cx="5334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anose="02010600030101010101" pitchFamily="2" charset="-122"/>
                </a:rPr>
                <a:t>-</a:t>
              </a:r>
            </a:p>
            <a:p>
              <a:pPr eaLnBrk="0" hangingPunct="0"/>
              <a:endParaRPr kumimoji="1" lang="en-US" altLang="zh-CN" sz="2400">
                <a:latin typeface="Times New Roman" panose="02020603050405020304" charset="0"/>
              </a:endParaRPr>
            </a:p>
          </p:txBody>
        </p:sp>
        <p:sp>
          <p:nvSpPr>
            <p:cNvPr id="46" name="Rectangle 41"/>
            <p:cNvSpPr>
              <a:spLocks noChangeArrowheads="1"/>
            </p:cNvSpPr>
            <p:nvPr/>
          </p:nvSpPr>
          <p:spPr bwMode="auto">
            <a:xfrm>
              <a:off x="5797097" y="4765675"/>
              <a:ext cx="8143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a</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47" name="Rectangle 42"/>
            <p:cNvSpPr>
              <a:spLocks noChangeArrowheads="1"/>
            </p:cNvSpPr>
            <p:nvPr/>
          </p:nvSpPr>
          <p:spPr bwMode="auto">
            <a:xfrm>
              <a:off x="7330622" y="4765675"/>
              <a:ext cx="8143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b</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48" name="Line 43"/>
            <p:cNvSpPr>
              <a:spLocks noChangeShapeType="1"/>
            </p:cNvSpPr>
            <p:nvPr/>
          </p:nvSpPr>
          <p:spPr bwMode="auto">
            <a:xfrm>
              <a:off x="8645072" y="5351463"/>
              <a:ext cx="4763" cy="3651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Line 44"/>
            <p:cNvSpPr>
              <a:spLocks noChangeShapeType="1"/>
            </p:cNvSpPr>
            <p:nvPr/>
          </p:nvSpPr>
          <p:spPr bwMode="auto">
            <a:xfrm>
              <a:off x="8645072" y="6070600"/>
              <a:ext cx="4763" cy="439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AutoShape 45"/>
            <p:cNvSpPr>
              <a:spLocks noChangeArrowheads="1"/>
            </p:cNvSpPr>
            <p:nvPr/>
          </p:nvSpPr>
          <p:spPr bwMode="auto">
            <a:xfrm>
              <a:off x="8597447" y="5230813"/>
              <a:ext cx="119063" cy="184150"/>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51" name="AutoShape 46"/>
            <p:cNvSpPr>
              <a:spLocks noChangeArrowheads="1"/>
            </p:cNvSpPr>
            <p:nvPr/>
          </p:nvSpPr>
          <p:spPr bwMode="auto">
            <a:xfrm rot="10800000">
              <a:off x="8589510" y="6411913"/>
              <a:ext cx="122237" cy="184150"/>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52" name="Rectangle 47"/>
            <p:cNvSpPr>
              <a:spLocks noChangeArrowheads="1"/>
            </p:cNvSpPr>
            <p:nvPr/>
          </p:nvSpPr>
          <p:spPr bwMode="auto">
            <a:xfrm>
              <a:off x="8422822" y="5649913"/>
              <a:ext cx="58578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U</a:t>
              </a:r>
              <a:endParaRPr kumimoji="1" lang="en-US" altLang="zh-CN" sz="2400">
                <a:latin typeface="Times New Roman" panose="02020603050405020304" charset="0"/>
              </a:endParaRPr>
            </a:p>
          </p:txBody>
        </p:sp>
        <p:sp>
          <p:nvSpPr>
            <p:cNvPr id="53" name="Line 48"/>
            <p:cNvSpPr>
              <a:spLocks noChangeShapeType="1"/>
            </p:cNvSpPr>
            <p:nvPr/>
          </p:nvSpPr>
          <p:spPr bwMode="auto">
            <a:xfrm>
              <a:off x="5939972" y="4157663"/>
              <a:ext cx="57626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49"/>
            <p:cNvSpPr>
              <a:spLocks noChangeShapeType="1"/>
            </p:cNvSpPr>
            <p:nvPr/>
          </p:nvSpPr>
          <p:spPr bwMode="auto">
            <a:xfrm>
              <a:off x="7043285" y="4157663"/>
              <a:ext cx="5762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AutoShape 50"/>
            <p:cNvSpPr>
              <a:spLocks noChangeArrowheads="1"/>
            </p:cNvSpPr>
            <p:nvPr/>
          </p:nvSpPr>
          <p:spPr bwMode="auto">
            <a:xfrm rot="5400000">
              <a:off x="7570335" y="4092575"/>
              <a:ext cx="76200" cy="161925"/>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56" name="AutoShape 51"/>
            <p:cNvSpPr>
              <a:spLocks noChangeArrowheads="1"/>
            </p:cNvSpPr>
            <p:nvPr/>
          </p:nvSpPr>
          <p:spPr bwMode="auto">
            <a:xfrm rot="16200000">
              <a:off x="5893935" y="4079875"/>
              <a:ext cx="76200" cy="161925"/>
            </a:xfrm>
            <a:prstGeom prst="triangle">
              <a:avLst>
                <a:gd name="adj" fmla="val 50000"/>
              </a:avLst>
            </a:prstGeom>
            <a:solidFill>
              <a:srgbClr val="000000"/>
            </a:solidFill>
            <a:ln w="9525">
              <a:solidFill>
                <a:srgbClr val="000000"/>
              </a:solidFill>
              <a:miter lim="800000"/>
            </a:ln>
          </p:spPr>
          <p:txBody>
            <a:bodyPr/>
            <a:lstStyle/>
            <a:p>
              <a:endParaRPr lang="zh-CN" altLang="en-US"/>
            </a:p>
          </p:txBody>
        </p:sp>
        <p:sp>
          <p:nvSpPr>
            <p:cNvPr id="57" name="Rectangle 52"/>
            <p:cNvSpPr>
              <a:spLocks noChangeArrowheads="1"/>
            </p:cNvSpPr>
            <p:nvPr/>
          </p:nvSpPr>
          <p:spPr bwMode="auto">
            <a:xfrm>
              <a:off x="6471785" y="3889375"/>
              <a:ext cx="81438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U</a:t>
              </a:r>
              <a:r>
                <a:rPr kumimoji="1" lang="en-US" altLang="zh-CN" sz="2400" i="1" baseline="-30000">
                  <a:latin typeface="Times New Roman" panose="02020603050405020304" charset="0"/>
                </a:rPr>
                <a:t>ab</a:t>
              </a:r>
              <a:endParaRPr kumimoji="1" lang="en-US" altLang="zh-CN" sz="2400">
                <a:latin typeface="Times New Roman" panose="02020603050405020304" charset="0"/>
              </a:endParaRPr>
            </a:p>
          </p:txBody>
        </p:sp>
        <p:sp>
          <p:nvSpPr>
            <p:cNvPr id="58" name="Rectangle 53"/>
            <p:cNvSpPr>
              <a:spLocks noChangeArrowheads="1"/>
            </p:cNvSpPr>
            <p:nvPr/>
          </p:nvSpPr>
          <p:spPr bwMode="auto">
            <a:xfrm>
              <a:off x="5892347" y="5408613"/>
              <a:ext cx="8159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R</a:t>
              </a:r>
              <a:r>
                <a:rPr kumimoji="1" lang="en-US" altLang="zh-CN" sz="2400" baseline="-30000">
                  <a:latin typeface="Times New Roman" panose="02020603050405020304" charset="0"/>
                </a:rPr>
                <a:t>Cu</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59" name="Rectangle 54"/>
            <p:cNvSpPr>
              <a:spLocks noChangeArrowheads="1"/>
            </p:cNvSpPr>
            <p:nvPr/>
          </p:nvSpPr>
          <p:spPr bwMode="auto">
            <a:xfrm>
              <a:off x="5935210" y="4406900"/>
              <a:ext cx="563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R</a:t>
              </a:r>
              <a:r>
                <a:rPr kumimoji="1" lang="en-US" altLang="zh-CN" sz="2400" baseline="-30000">
                  <a:latin typeface="Times New Roman" panose="02020603050405020304" charset="0"/>
                </a:rPr>
                <a:t>1</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60" name="Rectangle 55"/>
            <p:cNvSpPr>
              <a:spLocks noChangeArrowheads="1"/>
            </p:cNvSpPr>
            <p:nvPr/>
          </p:nvSpPr>
          <p:spPr bwMode="auto">
            <a:xfrm>
              <a:off x="7043285" y="4406900"/>
              <a:ext cx="5984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R</a:t>
              </a:r>
              <a:r>
                <a:rPr kumimoji="1" lang="en-US" altLang="zh-CN" sz="2400" baseline="-30000">
                  <a:latin typeface="Times New Roman" panose="02020603050405020304" charset="0"/>
                </a:rPr>
                <a:t>2</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61" name="Rectangle 56"/>
            <p:cNvSpPr>
              <a:spLocks noChangeArrowheads="1"/>
            </p:cNvSpPr>
            <p:nvPr/>
          </p:nvSpPr>
          <p:spPr bwMode="auto">
            <a:xfrm>
              <a:off x="7203622" y="5510213"/>
              <a:ext cx="590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R</a:t>
              </a:r>
              <a:r>
                <a:rPr kumimoji="1" lang="en-US" altLang="zh-CN" sz="2400" baseline="-30000">
                  <a:latin typeface="Times New Roman" panose="02020603050405020304" charset="0"/>
                </a:rPr>
                <a:t>3</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sp>
          <p:nvSpPr>
            <p:cNvPr id="62" name="Line 57"/>
            <p:cNvSpPr>
              <a:spLocks noChangeShapeType="1"/>
            </p:cNvSpPr>
            <p:nvPr/>
          </p:nvSpPr>
          <p:spPr bwMode="auto">
            <a:xfrm>
              <a:off x="7708447" y="4105275"/>
              <a:ext cx="0" cy="107473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58"/>
            <p:cNvSpPr>
              <a:spLocks noChangeShapeType="1"/>
            </p:cNvSpPr>
            <p:nvPr/>
          </p:nvSpPr>
          <p:spPr bwMode="auto">
            <a:xfrm>
              <a:off x="5836785" y="4086225"/>
              <a:ext cx="0" cy="11477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Freeform 59"/>
            <p:cNvSpPr/>
            <p:nvPr/>
          </p:nvSpPr>
          <p:spPr bwMode="auto">
            <a:xfrm>
              <a:off x="2595110" y="5651500"/>
              <a:ext cx="3024187" cy="560388"/>
            </a:xfrm>
            <a:custGeom>
              <a:avLst/>
              <a:gdLst>
                <a:gd name="T0" fmla="*/ 2016 w 2016"/>
                <a:gd name="T1" fmla="*/ 384 h 384"/>
                <a:gd name="T2" fmla="*/ 336 w 2016"/>
                <a:gd name="T3" fmla="*/ 384 h 384"/>
                <a:gd name="T4" fmla="*/ 0 w 2016"/>
                <a:gd name="T5" fmla="*/ 0 h 384"/>
              </a:gdLst>
              <a:ahLst/>
              <a:cxnLst>
                <a:cxn ang="0">
                  <a:pos x="T0" y="T1"/>
                </a:cxn>
                <a:cxn ang="0">
                  <a:pos x="T2" y="T3"/>
                </a:cxn>
                <a:cxn ang="0">
                  <a:pos x="T4" y="T5"/>
                </a:cxn>
              </a:cxnLst>
              <a:rect l="0" t="0" r="r" b="b"/>
              <a:pathLst>
                <a:path w="2016" h="384">
                  <a:moveTo>
                    <a:pt x="2016" y="384"/>
                  </a:moveTo>
                  <a:lnTo>
                    <a:pt x="336" y="384"/>
                  </a:lnTo>
                  <a:lnTo>
                    <a:pt x="0" y="0"/>
                  </a:lnTo>
                </a:path>
              </a:pathLst>
            </a:custGeom>
            <a:noFill/>
            <a:ln w="3175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Freeform 60"/>
            <p:cNvSpPr/>
            <p:nvPr/>
          </p:nvSpPr>
          <p:spPr bwMode="auto">
            <a:xfrm>
              <a:off x="2615747" y="5229225"/>
              <a:ext cx="3024188" cy="420688"/>
            </a:xfrm>
            <a:custGeom>
              <a:avLst/>
              <a:gdLst>
                <a:gd name="T0" fmla="*/ 2016 w 2016"/>
                <a:gd name="T1" fmla="*/ 0 h 288"/>
                <a:gd name="T2" fmla="*/ 288 w 2016"/>
                <a:gd name="T3" fmla="*/ 0 h 288"/>
                <a:gd name="T4" fmla="*/ 0 w 2016"/>
                <a:gd name="T5" fmla="*/ 288 h 288"/>
              </a:gdLst>
              <a:ahLst/>
              <a:cxnLst>
                <a:cxn ang="0">
                  <a:pos x="T0" y="T1"/>
                </a:cxn>
                <a:cxn ang="0">
                  <a:pos x="T2" y="T3"/>
                </a:cxn>
                <a:cxn ang="0">
                  <a:pos x="T4" y="T5"/>
                </a:cxn>
              </a:cxnLst>
              <a:rect l="0" t="0" r="r" b="b"/>
              <a:pathLst>
                <a:path w="2016" h="288">
                  <a:moveTo>
                    <a:pt x="2016" y="0"/>
                  </a:moveTo>
                  <a:lnTo>
                    <a:pt x="288" y="0"/>
                  </a:lnTo>
                  <a:lnTo>
                    <a:pt x="0" y="288"/>
                  </a:lnTo>
                </a:path>
              </a:pathLst>
            </a:custGeom>
            <a:noFill/>
            <a:ln w="47625" cap="flat" cmpd="sng">
              <a:solidFill>
                <a:srgbClr val="33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Rectangle 61"/>
            <p:cNvSpPr>
              <a:spLocks noChangeArrowheads="1"/>
            </p:cNvSpPr>
            <p:nvPr/>
          </p:nvSpPr>
          <p:spPr bwMode="auto">
            <a:xfrm>
              <a:off x="6346372" y="477361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i="1">
                  <a:latin typeface="Times New Roman" panose="02020603050405020304" charset="0"/>
                </a:rPr>
                <a:t>R</a:t>
              </a:r>
              <a:endParaRPr kumimoji="1" lang="en-US" altLang="zh-CN" sz="2400">
                <a:latin typeface="Times New Roman" panose="02020603050405020304" charset="0"/>
              </a:endParaRPr>
            </a:p>
            <a:p>
              <a:pPr eaLnBrk="0" hangingPunct="0"/>
              <a:endParaRPr kumimoji="1" lang="en-US" altLang="zh-CN" sz="2400">
                <a:latin typeface="Times New Roman" panose="02020603050405020304" charset="0"/>
              </a:endParaRPr>
            </a:p>
          </p:txBody>
        </p:sp>
      </p:grpSp>
      <p:sp>
        <p:nvSpPr>
          <p:cNvPr id="73" name="Text Box 68"/>
          <p:cNvSpPr txBox="1">
            <a:spLocks noChangeArrowheads="1"/>
          </p:cNvSpPr>
          <p:nvPr/>
        </p:nvSpPr>
        <p:spPr bwMode="auto">
          <a:xfrm>
            <a:off x="74160" y="1681162"/>
            <a:ext cx="1175861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kumimoji="1" lang="zh-CN" altLang="en-US" sz="2400" dirty="0">
                <a:latin typeface="Times New Roman" panose="02020603050405020304" charset="0"/>
              </a:rPr>
              <a:t>供电</a:t>
            </a:r>
            <a:r>
              <a:rPr kumimoji="1" lang="en-US" altLang="zh-CN" sz="2400" dirty="0">
                <a:latin typeface="Times New Roman" panose="02020603050405020304" charset="0"/>
              </a:rPr>
              <a:t>4V</a:t>
            </a:r>
            <a:r>
              <a:rPr kumimoji="1" lang="zh-CN" altLang="en-US" sz="2400" dirty="0">
                <a:latin typeface="Times New Roman" panose="02020603050405020304" charset="0"/>
              </a:rPr>
              <a:t>直流，在</a:t>
            </a:r>
            <a:r>
              <a:rPr kumimoji="1" lang="en-US" altLang="zh-CN" sz="2400" dirty="0">
                <a:latin typeface="Times New Roman" panose="02020603050405020304" charset="0"/>
              </a:rPr>
              <a:t>0</a:t>
            </a:r>
            <a:r>
              <a:rPr kumimoji="1" lang="zh-CN" altLang="en-US" sz="2400" dirty="0">
                <a:latin typeface="Times New Roman" panose="02020603050405020304" charset="0"/>
              </a:rPr>
              <a:t>～</a:t>
            </a:r>
            <a:r>
              <a:rPr kumimoji="1" lang="en-US" altLang="zh-CN" sz="2400" dirty="0">
                <a:latin typeface="Times New Roman" panose="02020603050405020304" charset="0"/>
              </a:rPr>
              <a:t>40℃</a:t>
            </a:r>
            <a:r>
              <a:rPr kumimoji="1" lang="zh-CN" altLang="en-US" sz="2400" dirty="0">
                <a:latin typeface="Times New Roman" panose="02020603050405020304" charset="0"/>
              </a:rPr>
              <a:t>或</a:t>
            </a:r>
            <a:r>
              <a:rPr kumimoji="1" lang="en-US" altLang="zh-CN" sz="2400" dirty="0">
                <a:latin typeface="宋体" panose="02010600030101010101" pitchFamily="2" charset="-122"/>
              </a:rPr>
              <a:t>-</a:t>
            </a:r>
            <a:r>
              <a:rPr kumimoji="1" lang="en-US" altLang="zh-CN" sz="2400" dirty="0">
                <a:latin typeface="Times New Roman" panose="02020603050405020304" charset="0"/>
              </a:rPr>
              <a:t>20</a:t>
            </a:r>
            <a:r>
              <a:rPr kumimoji="1" lang="zh-CN" altLang="en-US" sz="2400" dirty="0">
                <a:latin typeface="Times New Roman" panose="02020603050405020304" charset="0"/>
              </a:rPr>
              <a:t>～</a:t>
            </a:r>
            <a:r>
              <a:rPr kumimoji="1" lang="en-US" altLang="zh-CN" sz="2400" dirty="0">
                <a:latin typeface="Times New Roman" panose="02020603050405020304" charset="0"/>
              </a:rPr>
              <a:t>20℃</a:t>
            </a:r>
            <a:r>
              <a:rPr kumimoji="1" lang="zh-CN" altLang="en-US" sz="2400" dirty="0">
                <a:latin typeface="Times New Roman" panose="02020603050405020304" charset="0"/>
              </a:rPr>
              <a:t>的范围起补偿作用。</a:t>
            </a:r>
          </a:p>
          <a:p>
            <a:pPr algn="just"/>
            <a:r>
              <a:rPr kumimoji="1" lang="zh-CN" altLang="en-US" sz="2400" dirty="0">
                <a:latin typeface="Times New Roman" panose="02020603050405020304" charset="0"/>
              </a:rPr>
              <a:t>注意，不同材质的热电偶所配的冷端补偿器，其中的限流电阻</a:t>
            </a:r>
            <a:r>
              <a:rPr kumimoji="1" lang="en-US" altLang="zh-CN" sz="2400" i="1" dirty="0">
                <a:latin typeface="Times New Roman" panose="02020603050405020304" charset="0"/>
              </a:rPr>
              <a:t>R</a:t>
            </a:r>
            <a:r>
              <a:rPr kumimoji="1" lang="zh-CN" altLang="en-US" sz="2400" dirty="0">
                <a:latin typeface="Times New Roman" panose="02020603050405020304" charset="0"/>
              </a:rPr>
              <a:t>不一样，互换时必须重新调整。</a:t>
            </a:r>
          </a:p>
        </p:txBody>
      </p:sp>
      <p:graphicFrame>
        <p:nvGraphicFramePr>
          <p:cNvPr id="3" name="对象 2"/>
          <p:cNvGraphicFramePr>
            <a:graphicFrameLocks noChangeAspect="1"/>
          </p:cNvGraphicFramePr>
          <p:nvPr>
            <p:extLst>
              <p:ext uri="{D42A27DB-BD31-4B8C-83A1-F6EECF244321}">
                <p14:modId xmlns:p14="http://schemas.microsoft.com/office/powerpoint/2010/main" val="1585253728"/>
              </p:ext>
            </p:extLst>
          </p:nvPr>
        </p:nvGraphicFramePr>
        <p:xfrm>
          <a:off x="6766834" y="2784772"/>
          <a:ext cx="5327650" cy="1001713"/>
        </p:xfrm>
        <a:graphic>
          <a:graphicData uri="http://schemas.openxmlformats.org/presentationml/2006/ole">
            <mc:AlternateContent xmlns:mc="http://schemas.openxmlformats.org/markup-compatibility/2006">
              <mc:Choice xmlns:v="urn:schemas-microsoft-com:vml" Requires="v">
                <p:oleObj spid="_x0000_s86062" name="Equation" r:id="rId4" imgW="2832100" imgH="533400" progId="Equation.DSMT4">
                  <p:embed/>
                </p:oleObj>
              </mc:Choice>
              <mc:Fallback>
                <p:oleObj name="Equation" r:id="rId4" imgW="2832100" imgH="533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834" y="2784772"/>
                        <a:ext cx="53276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70171500"/>
              </p:ext>
            </p:extLst>
          </p:nvPr>
        </p:nvGraphicFramePr>
        <p:xfrm>
          <a:off x="6645274" y="3621659"/>
          <a:ext cx="5543551" cy="1285875"/>
        </p:xfrm>
        <a:graphic>
          <a:graphicData uri="http://schemas.openxmlformats.org/presentationml/2006/ole">
            <mc:AlternateContent xmlns:mc="http://schemas.openxmlformats.org/markup-compatibility/2006">
              <mc:Choice xmlns:v="urn:schemas-microsoft-com:vml" Requires="v">
                <p:oleObj spid="_x0000_s86063" name="Equation" r:id="rId6" imgW="3822700" imgH="889000" progId="Equation.DSMT4">
                  <p:embed/>
                </p:oleObj>
              </mc:Choice>
              <mc:Fallback>
                <p:oleObj name="Equation" r:id="rId6" imgW="3822700" imgH="8890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5274" y="3621659"/>
                        <a:ext cx="5543551"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5800" y="1752601"/>
            <a:ext cx="7924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eaLnBrk="1" hangingPunct="1">
              <a:spcBef>
                <a:spcPct val="50000"/>
              </a:spcBef>
            </a:pPr>
            <a:r>
              <a:rPr lang="zh-CN" altLang="en-US" sz="2400" b="0" dirty="0">
                <a:solidFill>
                  <a:srgbClr val="000000"/>
                </a:solidFill>
                <a:latin typeface="Times New Roman" pitchFamily="18" charset="0"/>
              </a:rPr>
              <a:t>例题</a:t>
            </a:r>
            <a:r>
              <a:rPr lang="en-US" altLang="zh-CN" sz="2400" b="0" dirty="0">
                <a:solidFill>
                  <a:srgbClr val="000000"/>
                </a:solidFill>
                <a:latin typeface="Times New Roman" pitchFamily="18" charset="0"/>
              </a:rPr>
              <a:t>2</a:t>
            </a:r>
            <a:r>
              <a:rPr lang="zh-CN" altLang="en-US" sz="2400" b="0" dirty="0">
                <a:solidFill>
                  <a:srgbClr val="000000"/>
                </a:solidFill>
                <a:latin typeface="Times New Roman" pitchFamily="18" charset="0"/>
              </a:rPr>
              <a:t>：图示为</a:t>
            </a:r>
            <a:r>
              <a:rPr lang="en-US" altLang="zh-CN" sz="2400" b="0" dirty="0">
                <a:solidFill>
                  <a:srgbClr val="000000"/>
                </a:solidFill>
                <a:latin typeface="Times New Roman" pitchFamily="18" charset="0"/>
              </a:rPr>
              <a:t>S</a:t>
            </a:r>
            <a:r>
              <a:rPr lang="zh-CN" altLang="en-US" sz="2400" b="0" dirty="0">
                <a:solidFill>
                  <a:srgbClr val="000000"/>
                </a:solidFill>
                <a:latin typeface="Times New Roman" pitchFamily="18" charset="0"/>
              </a:rPr>
              <a:t>（铂銠－铂）和</a:t>
            </a:r>
            <a:r>
              <a:rPr lang="en-US" altLang="zh-CN" sz="2400" b="0" dirty="0">
                <a:solidFill>
                  <a:srgbClr val="000000"/>
                </a:solidFill>
                <a:latin typeface="Times New Roman" pitchFamily="18" charset="0"/>
              </a:rPr>
              <a:t>EWC</a:t>
            </a:r>
            <a:r>
              <a:rPr lang="zh-CN" altLang="en-US" sz="2400" b="0" dirty="0">
                <a:solidFill>
                  <a:srgbClr val="000000"/>
                </a:solidFill>
                <a:latin typeface="Times New Roman" pitchFamily="18" charset="0"/>
              </a:rPr>
              <a:t>二次仪表组成的测温系统，</a:t>
            </a:r>
            <a:r>
              <a:rPr lang="en-US" altLang="zh-CN" sz="2400" b="0" dirty="0">
                <a:solidFill>
                  <a:srgbClr val="000000"/>
                </a:solidFill>
                <a:latin typeface="Times New Roman" pitchFamily="18" charset="0"/>
              </a:rPr>
              <a:t>A’B’</a:t>
            </a:r>
            <a:r>
              <a:rPr lang="zh-CN" altLang="en-US" sz="2400" b="0" dirty="0">
                <a:solidFill>
                  <a:srgbClr val="000000"/>
                </a:solidFill>
                <a:latin typeface="Times New Roman" pitchFamily="18" charset="0"/>
              </a:rPr>
              <a:t>为</a:t>
            </a:r>
            <a:r>
              <a:rPr lang="en-US" altLang="zh-CN" sz="2400" b="0" dirty="0">
                <a:solidFill>
                  <a:srgbClr val="000000"/>
                </a:solidFill>
                <a:latin typeface="Times New Roman" pitchFamily="18" charset="0"/>
              </a:rPr>
              <a:t>S</a:t>
            </a:r>
            <a:r>
              <a:rPr lang="zh-CN" altLang="en-US" sz="2400" b="0" dirty="0">
                <a:solidFill>
                  <a:srgbClr val="000000"/>
                </a:solidFill>
                <a:latin typeface="Times New Roman" pitchFamily="18" charset="0"/>
              </a:rPr>
              <a:t>的补偿导线，但续接的一段由于疏突接反，求：</a:t>
            </a:r>
          </a:p>
          <a:p>
            <a:pPr eaLnBrk="1" hangingPunct="1">
              <a:spcBef>
                <a:spcPct val="50000"/>
              </a:spcBef>
              <a:buFontTx/>
              <a:buAutoNum type="arabicPeriod"/>
            </a:pPr>
            <a:r>
              <a:rPr lang="zh-CN" altLang="en-US" sz="2400" b="0" dirty="0">
                <a:solidFill>
                  <a:srgbClr val="000000"/>
                </a:solidFill>
                <a:latin typeface="Times New Roman" pitchFamily="18" charset="0"/>
              </a:rPr>
              <a:t>接到</a:t>
            </a:r>
            <a:r>
              <a:rPr lang="en-US" altLang="zh-CN" sz="2400" b="0" dirty="0">
                <a:solidFill>
                  <a:srgbClr val="000000"/>
                </a:solidFill>
                <a:latin typeface="Times New Roman" pitchFamily="18" charset="0"/>
              </a:rPr>
              <a:t>EWC</a:t>
            </a:r>
            <a:r>
              <a:rPr lang="zh-CN" altLang="en-US" sz="2400" b="0" dirty="0">
                <a:solidFill>
                  <a:srgbClr val="000000"/>
                </a:solidFill>
                <a:latin typeface="Times New Roman" pitchFamily="18" charset="0"/>
              </a:rPr>
              <a:t>的热电势是多少？</a:t>
            </a:r>
          </a:p>
          <a:p>
            <a:pPr eaLnBrk="1" hangingPunct="1">
              <a:spcBef>
                <a:spcPct val="50000"/>
              </a:spcBef>
              <a:buFontTx/>
              <a:buAutoNum type="arabicPeriod"/>
            </a:pPr>
            <a:r>
              <a:rPr lang="zh-CN" altLang="en-US" sz="2400" b="0" dirty="0">
                <a:solidFill>
                  <a:srgbClr val="000000"/>
                </a:solidFill>
                <a:latin typeface="Times New Roman" pitchFamily="18" charset="0"/>
              </a:rPr>
              <a:t>求绝对误差和相对误差？</a:t>
            </a:r>
          </a:p>
          <a:p>
            <a:pPr eaLnBrk="1" hangingPunct="1">
              <a:spcBef>
                <a:spcPct val="50000"/>
              </a:spcBef>
            </a:pPr>
            <a:endParaRPr lang="en-US" altLang="zh-CN" sz="2400" b="0" dirty="0">
              <a:solidFill>
                <a:srgbClr val="000000"/>
              </a:solidFill>
              <a:latin typeface="Times New Roman" pitchFamily="18" charset="0"/>
            </a:endParaRPr>
          </a:p>
        </p:txBody>
      </p:sp>
      <p:sp>
        <p:nvSpPr>
          <p:cNvPr id="4" name="Rectangle 3"/>
          <p:cNvSpPr>
            <a:spLocks noChangeArrowheads="1"/>
          </p:cNvSpPr>
          <p:nvPr/>
        </p:nvSpPr>
        <p:spPr bwMode="auto">
          <a:xfrm>
            <a:off x="5029201" y="3810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a:t>
            </a:r>
          </a:p>
        </p:txBody>
      </p:sp>
      <p:sp>
        <p:nvSpPr>
          <p:cNvPr id="5" name="Rectangle 4"/>
          <p:cNvSpPr>
            <a:spLocks noChangeArrowheads="1"/>
          </p:cNvSpPr>
          <p:nvPr/>
        </p:nvSpPr>
        <p:spPr bwMode="auto">
          <a:xfrm>
            <a:off x="4953000" y="5029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a:t>
            </a:r>
          </a:p>
        </p:txBody>
      </p:sp>
      <p:grpSp>
        <p:nvGrpSpPr>
          <p:cNvPr id="6" name="Group 5"/>
          <p:cNvGrpSpPr>
            <a:grpSpLocks/>
          </p:cNvGrpSpPr>
          <p:nvPr/>
        </p:nvGrpSpPr>
        <p:grpSpPr bwMode="auto">
          <a:xfrm>
            <a:off x="533400" y="3962400"/>
            <a:ext cx="4800600" cy="2286000"/>
            <a:chOff x="480" y="2208"/>
            <a:chExt cx="3024" cy="1440"/>
          </a:xfrm>
        </p:grpSpPr>
        <p:sp>
          <p:nvSpPr>
            <p:cNvPr id="7" name="Rectangle 6"/>
            <p:cNvSpPr>
              <a:spLocks noChangeArrowheads="1"/>
            </p:cNvSpPr>
            <p:nvPr/>
          </p:nvSpPr>
          <p:spPr bwMode="auto">
            <a:xfrm>
              <a:off x="1584" y="278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100</a:t>
              </a:r>
            </a:p>
          </p:txBody>
        </p:sp>
        <p:grpSp>
          <p:nvGrpSpPr>
            <p:cNvPr id="8" name="Group 7"/>
            <p:cNvGrpSpPr>
              <a:grpSpLocks/>
            </p:cNvGrpSpPr>
            <p:nvPr/>
          </p:nvGrpSpPr>
          <p:grpSpPr bwMode="auto">
            <a:xfrm>
              <a:off x="480" y="2208"/>
              <a:ext cx="3024" cy="1440"/>
              <a:chOff x="480" y="2208"/>
              <a:chExt cx="3024" cy="1440"/>
            </a:xfrm>
          </p:grpSpPr>
          <p:sp>
            <p:nvSpPr>
              <p:cNvPr id="9" name="Rectangle 8"/>
              <p:cNvSpPr>
                <a:spLocks noChangeArrowheads="1"/>
              </p:cNvSpPr>
              <p:nvPr/>
            </p:nvSpPr>
            <p:spPr bwMode="auto">
              <a:xfrm>
                <a:off x="3024" y="254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20</a:t>
                </a:r>
              </a:p>
            </p:txBody>
          </p:sp>
          <p:grpSp>
            <p:nvGrpSpPr>
              <p:cNvPr id="10" name="Group 9"/>
              <p:cNvGrpSpPr>
                <a:grpSpLocks/>
              </p:cNvGrpSpPr>
              <p:nvPr/>
            </p:nvGrpSpPr>
            <p:grpSpPr bwMode="auto">
              <a:xfrm>
                <a:off x="480" y="2208"/>
                <a:ext cx="3024" cy="1440"/>
                <a:chOff x="480" y="2208"/>
                <a:chExt cx="3024" cy="1440"/>
              </a:xfrm>
            </p:grpSpPr>
            <p:grpSp>
              <p:nvGrpSpPr>
                <p:cNvPr id="11" name="Group 10"/>
                <p:cNvGrpSpPr>
                  <a:grpSpLocks/>
                </p:cNvGrpSpPr>
                <p:nvPr/>
              </p:nvGrpSpPr>
              <p:grpSpPr bwMode="auto">
                <a:xfrm>
                  <a:off x="480" y="2208"/>
                  <a:ext cx="3024" cy="1440"/>
                  <a:chOff x="480" y="2208"/>
                  <a:chExt cx="3024" cy="1440"/>
                </a:xfrm>
              </p:grpSpPr>
              <p:grpSp>
                <p:nvGrpSpPr>
                  <p:cNvPr id="13" name="Group 11"/>
                  <p:cNvGrpSpPr>
                    <a:grpSpLocks/>
                  </p:cNvGrpSpPr>
                  <p:nvPr/>
                </p:nvGrpSpPr>
                <p:grpSpPr bwMode="auto">
                  <a:xfrm>
                    <a:off x="480" y="2208"/>
                    <a:ext cx="3024" cy="1440"/>
                    <a:chOff x="480" y="2208"/>
                    <a:chExt cx="3024" cy="1440"/>
                  </a:xfrm>
                </p:grpSpPr>
                <p:grpSp>
                  <p:nvGrpSpPr>
                    <p:cNvPr id="15" name="Group 12"/>
                    <p:cNvGrpSpPr>
                      <a:grpSpLocks/>
                    </p:cNvGrpSpPr>
                    <p:nvPr/>
                  </p:nvGrpSpPr>
                  <p:grpSpPr bwMode="auto">
                    <a:xfrm>
                      <a:off x="480" y="2208"/>
                      <a:ext cx="3024" cy="1440"/>
                      <a:chOff x="480" y="2208"/>
                      <a:chExt cx="3024" cy="1440"/>
                    </a:xfrm>
                  </p:grpSpPr>
                  <p:sp>
                    <p:nvSpPr>
                      <p:cNvPr id="17" name="Rectangle 13"/>
                      <p:cNvSpPr>
                        <a:spLocks noChangeArrowheads="1"/>
                      </p:cNvSpPr>
                      <p:nvPr/>
                    </p:nvSpPr>
                    <p:spPr bwMode="auto">
                      <a:xfrm>
                        <a:off x="2064" y="3312"/>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B’</a:t>
                        </a:r>
                      </a:p>
                    </p:txBody>
                  </p:sp>
                  <p:grpSp>
                    <p:nvGrpSpPr>
                      <p:cNvPr id="18" name="Group 14"/>
                      <p:cNvGrpSpPr>
                        <a:grpSpLocks/>
                      </p:cNvGrpSpPr>
                      <p:nvPr/>
                    </p:nvGrpSpPr>
                    <p:grpSpPr bwMode="auto">
                      <a:xfrm>
                        <a:off x="480" y="2208"/>
                        <a:ext cx="3024" cy="1440"/>
                        <a:chOff x="480" y="2208"/>
                        <a:chExt cx="3024" cy="1440"/>
                      </a:xfrm>
                    </p:grpSpPr>
                    <p:sp>
                      <p:nvSpPr>
                        <p:cNvPr id="19" name="Rectangle 15"/>
                        <p:cNvSpPr>
                          <a:spLocks noChangeArrowheads="1"/>
                        </p:cNvSpPr>
                        <p:nvPr/>
                      </p:nvSpPr>
                      <p:spPr bwMode="auto">
                        <a:xfrm>
                          <a:off x="2016" y="2208"/>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A’</a:t>
                          </a:r>
                        </a:p>
                      </p:txBody>
                    </p:sp>
                    <p:grpSp>
                      <p:nvGrpSpPr>
                        <p:cNvPr id="20" name="Group 16"/>
                        <p:cNvGrpSpPr>
                          <a:grpSpLocks/>
                        </p:cNvGrpSpPr>
                        <p:nvPr/>
                      </p:nvGrpSpPr>
                      <p:grpSpPr bwMode="auto">
                        <a:xfrm>
                          <a:off x="480" y="2256"/>
                          <a:ext cx="3024" cy="1392"/>
                          <a:chOff x="480" y="2256"/>
                          <a:chExt cx="3024" cy="1392"/>
                        </a:xfrm>
                      </p:grpSpPr>
                      <p:sp>
                        <p:nvSpPr>
                          <p:cNvPr id="21" name="Rectangle 17"/>
                          <p:cNvSpPr>
                            <a:spLocks noChangeArrowheads="1"/>
                          </p:cNvSpPr>
                          <p:nvPr/>
                        </p:nvSpPr>
                        <p:spPr bwMode="auto">
                          <a:xfrm>
                            <a:off x="1104" y="2448"/>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A</a:t>
                            </a:r>
                          </a:p>
                        </p:txBody>
                      </p:sp>
                      <p:grpSp>
                        <p:nvGrpSpPr>
                          <p:cNvPr id="22" name="Group 18"/>
                          <p:cNvGrpSpPr>
                            <a:grpSpLocks/>
                          </p:cNvGrpSpPr>
                          <p:nvPr/>
                        </p:nvGrpSpPr>
                        <p:grpSpPr bwMode="auto">
                          <a:xfrm>
                            <a:off x="480" y="2256"/>
                            <a:ext cx="3024" cy="1392"/>
                            <a:chOff x="480" y="2256"/>
                            <a:chExt cx="3024" cy="1392"/>
                          </a:xfrm>
                        </p:grpSpPr>
                        <p:sp>
                          <p:nvSpPr>
                            <p:cNvPr id="23" name="Rectangle 19"/>
                            <p:cNvSpPr>
                              <a:spLocks noChangeArrowheads="1"/>
                            </p:cNvSpPr>
                            <p:nvPr/>
                          </p:nvSpPr>
                          <p:spPr bwMode="auto">
                            <a:xfrm>
                              <a:off x="1104" y="3216"/>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B</a:t>
                              </a:r>
                            </a:p>
                          </p:txBody>
                        </p:sp>
                        <p:grpSp>
                          <p:nvGrpSpPr>
                            <p:cNvPr id="24" name="Group 20"/>
                            <p:cNvGrpSpPr>
                              <a:grpSpLocks/>
                            </p:cNvGrpSpPr>
                            <p:nvPr/>
                          </p:nvGrpSpPr>
                          <p:grpSpPr bwMode="auto">
                            <a:xfrm>
                              <a:off x="480" y="2256"/>
                              <a:ext cx="3024" cy="1392"/>
                              <a:chOff x="480" y="2256"/>
                              <a:chExt cx="3024" cy="1392"/>
                            </a:xfrm>
                          </p:grpSpPr>
                          <p:grpSp>
                            <p:nvGrpSpPr>
                              <p:cNvPr id="25" name="Group 21"/>
                              <p:cNvGrpSpPr>
                                <a:grpSpLocks/>
                              </p:cNvGrpSpPr>
                              <p:nvPr/>
                            </p:nvGrpSpPr>
                            <p:grpSpPr bwMode="auto">
                              <a:xfrm>
                                <a:off x="960" y="2256"/>
                                <a:ext cx="2544" cy="1392"/>
                                <a:chOff x="576" y="1968"/>
                                <a:chExt cx="2544" cy="1392"/>
                              </a:xfrm>
                            </p:grpSpPr>
                            <p:sp>
                              <p:nvSpPr>
                                <p:cNvPr id="27" name="Oval 22"/>
                                <p:cNvSpPr>
                                  <a:spLocks noChangeArrowheads="1"/>
                                </p:cNvSpPr>
                                <p:nvPr/>
                              </p:nvSpPr>
                              <p:spPr bwMode="auto">
                                <a:xfrm>
                                  <a:off x="2160" y="2160"/>
                                  <a:ext cx="48" cy="96"/>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28" name="Group 23"/>
                                <p:cNvGrpSpPr>
                                  <a:grpSpLocks/>
                                </p:cNvGrpSpPr>
                                <p:nvPr/>
                              </p:nvGrpSpPr>
                              <p:grpSpPr bwMode="auto">
                                <a:xfrm>
                                  <a:off x="576" y="1968"/>
                                  <a:ext cx="2544" cy="1392"/>
                                  <a:chOff x="576" y="1968"/>
                                  <a:chExt cx="2544" cy="1392"/>
                                </a:xfrm>
                              </p:grpSpPr>
                              <p:sp>
                                <p:nvSpPr>
                                  <p:cNvPr id="29" name="Oval 24"/>
                                  <p:cNvSpPr>
                                    <a:spLocks noChangeArrowheads="1"/>
                                  </p:cNvSpPr>
                                  <p:nvPr/>
                                </p:nvSpPr>
                                <p:spPr bwMode="auto">
                                  <a:xfrm>
                                    <a:off x="576" y="2640"/>
                                    <a:ext cx="48" cy="48"/>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30" name="Group 25"/>
                                  <p:cNvGrpSpPr>
                                    <a:grpSpLocks/>
                                  </p:cNvGrpSpPr>
                                  <p:nvPr/>
                                </p:nvGrpSpPr>
                                <p:grpSpPr bwMode="auto">
                                  <a:xfrm>
                                    <a:off x="624" y="1968"/>
                                    <a:ext cx="2496" cy="1392"/>
                                    <a:chOff x="528" y="2208"/>
                                    <a:chExt cx="2496" cy="1392"/>
                                  </a:xfrm>
                                </p:grpSpPr>
                                <p:sp>
                                  <p:nvSpPr>
                                    <p:cNvPr id="31" name="Oval 26"/>
                                    <p:cNvSpPr>
                                      <a:spLocks noChangeArrowheads="1"/>
                                    </p:cNvSpPr>
                                    <p:nvPr/>
                                  </p:nvSpPr>
                                  <p:spPr bwMode="auto">
                                    <a:xfrm>
                                      <a:off x="1248" y="2448"/>
                                      <a:ext cx="48" cy="48"/>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32" name="Group 27"/>
                                    <p:cNvGrpSpPr>
                                      <a:grpSpLocks/>
                                    </p:cNvGrpSpPr>
                                    <p:nvPr/>
                                  </p:nvGrpSpPr>
                                  <p:grpSpPr bwMode="auto">
                                    <a:xfrm>
                                      <a:off x="528" y="2208"/>
                                      <a:ext cx="2496" cy="1392"/>
                                      <a:chOff x="528" y="2208"/>
                                      <a:chExt cx="2496" cy="1392"/>
                                    </a:xfrm>
                                  </p:grpSpPr>
                                  <p:sp>
                                    <p:nvSpPr>
                                      <p:cNvPr id="33" name="Oval 28"/>
                                      <p:cNvSpPr>
                                        <a:spLocks noChangeArrowheads="1"/>
                                      </p:cNvSpPr>
                                      <p:nvPr/>
                                    </p:nvSpPr>
                                    <p:spPr bwMode="auto">
                                      <a:xfrm>
                                        <a:off x="2688" y="2400"/>
                                        <a:ext cx="48" cy="96"/>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34" name="Group 29"/>
                                      <p:cNvGrpSpPr>
                                        <a:grpSpLocks/>
                                      </p:cNvGrpSpPr>
                                      <p:nvPr/>
                                    </p:nvGrpSpPr>
                                    <p:grpSpPr bwMode="auto">
                                      <a:xfrm>
                                        <a:off x="528" y="2208"/>
                                        <a:ext cx="2496" cy="1392"/>
                                        <a:chOff x="528" y="2208"/>
                                        <a:chExt cx="2496" cy="1392"/>
                                      </a:xfrm>
                                    </p:grpSpPr>
                                    <p:sp>
                                      <p:nvSpPr>
                                        <p:cNvPr id="35" name="Oval 30"/>
                                        <p:cNvSpPr>
                                          <a:spLocks noChangeArrowheads="1"/>
                                        </p:cNvSpPr>
                                        <p:nvPr/>
                                      </p:nvSpPr>
                                      <p:spPr bwMode="auto">
                                        <a:xfrm>
                                          <a:off x="2688" y="3216"/>
                                          <a:ext cx="48" cy="96"/>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36" name="Group 31"/>
                                        <p:cNvGrpSpPr>
                                          <a:grpSpLocks/>
                                        </p:cNvGrpSpPr>
                                        <p:nvPr/>
                                      </p:nvGrpSpPr>
                                      <p:grpSpPr bwMode="auto">
                                        <a:xfrm>
                                          <a:off x="528" y="2208"/>
                                          <a:ext cx="2496" cy="1392"/>
                                          <a:chOff x="528" y="2208"/>
                                          <a:chExt cx="2496" cy="1392"/>
                                        </a:xfrm>
                                      </p:grpSpPr>
                                      <p:sp>
                                        <p:nvSpPr>
                                          <p:cNvPr id="37" name="Oval 32"/>
                                          <p:cNvSpPr>
                                            <a:spLocks noChangeArrowheads="1"/>
                                          </p:cNvSpPr>
                                          <p:nvPr/>
                                        </p:nvSpPr>
                                        <p:spPr bwMode="auto">
                                          <a:xfrm>
                                            <a:off x="2160" y="3216"/>
                                            <a:ext cx="48" cy="96"/>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nvGrpSpPr>
                                          <p:cNvPr id="38" name="Group 33"/>
                                          <p:cNvGrpSpPr>
                                            <a:grpSpLocks/>
                                          </p:cNvGrpSpPr>
                                          <p:nvPr/>
                                        </p:nvGrpSpPr>
                                        <p:grpSpPr bwMode="auto">
                                          <a:xfrm>
                                            <a:off x="528" y="2208"/>
                                            <a:ext cx="2496" cy="1392"/>
                                            <a:chOff x="528" y="2208"/>
                                            <a:chExt cx="2496" cy="1392"/>
                                          </a:xfrm>
                                        </p:grpSpPr>
                                        <p:grpSp>
                                          <p:nvGrpSpPr>
                                            <p:cNvPr id="39" name="Group 34"/>
                                            <p:cNvGrpSpPr>
                                              <a:grpSpLocks/>
                                            </p:cNvGrpSpPr>
                                            <p:nvPr/>
                                          </p:nvGrpSpPr>
                                          <p:grpSpPr bwMode="auto">
                                            <a:xfrm>
                                              <a:off x="528" y="2208"/>
                                              <a:ext cx="2496" cy="1392"/>
                                              <a:chOff x="528" y="2208"/>
                                              <a:chExt cx="2496" cy="1392"/>
                                            </a:xfrm>
                                          </p:grpSpPr>
                                          <p:sp>
                                            <p:nvSpPr>
                                              <p:cNvPr id="41" name="Line 35"/>
                                              <p:cNvSpPr>
                                                <a:spLocks noChangeShapeType="1"/>
                                              </p:cNvSpPr>
                                              <p:nvPr/>
                                            </p:nvSpPr>
                                            <p:spPr bwMode="auto">
                                              <a:xfrm>
                                                <a:off x="1296" y="3264"/>
                                                <a:ext cx="8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2" name="Group 36"/>
                                              <p:cNvGrpSpPr>
                                                <a:grpSpLocks/>
                                              </p:cNvGrpSpPr>
                                              <p:nvPr/>
                                            </p:nvGrpSpPr>
                                            <p:grpSpPr bwMode="auto">
                                              <a:xfrm>
                                                <a:off x="528" y="2208"/>
                                                <a:ext cx="2496" cy="1392"/>
                                                <a:chOff x="528" y="2208"/>
                                                <a:chExt cx="2496" cy="1392"/>
                                              </a:xfrm>
                                            </p:grpSpPr>
                                            <p:sp>
                                              <p:nvSpPr>
                                                <p:cNvPr id="43" name="Line 37"/>
                                                <p:cNvSpPr>
                                                  <a:spLocks noChangeShapeType="1"/>
                                                </p:cNvSpPr>
                                                <p:nvPr/>
                                              </p:nvSpPr>
                                              <p:spPr bwMode="auto">
                                                <a:xfrm flipV="1">
                                                  <a:off x="2160" y="3264"/>
                                                  <a:ext cx="528" cy="0"/>
                                                </a:xfrm>
                                                <a:prstGeom prst="line">
                                                  <a:avLst/>
                                                </a:prstGeom>
                                                <a:noFill/>
                                                <a:ln w="952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4" name="Group 38"/>
                                                <p:cNvGrpSpPr>
                                                  <a:grpSpLocks/>
                                                </p:cNvGrpSpPr>
                                                <p:nvPr/>
                                              </p:nvGrpSpPr>
                                              <p:grpSpPr bwMode="auto">
                                                <a:xfrm>
                                                  <a:off x="528" y="2208"/>
                                                  <a:ext cx="2496" cy="1392"/>
                                                  <a:chOff x="528" y="2208"/>
                                                  <a:chExt cx="2496" cy="1392"/>
                                                </a:xfrm>
                                              </p:grpSpPr>
                                              <p:grpSp>
                                                <p:nvGrpSpPr>
                                                  <p:cNvPr id="45" name="Group 39"/>
                                                  <p:cNvGrpSpPr>
                                                    <a:grpSpLocks/>
                                                  </p:cNvGrpSpPr>
                                                  <p:nvPr/>
                                                </p:nvGrpSpPr>
                                                <p:grpSpPr bwMode="auto">
                                                  <a:xfrm>
                                                    <a:off x="528" y="2448"/>
                                                    <a:ext cx="2160" cy="816"/>
                                                    <a:chOff x="528" y="2448"/>
                                                    <a:chExt cx="2160" cy="816"/>
                                                  </a:xfrm>
                                                </p:grpSpPr>
                                                <p:grpSp>
                                                  <p:nvGrpSpPr>
                                                    <p:cNvPr id="47" name="Group 40"/>
                                                    <p:cNvGrpSpPr>
                                                      <a:grpSpLocks/>
                                                    </p:cNvGrpSpPr>
                                                    <p:nvPr/>
                                                  </p:nvGrpSpPr>
                                                  <p:grpSpPr bwMode="auto">
                                                    <a:xfrm>
                                                      <a:off x="528" y="2448"/>
                                                      <a:ext cx="1536" cy="816"/>
                                                      <a:chOff x="528" y="2448"/>
                                                      <a:chExt cx="1536" cy="816"/>
                                                    </a:xfrm>
                                                  </p:grpSpPr>
                                                  <p:grpSp>
                                                    <p:nvGrpSpPr>
                                                      <p:cNvPr id="49" name="Group 41"/>
                                                      <p:cNvGrpSpPr>
                                                        <a:grpSpLocks/>
                                                      </p:cNvGrpSpPr>
                                                      <p:nvPr/>
                                                    </p:nvGrpSpPr>
                                                    <p:grpSpPr bwMode="auto">
                                                      <a:xfrm>
                                                        <a:off x="528" y="2448"/>
                                                        <a:ext cx="768" cy="816"/>
                                                        <a:chOff x="528" y="2448"/>
                                                        <a:chExt cx="768" cy="816"/>
                                                      </a:xfrm>
                                                    </p:grpSpPr>
                                                    <p:sp>
                                                      <p:nvSpPr>
                                                        <p:cNvPr id="51" name="Line 42"/>
                                                        <p:cNvSpPr>
                                                          <a:spLocks noChangeShapeType="1"/>
                                                        </p:cNvSpPr>
                                                        <p:nvPr/>
                                                      </p:nvSpPr>
                                                      <p:spPr bwMode="auto">
                                                        <a:xfrm flipV="1">
                                                          <a:off x="528" y="2448"/>
                                                          <a:ext cx="720" cy="43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43"/>
                                                        <p:cNvSpPr>
                                                          <a:spLocks noChangeShapeType="1"/>
                                                        </p:cNvSpPr>
                                                        <p:nvPr/>
                                                      </p:nvSpPr>
                                                      <p:spPr bwMode="auto">
                                                        <a:xfrm>
                                                          <a:off x="528" y="2880"/>
                                                          <a:ext cx="768" cy="38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0" name="Line 44"/>
                                                      <p:cNvSpPr>
                                                        <a:spLocks noChangeShapeType="1"/>
                                                      </p:cNvSpPr>
                                                      <p:nvPr/>
                                                    </p:nvSpPr>
                                                    <p:spPr bwMode="auto">
                                                      <a:xfrm>
                                                        <a:off x="1248" y="2448"/>
                                                        <a:ext cx="81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8" name="Line 45"/>
                                                    <p:cNvSpPr>
                                                      <a:spLocks noChangeShapeType="1"/>
                                                    </p:cNvSpPr>
                                                    <p:nvPr/>
                                                  </p:nvSpPr>
                                                  <p:spPr bwMode="auto">
                                                    <a:xfrm>
                                                      <a:off x="2112" y="2448"/>
                                                      <a:ext cx="576" cy="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6" name="Rectangle 46"/>
                                                  <p:cNvSpPr>
                                                    <a:spLocks noChangeArrowheads="1"/>
                                                  </p:cNvSpPr>
                                                  <p:nvPr/>
                                                </p:nvSpPr>
                                                <p:spPr bwMode="auto">
                                                  <a:xfrm>
                                                    <a:off x="2544" y="2208"/>
                                                    <a:ext cx="480" cy="13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sz="2400" b="0">
                                                      <a:solidFill>
                                                        <a:srgbClr val="000000"/>
                                                      </a:solidFill>
                                                      <a:latin typeface="Times New Roman" pitchFamily="18" charset="0"/>
                                                    </a:endParaRPr>
                                                  </a:p>
                                                </p:txBody>
                                              </p:sp>
                                            </p:grpSp>
                                          </p:grpSp>
                                        </p:grpSp>
                                        <p:sp>
                                          <p:nvSpPr>
                                            <p:cNvPr id="40" name="Oval 47"/>
                                            <p:cNvSpPr>
                                              <a:spLocks noChangeArrowheads="1"/>
                                            </p:cNvSpPr>
                                            <p:nvPr/>
                                          </p:nvSpPr>
                                          <p:spPr bwMode="auto">
                                            <a:xfrm>
                                              <a:off x="1296" y="3216"/>
                                              <a:ext cx="48" cy="48"/>
                                            </a:xfrm>
                                            <a:prstGeom prst="ellipse">
                                              <a:avLst/>
                                            </a:prstGeom>
                                            <a:solidFill>
                                              <a:schemeClr val="accent1"/>
                                            </a:solidFill>
                                            <a:ln w="9525">
                                              <a:solidFill>
                                                <a:schemeClr val="tx1"/>
                                              </a:solidFill>
                                              <a:miter lim="800000"/>
                                              <a:headEnd/>
                                              <a:tailEnd/>
                                            </a:ln>
                                          </p:spPr>
                                          <p:txBody>
                                            <a:bodyPr wrap="none" anchor="ctr"/>
                                            <a:lstStyle/>
                                            <a:p>
                                              <a:endParaRPr kumimoji="1" lang="zh-CN" altLang="en-US" sz="2000">
                                                <a:solidFill>
                                                  <a:srgbClr val="000000"/>
                                                </a:solidFill>
                                                <a:latin typeface="Times New Roman" pitchFamily="18" charset="0"/>
                                              </a:endParaRPr>
                                            </a:p>
                                          </p:txBody>
                                        </p:sp>
                                      </p:grpSp>
                                    </p:grpSp>
                                  </p:grpSp>
                                </p:grpSp>
                              </p:grpSp>
                            </p:grpSp>
                          </p:grpSp>
                          <p:sp>
                            <p:nvSpPr>
                              <p:cNvPr id="26" name="Rectangle 48"/>
                              <p:cNvSpPr>
                                <a:spLocks noChangeArrowheads="1"/>
                              </p:cNvSpPr>
                              <p:nvPr/>
                            </p:nvSpPr>
                            <p:spPr bwMode="auto">
                              <a:xfrm>
                                <a:off x="480" y="2832"/>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t=1000</a:t>
                                </a:r>
                              </a:p>
                            </p:txBody>
                          </p:sp>
                        </p:grpSp>
                      </p:grpSp>
                    </p:grpSp>
                  </p:grpSp>
                </p:grpSp>
                <p:sp>
                  <p:nvSpPr>
                    <p:cNvPr id="16" name="Rectangle 49"/>
                    <p:cNvSpPr>
                      <a:spLocks noChangeArrowheads="1"/>
                    </p:cNvSpPr>
                    <p:nvPr/>
                  </p:nvSpPr>
                  <p:spPr bwMode="auto">
                    <a:xfrm>
                      <a:off x="2400" y="278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50</a:t>
                      </a:r>
                    </a:p>
                  </p:txBody>
                </p:sp>
              </p:grpSp>
              <p:sp>
                <p:nvSpPr>
                  <p:cNvPr id="14" name="Rectangle 50"/>
                  <p:cNvSpPr>
                    <a:spLocks noChangeArrowheads="1"/>
                  </p:cNvSpPr>
                  <p:nvPr/>
                </p:nvSpPr>
                <p:spPr bwMode="auto">
                  <a:xfrm>
                    <a:off x="3072" y="273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EWC</a:t>
                    </a:r>
                  </a:p>
                </p:txBody>
              </p:sp>
            </p:grpSp>
            <p:sp>
              <p:nvSpPr>
                <p:cNvPr id="12" name="Rectangle 51"/>
                <p:cNvSpPr>
                  <a:spLocks noChangeArrowheads="1"/>
                </p:cNvSpPr>
                <p:nvPr/>
              </p:nvSpPr>
              <p:spPr bwMode="auto">
                <a:xfrm>
                  <a:off x="3120" y="3024"/>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b="0">
                      <a:solidFill>
                        <a:srgbClr val="000000"/>
                      </a:solidFill>
                      <a:latin typeface="Times New Roman" pitchFamily="18" charset="0"/>
                    </a:rPr>
                    <a:t>20</a:t>
                  </a:r>
                </a:p>
              </p:txBody>
            </p:sp>
          </p:grpSp>
        </p:grpSp>
      </p:grpSp>
      <p:sp>
        <p:nvSpPr>
          <p:cNvPr id="53" name="Text Box 52"/>
          <p:cNvSpPr txBox="1">
            <a:spLocks noChangeArrowheads="1"/>
          </p:cNvSpPr>
          <p:nvPr/>
        </p:nvSpPr>
        <p:spPr bwMode="auto">
          <a:xfrm>
            <a:off x="5791200" y="3124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eaLnBrk="1" hangingPunct="1">
              <a:spcBef>
                <a:spcPct val="50000"/>
              </a:spcBef>
            </a:pPr>
            <a:endParaRPr lang="zh-CN" altLang="zh-CN" sz="2400" b="0">
              <a:solidFill>
                <a:srgbClr val="000000"/>
              </a:solidFill>
              <a:latin typeface="Times New Roman" pitchFamily="18" charset="0"/>
            </a:endParaRPr>
          </a:p>
        </p:txBody>
      </p:sp>
      <p:sp>
        <p:nvSpPr>
          <p:cNvPr id="54" name="Text Box 53"/>
          <p:cNvSpPr txBox="1">
            <a:spLocks noChangeArrowheads="1"/>
          </p:cNvSpPr>
          <p:nvPr/>
        </p:nvSpPr>
        <p:spPr bwMode="auto">
          <a:xfrm>
            <a:off x="5715001" y="3505200"/>
            <a:ext cx="2667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eaLnBrk="1" hangingPunct="1">
              <a:spcBef>
                <a:spcPct val="50000"/>
              </a:spcBef>
            </a:pPr>
            <a:r>
              <a:rPr lang="zh-CN" altLang="en-US" sz="2400" b="0">
                <a:solidFill>
                  <a:srgbClr val="000000"/>
                </a:solidFill>
                <a:latin typeface="Times New Roman" pitchFamily="18" charset="0"/>
              </a:rPr>
              <a:t>已知：</a:t>
            </a:r>
            <a:r>
              <a:rPr lang="en-US" altLang="zh-CN" sz="2400" b="0">
                <a:solidFill>
                  <a:srgbClr val="000000"/>
                </a:solidFill>
                <a:latin typeface="Times New Roman" pitchFamily="18" charset="0"/>
              </a:rPr>
              <a:t>E(1000,0)=9.58mv</a:t>
            </a:r>
          </a:p>
          <a:p>
            <a:pPr eaLnBrk="1" hangingPunct="1">
              <a:spcBef>
                <a:spcPct val="50000"/>
              </a:spcBef>
            </a:pPr>
            <a:r>
              <a:rPr lang="en-US" altLang="zh-CN" sz="2400" b="0">
                <a:solidFill>
                  <a:srgbClr val="000000"/>
                </a:solidFill>
                <a:latin typeface="Times New Roman" pitchFamily="18" charset="0"/>
              </a:rPr>
              <a:t>E(50,0)=0.299mv</a:t>
            </a:r>
          </a:p>
          <a:p>
            <a:pPr eaLnBrk="1" hangingPunct="1">
              <a:spcBef>
                <a:spcPct val="50000"/>
              </a:spcBef>
            </a:pPr>
            <a:r>
              <a:rPr lang="en-US" altLang="zh-CN" sz="2400" b="0">
                <a:solidFill>
                  <a:srgbClr val="000000"/>
                </a:solidFill>
                <a:latin typeface="Times New Roman" pitchFamily="18" charset="0"/>
              </a:rPr>
              <a:t>E(20,0)=0.113mv</a:t>
            </a:r>
          </a:p>
          <a:p>
            <a:pPr eaLnBrk="1" hangingPunct="1">
              <a:spcBef>
                <a:spcPct val="50000"/>
              </a:spcBef>
            </a:pPr>
            <a:r>
              <a:rPr lang="en-US" altLang="zh-CN" sz="2400" b="0">
                <a:solidFill>
                  <a:srgbClr val="000000"/>
                </a:solidFill>
                <a:latin typeface="Times New Roman" pitchFamily="18" charset="0"/>
              </a:rPr>
              <a:t>E(100,0)=0.645mv</a:t>
            </a:r>
          </a:p>
        </p:txBody>
      </p:sp>
      <p:sp>
        <p:nvSpPr>
          <p:cNvPr id="55" name="Rectangle 8"/>
          <p:cNvSpPr>
            <a:spLocks noChangeArrowheads="1"/>
          </p:cNvSpPr>
          <p:nvPr/>
        </p:nvSpPr>
        <p:spPr bwMode="auto">
          <a:xfrm>
            <a:off x="250829" y="333375"/>
            <a:ext cx="8424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kumimoji="1" lang="zh-CN" altLang="en-US" sz="4000" b="0">
                <a:solidFill>
                  <a:srgbClr val="FF3300"/>
                </a:solidFill>
                <a:latin typeface="Times New Roman" pitchFamily="18" charset="0"/>
                <a:ea typeface="华文行楷" pitchFamily="2" charset="-122"/>
              </a:rPr>
              <a:t>热电式传感器</a:t>
            </a:r>
          </a:p>
        </p:txBody>
      </p:sp>
    </p:spTree>
    <p:extLst>
      <p:ext uri="{BB962C8B-B14F-4D97-AF65-F5344CB8AC3E}">
        <p14:creationId xmlns:p14="http://schemas.microsoft.com/office/powerpoint/2010/main" val="3831152214"/>
      </p:ext>
    </p:extLst>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838009123"/>
              </p:ext>
            </p:extLst>
          </p:nvPr>
        </p:nvGraphicFramePr>
        <p:xfrm>
          <a:off x="1189812" y="1264195"/>
          <a:ext cx="7620000" cy="4271963"/>
        </p:xfrm>
        <a:graphic>
          <a:graphicData uri="http://schemas.openxmlformats.org/presentationml/2006/ole">
            <mc:AlternateContent xmlns:mc="http://schemas.openxmlformats.org/markup-compatibility/2006">
              <mc:Choice xmlns:v="urn:schemas-microsoft-com:vml" Requires="v">
                <p:oleObj spid="_x0000_s90131" name="Equation" r:id="rId3" imgW="4025900" imgH="2070100" progId="Equation.DSMT4">
                  <p:embed/>
                </p:oleObj>
              </mc:Choice>
              <mc:Fallback>
                <p:oleObj name="Equation" r:id="rId3" imgW="4025900" imgH="2070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812" y="1264195"/>
                        <a:ext cx="7620000" cy="427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94911430"/>
      </p:ext>
    </p:extLst>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5245" y="340686"/>
            <a:ext cx="5344733" cy="630942"/>
          </a:xfrm>
          <a:prstGeom prst="rect">
            <a:avLst/>
          </a:prstGeom>
        </p:spPr>
        <p:txBody>
          <a:bodyPr wrap="none">
            <a:spAutoFit/>
          </a:bodyPr>
          <a:lstStyle/>
          <a:p>
            <a:pPr indent="0" fontAlgn="auto">
              <a:lnSpc>
                <a:spcPct val="125000"/>
              </a:lnSpc>
              <a:buClrTx/>
              <a:buSzTx/>
              <a:buFontTx/>
            </a:pPr>
            <a:r>
              <a:rPr lang="zh-CN" altLang="en-US" sz="2800" b="1" spc="200" dirty="0">
                <a:solidFill>
                  <a:srgbClr val="0000FF"/>
                </a:solidFill>
                <a:latin typeface="Arial" panose="020B0604020202020204" pitchFamily="34" charset="0"/>
                <a:ea typeface="微软雅黑" panose="020B0503020204020204" charset="-122"/>
              </a:rPr>
              <a:t>8.2.4热电偶温度传感器的应用</a:t>
            </a:r>
            <a:endParaRPr lang="zh-CN" altLang="en-US" sz="2800" dirty="0">
              <a:solidFill>
                <a:srgbClr val="0000FF"/>
              </a:solidFill>
              <a:latin typeface="黑体" panose="02010609060101010101" charset="-122"/>
              <a:ea typeface="黑体" panose="02010609060101010101" charset="-122"/>
            </a:endParaRPr>
          </a:p>
        </p:txBody>
      </p:sp>
      <p:sp>
        <p:nvSpPr>
          <p:cNvPr id="6" name="Rectangle 2"/>
          <p:cNvSpPr txBox="1">
            <a:spLocks noChangeArrowheads="1"/>
          </p:cNvSpPr>
          <p:nvPr/>
        </p:nvSpPr>
        <p:spPr bwMode="auto">
          <a:xfrm>
            <a:off x="323852" y="1268413"/>
            <a:ext cx="8291514" cy="1181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0000" tIns="46800" rIns="90000" bIns="46800" rtlCol="0">
            <a:normAutofit/>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3200" dirty="0" smtClean="0">
                <a:solidFill>
                  <a:srgbClr val="FF0000"/>
                </a:solidFill>
                <a:latin typeface="宋体" charset="-122"/>
              </a:rPr>
              <a:t>一、测量某点温度的基本电路</a:t>
            </a:r>
          </a:p>
        </p:txBody>
      </p:sp>
      <p:graphicFrame>
        <p:nvGraphicFramePr>
          <p:cNvPr id="7" name="Object 3"/>
          <p:cNvGraphicFramePr>
            <a:graphicFrameLocks noChangeAspect="1"/>
          </p:cNvGraphicFramePr>
          <p:nvPr>
            <p:extLst>
              <p:ext uri="{D42A27DB-BD31-4B8C-83A1-F6EECF244321}">
                <p14:modId xmlns:p14="http://schemas.microsoft.com/office/powerpoint/2010/main" val="2979693804"/>
              </p:ext>
            </p:extLst>
          </p:nvPr>
        </p:nvGraphicFramePr>
        <p:xfrm>
          <a:off x="2185064" y="2316842"/>
          <a:ext cx="7489825" cy="4035425"/>
        </p:xfrm>
        <a:graphic>
          <a:graphicData uri="http://schemas.openxmlformats.org/presentationml/2006/ole">
            <mc:AlternateContent xmlns:mc="http://schemas.openxmlformats.org/markup-compatibility/2006">
              <mc:Choice xmlns:v="urn:schemas-microsoft-com:vml" Requires="v">
                <p:oleObj spid="_x0000_s91154" name="Visio" r:id="rId4" imgW="3432094" imgH="1849648" progId="Visio.Drawing.11">
                  <p:embed/>
                </p:oleObj>
              </mc:Choice>
              <mc:Fallback>
                <p:oleObj name="Visio" r:id="rId4" imgW="3432094" imgH="184964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064" y="2316842"/>
                        <a:ext cx="7489825" cy="403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186771" y="1103316"/>
            <a:ext cx="10199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algn="just" eaLnBrk="1" hangingPunct="1">
              <a:lnSpc>
                <a:spcPct val="160000"/>
              </a:lnSpc>
              <a:spcBef>
                <a:spcPct val="50000"/>
              </a:spcBef>
            </a:pPr>
            <a:r>
              <a:rPr kumimoji="1" lang="en-US" altLang="zh-CN" sz="2400" b="0" dirty="0">
                <a:solidFill>
                  <a:srgbClr val="000000"/>
                </a:solidFill>
                <a:latin typeface="Times New Roman" pitchFamily="18" charset="0"/>
              </a:rPr>
              <a:t>        </a:t>
            </a:r>
            <a:r>
              <a:rPr kumimoji="1" lang="zh-CN" altLang="en-US" b="0" dirty="0">
                <a:solidFill>
                  <a:srgbClr val="000000"/>
                </a:solidFill>
                <a:latin typeface="Times New Roman" pitchFamily="18" charset="0"/>
              </a:rPr>
              <a:t>特殊情况下，热电偶可以串联或并联使用，但只能是同一分度号的热电偶，且冷端应在同一温度下。如热电偶正向串联， 可获得较大的热电势输出和提高灵敏度；在测量两点温差时，可采用热电偶反向串联；利用热电偶并联可以测量平均温度。</a:t>
            </a:r>
          </a:p>
        </p:txBody>
      </p:sp>
      <p:graphicFrame>
        <p:nvGraphicFramePr>
          <p:cNvPr id="7" name="Object 3"/>
          <p:cNvGraphicFramePr>
            <a:graphicFrameLocks noChangeAspect="1"/>
          </p:cNvGraphicFramePr>
          <p:nvPr>
            <p:extLst>
              <p:ext uri="{D42A27DB-BD31-4B8C-83A1-F6EECF244321}">
                <p14:modId xmlns:p14="http://schemas.microsoft.com/office/powerpoint/2010/main" val="1015756432"/>
              </p:ext>
            </p:extLst>
          </p:nvPr>
        </p:nvGraphicFramePr>
        <p:xfrm>
          <a:off x="5081815" y="2521183"/>
          <a:ext cx="4203700" cy="3248025"/>
        </p:xfrm>
        <a:graphic>
          <a:graphicData uri="http://schemas.openxmlformats.org/presentationml/2006/ole">
            <mc:AlternateContent xmlns:mc="http://schemas.openxmlformats.org/markup-compatibility/2006">
              <mc:Choice xmlns:v="urn:schemas-microsoft-com:vml" Requires="v">
                <p:oleObj spid="_x0000_s92194" name="Visio" r:id="rId4" imgW="1639252" imgH="1387316" progId="Visio.Drawing.6">
                  <p:embed/>
                </p:oleObj>
              </mc:Choice>
              <mc:Fallback>
                <p:oleObj name="Visio" r:id="rId4" imgW="1639252" imgH="138731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815" y="2521183"/>
                        <a:ext cx="4203700" cy="324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4"/>
          <p:cNvSpPr>
            <a:spLocks noChangeArrowheads="1"/>
          </p:cNvSpPr>
          <p:nvPr/>
        </p:nvSpPr>
        <p:spPr bwMode="auto">
          <a:xfrm>
            <a:off x="790126" y="445864"/>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r>
              <a:rPr lang="zh-CN" altLang="en-US" sz="2400" b="0" dirty="0">
                <a:solidFill>
                  <a:srgbClr val="FF0000"/>
                </a:solidFill>
                <a:latin typeface="Arial" charset="0"/>
              </a:rPr>
              <a:t>二、测量两点之间温度差的测温电路</a:t>
            </a:r>
          </a:p>
        </p:txBody>
      </p:sp>
      <p:graphicFrame>
        <p:nvGraphicFramePr>
          <p:cNvPr id="9" name="Object 5"/>
          <p:cNvGraphicFramePr>
            <a:graphicFrameLocks noChangeAspect="1"/>
          </p:cNvGraphicFramePr>
          <p:nvPr/>
        </p:nvGraphicFramePr>
        <p:xfrm>
          <a:off x="755650" y="5876931"/>
          <a:ext cx="7200900" cy="682625"/>
        </p:xfrm>
        <a:graphic>
          <a:graphicData uri="http://schemas.openxmlformats.org/presentationml/2006/ole">
            <mc:AlternateContent xmlns:mc="http://schemas.openxmlformats.org/markup-compatibility/2006">
              <mc:Choice xmlns:v="urn:schemas-microsoft-com:vml" Requires="v">
                <p:oleObj spid="_x0000_s92195" name="Equation" r:id="rId6" imgW="2413000" imgH="228600" progId="Equation.DSMT4">
                  <p:embed/>
                </p:oleObj>
              </mc:Choice>
              <mc:Fallback>
                <p:oleObj name="Equation" r:id="rId6" imgW="24130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5876931"/>
                        <a:ext cx="72009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79388" y="1341444"/>
            <a:ext cx="8229600"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0000" tIns="46800" rIns="90000" bIns="46800" rtlCol="0">
            <a:normAutofit/>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mtClean="0">
                <a:solidFill>
                  <a:srgbClr val="FF0000"/>
                </a:solidFill>
                <a:latin typeface="宋体" charset="-122"/>
              </a:rPr>
              <a:t>三、测量多点的测温线路</a:t>
            </a:r>
            <a:endParaRPr lang="zh-CN" altLang="en-US" dirty="0" smtClean="0">
              <a:solidFill>
                <a:srgbClr val="FF0000"/>
              </a:solidFill>
              <a:latin typeface="宋体" charset="-122"/>
            </a:endParaRPr>
          </a:p>
        </p:txBody>
      </p:sp>
      <p:pic>
        <p:nvPicPr>
          <p:cNvPr id="7" name="Picture 3"/>
          <p:cNvPicPr>
            <a:picLocks noChangeAspect="1" noChangeArrowheads="1"/>
          </p:cNvPicPr>
          <p:nvPr/>
        </p:nvPicPr>
        <p:blipFill>
          <a:blip r:embed="rId3">
            <a:lum contrast="42000"/>
            <a:extLst>
              <a:ext uri="{28A0092B-C50C-407E-A947-70E740481C1C}">
                <a14:useLocalDpi xmlns:a14="http://schemas.microsoft.com/office/drawing/2010/main" val="0"/>
              </a:ext>
            </a:extLst>
          </a:blip>
          <a:srcRect/>
          <a:stretch>
            <a:fillRect/>
          </a:stretch>
        </p:blipFill>
        <p:spPr bwMode="auto">
          <a:xfrm>
            <a:off x="900113" y="1989138"/>
            <a:ext cx="76327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 y="357864"/>
            <a:ext cx="4288353" cy="707886"/>
          </a:xfrm>
          <a:prstGeom prst="rect">
            <a:avLst/>
          </a:prstGeom>
        </p:spPr>
        <p:txBody>
          <a:bodyPr wrap="none">
            <a:spAutoFit/>
          </a:bodyPr>
          <a:lstStyle/>
          <a:p>
            <a:pPr indent="609600">
              <a:lnSpc>
                <a:spcPct val="125000"/>
              </a:lnSpc>
            </a:pPr>
            <a:r>
              <a:rPr lang="zh-CN" altLang="en-US" sz="3200" dirty="0">
                <a:solidFill>
                  <a:srgbClr val="00B0F0"/>
                </a:solidFill>
                <a:latin typeface="黑体" panose="02010609060101010101" charset="-122"/>
                <a:ea typeface="黑体" panose="02010609060101010101" charset="-122"/>
              </a:rPr>
              <a:t>(2)按价格和性能分</a:t>
            </a:r>
          </a:p>
        </p:txBody>
      </p:sp>
      <p:sp>
        <p:nvSpPr>
          <p:cNvPr id="3" name="矩形 2"/>
          <p:cNvSpPr/>
          <p:nvPr/>
        </p:nvSpPr>
        <p:spPr>
          <a:xfrm>
            <a:off x="2438065" y="1511776"/>
            <a:ext cx="3467616" cy="584775"/>
          </a:xfrm>
          <a:prstGeom prst="rect">
            <a:avLst/>
          </a:prstGeom>
        </p:spPr>
        <p:txBody>
          <a:bodyPr wrap="none">
            <a:spAutoFit/>
          </a:bodyPr>
          <a:lstStyle/>
          <a:p>
            <a:r>
              <a:rPr lang="zh-CN" altLang="en-US" sz="3200" dirty="0">
                <a:solidFill>
                  <a:srgbClr val="C00000"/>
                </a:solidFill>
                <a:latin typeface="黑体" panose="02010609060101010101" charset="-122"/>
                <a:ea typeface="黑体" panose="02010609060101010101" charset="-122"/>
              </a:rPr>
              <a:t>热膨胀温度传感器</a:t>
            </a:r>
            <a:endParaRPr lang="zh-CN" altLang="en-US" sz="3200" dirty="0">
              <a:solidFill>
                <a:srgbClr val="C00000"/>
              </a:solidFill>
            </a:endParaRPr>
          </a:p>
        </p:txBody>
      </p:sp>
      <p:sp>
        <p:nvSpPr>
          <p:cNvPr id="4" name="矩形 3"/>
          <p:cNvSpPr/>
          <p:nvPr/>
        </p:nvSpPr>
        <p:spPr>
          <a:xfrm>
            <a:off x="2436768" y="2954995"/>
            <a:ext cx="5929828" cy="584775"/>
          </a:xfrm>
          <a:prstGeom prst="rect">
            <a:avLst/>
          </a:prstGeom>
        </p:spPr>
        <p:txBody>
          <a:bodyPr wrap="none">
            <a:spAutoFit/>
          </a:bodyPr>
          <a:lstStyle/>
          <a:p>
            <a:r>
              <a:rPr lang="zh-CN" altLang="en-US" sz="3200" dirty="0">
                <a:solidFill>
                  <a:srgbClr val="C00000"/>
                </a:solidFill>
                <a:latin typeface="黑体" panose="02010609060101010101" charset="-122"/>
                <a:ea typeface="黑体" panose="02010609060101010101" charset="-122"/>
              </a:rPr>
              <a:t>家电、汽车上使用的温度传感器</a:t>
            </a:r>
          </a:p>
        </p:txBody>
      </p:sp>
      <p:sp>
        <p:nvSpPr>
          <p:cNvPr id="5" name="矩形 4"/>
          <p:cNvSpPr/>
          <p:nvPr/>
        </p:nvSpPr>
        <p:spPr>
          <a:xfrm>
            <a:off x="2438065" y="4398210"/>
            <a:ext cx="4698722" cy="584775"/>
          </a:xfrm>
          <a:prstGeom prst="rect">
            <a:avLst/>
          </a:prstGeom>
        </p:spPr>
        <p:txBody>
          <a:bodyPr wrap="none">
            <a:spAutoFit/>
          </a:bodyPr>
          <a:lstStyle/>
          <a:p>
            <a:r>
              <a:rPr lang="zh-CN" altLang="en-US" sz="3200" dirty="0">
                <a:solidFill>
                  <a:srgbClr val="C00000"/>
                </a:solidFill>
                <a:latin typeface="黑体" panose="02010609060101010101" charset="-122"/>
                <a:ea typeface="黑体" panose="02010609060101010101" charset="-122"/>
              </a:rPr>
              <a:t>工业上使用的温度传感器</a:t>
            </a:r>
          </a:p>
        </p:txBody>
      </p:sp>
      <p:sp>
        <p:nvSpPr>
          <p:cNvPr id="7" name="星形: 四角 6"/>
          <p:cNvSpPr/>
          <p:nvPr/>
        </p:nvSpPr>
        <p:spPr>
          <a:xfrm>
            <a:off x="1229779" y="1346962"/>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星形: 四角 7"/>
          <p:cNvSpPr/>
          <p:nvPr/>
        </p:nvSpPr>
        <p:spPr>
          <a:xfrm>
            <a:off x="1229779" y="2774350"/>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四角 8"/>
          <p:cNvSpPr/>
          <p:nvPr/>
        </p:nvSpPr>
        <p:spPr>
          <a:xfrm>
            <a:off x="1238582" y="4304251"/>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65990554"/>
              </p:ext>
            </p:extLst>
          </p:nvPr>
        </p:nvGraphicFramePr>
        <p:xfrm>
          <a:off x="5691442" y="1066343"/>
          <a:ext cx="3851275" cy="3259138"/>
        </p:xfrm>
        <a:graphic>
          <a:graphicData uri="http://schemas.openxmlformats.org/presentationml/2006/ole">
            <mc:AlternateContent xmlns:mc="http://schemas.openxmlformats.org/markup-compatibility/2006">
              <mc:Choice xmlns:v="urn:schemas-microsoft-com:vml" Requires="v">
                <p:oleObj spid="_x0000_s93218" name="Visio" r:id="rId4" imgW="1639252" imgH="1387316" progId="Visio.Drawing.6">
                  <p:embed/>
                </p:oleObj>
              </mc:Choice>
              <mc:Fallback>
                <p:oleObj name="Visio" r:id="rId4" imgW="1639252" imgH="138731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1442" y="1066343"/>
                        <a:ext cx="3851275" cy="325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3"/>
          <p:cNvSpPr>
            <a:spLocks noChangeArrowheads="1"/>
          </p:cNvSpPr>
          <p:nvPr/>
        </p:nvSpPr>
        <p:spPr bwMode="auto">
          <a:xfrm>
            <a:off x="1154367" y="1137786"/>
            <a:ext cx="4270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r>
              <a:rPr lang="zh-CN" altLang="en-US" sz="2400" b="0">
                <a:solidFill>
                  <a:srgbClr val="FF0000"/>
                </a:solidFill>
                <a:latin typeface="Arial" charset="0"/>
              </a:rPr>
              <a:t>四、测量平均温度的测温线路</a:t>
            </a:r>
            <a:r>
              <a:rPr lang="en-US" altLang="zh-CN" sz="2400" b="0">
                <a:solidFill>
                  <a:srgbClr val="FF0000"/>
                </a:solidFill>
                <a:latin typeface="Arial" charset="0"/>
              </a:rPr>
              <a:t>:</a:t>
            </a:r>
            <a:endParaRPr lang="en-US" altLang="zh-CN" b="0">
              <a:solidFill>
                <a:srgbClr val="000000"/>
              </a:solidFill>
              <a:latin typeface="Arial" charset="0"/>
            </a:endParaRPr>
          </a:p>
        </p:txBody>
      </p:sp>
      <p:sp>
        <p:nvSpPr>
          <p:cNvPr id="4" name="Rectangle 4"/>
          <p:cNvSpPr>
            <a:spLocks noChangeArrowheads="1"/>
          </p:cNvSpPr>
          <p:nvPr/>
        </p:nvSpPr>
        <p:spPr bwMode="auto">
          <a:xfrm>
            <a:off x="6196263" y="5455288"/>
            <a:ext cx="33845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kumimoji="1" lang="zh-CN" altLang="en-US" b="0">
                <a:solidFill>
                  <a:srgbClr val="000000"/>
                </a:solidFill>
              </a:rPr>
              <a:t>缺点：当有一只热电偶烧断时，难以觉察出来。当然，它也不会中断整个测温系统的工作。</a:t>
            </a:r>
          </a:p>
        </p:txBody>
      </p:sp>
      <p:graphicFrame>
        <p:nvGraphicFramePr>
          <p:cNvPr id="5" name="Object 5"/>
          <p:cNvGraphicFramePr>
            <a:graphicFrameLocks noChangeAspect="1"/>
          </p:cNvGraphicFramePr>
          <p:nvPr>
            <p:extLst>
              <p:ext uri="{D42A27DB-BD31-4B8C-83A1-F6EECF244321}">
                <p14:modId xmlns:p14="http://schemas.microsoft.com/office/powerpoint/2010/main" val="1096498398"/>
              </p:ext>
            </p:extLst>
          </p:nvPr>
        </p:nvGraphicFramePr>
        <p:xfrm>
          <a:off x="1154364" y="2290306"/>
          <a:ext cx="4826000" cy="3802062"/>
        </p:xfrm>
        <a:graphic>
          <a:graphicData uri="http://schemas.openxmlformats.org/presentationml/2006/ole">
            <mc:AlternateContent xmlns:mc="http://schemas.openxmlformats.org/markup-compatibility/2006">
              <mc:Choice xmlns:v="urn:schemas-microsoft-com:vml" Requires="v">
                <p:oleObj spid="_x0000_s93219" name="Equation" r:id="rId6" imgW="2870200" imgH="2260600" progId="Equation.DSMT4">
                  <p:embed/>
                </p:oleObj>
              </mc:Choice>
              <mc:Fallback>
                <p:oleObj name="Equation" r:id="rId6" imgW="2870200" imgH="2260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4364" y="2290306"/>
                        <a:ext cx="4826000" cy="3802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2463416048"/>
      </p:ext>
    </p:extLst>
  </p:cSld>
  <p:clrMapOvr>
    <a:masterClrMapping/>
  </p:clrMapOvr>
  <p:transition>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39750" y="260350"/>
            <a:ext cx="7772399"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0000" tIns="46800" rIns="90000" bIns="46800" rtlCol="0">
            <a:normAutofit/>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mtClean="0">
                <a:solidFill>
                  <a:srgbClr val="FF0000"/>
                </a:solidFill>
                <a:latin typeface="宋体" charset="-122"/>
              </a:rPr>
              <a:t>五、测量几点温度之和的测温线路</a:t>
            </a:r>
            <a:r>
              <a:rPr lang="en-US" altLang="zh-CN" smtClean="0">
                <a:solidFill>
                  <a:srgbClr val="FF0000"/>
                </a:solidFill>
                <a:latin typeface="宋体" charset="-122"/>
              </a:rPr>
              <a:t>:</a:t>
            </a:r>
            <a:endParaRPr lang="en-US" altLang="zh-CN" smtClean="0"/>
          </a:p>
        </p:txBody>
      </p:sp>
      <p:graphicFrame>
        <p:nvGraphicFramePr>
          <p:cNvPr id="3" name="Object 3"/>
          <p:cNvGraphicFramePr>
            <a:graphicFrameLocks noChangeAspect="1"/>
          </p:cNvGraphicFramePr>
          <p:nvPr>
            <p:extLst>
              <p:ext uri="{D42A27DB-BD31-4B8C-83A1-F6EECF244321}">
                <p14:modId xmlns:p14="http://schemas.microsoft.com/office/powerpoint/2010/main" val="2514007723"/>
              </p:ext>
            </p:extLst>
          </p:nvPr>
        </p:nvGraphicFramePr>
        <p:xfrm>
          <a:off x="2229645" y="1231446"/>
          <a:ext cx="4392612" cy="3709988"/>
        </p:xfrm>
        <a:graphic>
          <a:graphicData uri="http://schemas.openxmlformats.org/presentationml/2006/ole">
            <mc:AlternateContent xmlns:mc="http://schemas.openxmlformats.org/markup-compatibility/2006">
              <mc:Choice xmlns:v="urn:schemas-microsoft-com:vml" Requires="v">
                <p:oleObj spid="_x0000_s94242" name="Visio" r:id="rId4" imgW="1639252" imgH="1387316" progId="Visio.Drawing.6">
                  <p:embed/>
                </p:oleObj>
              </mc:Choice>
              <mc:Fallback>
                <p:oleObj name="Visio" r:id="rId4" imgW="1639252" imgH="138731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9645" y="1231446"/>
                        <a:ext cx="4392612"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4"/>
          <p:cNvSpPr>
            <a:spLocks noChangeArrowheads="1"/>
          </p:cNvSpPr>
          <p:nvPr/>
        </p:nvSpPr>
        <p:spPr bwMode="auto">
          <a:xfrm>
            <a:off x="7361692" y="2031642"/>
            <a:ext cx="38877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kumimoji="1" lang="zh-CN" altLang="en-US" b="0" dirty="0">
                <a:solidFill>
                  <a:srgbClr val="000000"/>
                </a:solidFill>
              </a:rPr>
              <a:t>优点：热电动势大，仪表的灵敏度大大增加，且避免了热电偶并联线路存在的缺点，可立即可以发现有断路。缺点：只要有一支热电偶断路，整个测温系统将停止工作。</a:t>
            </a:r>
          </a:p>
        </p:txBody>
      </p:sp>
      <p:graphicFrame>
        <p:nvGraphicFramePr>
          <p:cNvPr id="5" name="Object 5"/>
          <p:cNvGraphicFramePr>
            <a:graphicFrameLocks noChangeAspect="1"/>
          </p:cNvGraphicFramePr>
          <p:nvPr/>
        </p:nvGraphicFramePr>
        <p:xfrm>
          <a:off x="1116014" y="5445125"/>
          <a:ext cx="7777162" cy="1333500"/>
        </p:xfrm>
        <a:graphic>
          <a:graphicData uri="http://schemas.openxmlformats.org/presentationml/2006/ole">
            <mc:AlternateContent xmlns:mc="http://schemas.openxmlformats.org/markup-compatibility/2006">
              <mc:Choice xmlns:v="urn:schemas-microsoft-com:vml" Requires="v">
                <p:oleObj spid="_x0000_s94243" name="Equation" r:id="rId6" imgW="3276600" imgH="558800" progId="Equation.DSMT4">
                  <p:embed/>
                </p:oleObj>
              </mc:Choice>
              <mc:Fallback>
                <p:oleObj name="Equation" r:id="rId6" imgW="3276600" imgH="558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4" y="5445125"/>
                        <a:ext cx="777716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2905798725"/>
      </p:ext>
    </p:extLst>
  </p:cSld>
  <p:clrMapOvr>
    <a:masterClrMapping/>
  </p:clrMapOvr>
  <p:transition>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5288" y="4724406"/>
            <a:ext cx="7772399"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pPr>
            <a:r>
              <a:rPr kumimoji="1" lang="zh-CN" altLang="en-US" sz="2000" b="0">
                <a:solidFill>
                  <a:srgbClr val="FFFFFF"/>
                </a:solidFill>
                <a:latin typeface="Times New Roman" pitchFamily="18" charset="0"/>
                <a:ea typeface="新宋体" pitchFamily="49" charset="-122"/>
              </a:rPr>
              <a:t>常用炉温测量控制系统如图所示。毫伏定值器给出给定温度的相应毫伏值，热电偶的热电势与定值器的毫伏值相比较，若有偏差则表示炉温偏离给定值，此偏差经放大器送入调节器，再经过晶闸管触发器推动晶闸管执行器来调整电炉丝的加热功率，直到偏差被消除，从而实现控制温度。</a:t>
            </a:r>
          </a:p>
        </p:txBody>
      </p:sp>
      <p:graphicFrame>
        <p:nvGraphicFramePr>
          <p:cNvPr id="3" name="Object 3"/>
          <p:cNvGraphicFramePr>
            <a:graphicFrameLocks noChangeAspect="1"/>
          </p:cNvGraphicFramePr>
          <p:nvPr>
            <p:extLst>
              <p:ext uri="{D42A27DB-BD31-4B8C-83A1-F6EECF244321}">
                <p14:modId xmlns:p14="http://schemas.microsoft.com/office/powerpoint/2010/main" val="217745966"/>
              </p:ext>
            </p:extLst>
          </p:nvPr>
        </p:nvGraphicFramePr>
        <p:xfrm>
          <a:off x="1668917" y="1526046"/>
          <a:ext cx="8532812" cy="4478337"/>
        </p:xfrm>
        <a:graphic>
          <a:graphicData uri="http://schemas.openxmlformats.org/presentationml/2006/ole">
            <mc:AlternateContent xmlns:mc="http://schemas.openxmlformats.org/markup-compatibility/2006">
              <mc:Choice xmlns:v="urn:schemas-microsoft-com:vml" Requires="v">
                <p:oleObj spid="_x0000_s95250" name="Visio" r:id="rId4" imgW="4786598" imgH="2516063" progId="Visio.Drawing.11">
                  <p:embed/>
                </p:oleObj>
              </mc:Choice>
              <mc:Fallback>
                <p:oleObj name="Visio" r:id="rId4" imgW="4786598" imgH="251606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8917" y="1526046"/>
                        <a:ext cx="8532812"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
          <p:cNvSpPr txBox="1">
            <a:spLocks noChangeArrowheads="1"/>
          </p:cNvSpPr>
          <p:nvPr/>
        </p:nvSpPr>
        <p:spPr bwMode="auto">
          <a:xfrm>
            <a:off x="1187449" y="396201"/>
            <a:ext cx="4464051"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algn="ctr" eaLnBrk="1" hangingPunct="1">
              <a:spcBef>
                <a:spcPct val="50000"/>
              </a:spcBef>
            </a:pPr>
            <a:r>
              <a:rPr lang="zh-CN" altLang="en-US" sz="2400" b="0">
                <a:solidFill>
                  <a:srgbClr val="FF0000"/>
                </a:solidFill>
                <a:latin typeface="Arial" charset="0"/>
              </a:rPr>
              <a:t>应用实例</a:t>
            </a:r>
            <a:r>
              <a:rPr lang="en-US" altLang="zh-CN" sz="2400" b="0">
                <a:solidFill>
                  <a:srgbClr val="FF0000"/>
                </a:solidFill>
                <a:latin typeface="Arial" charset="0"/>
              </a:rPr>
              <a:t>1#</a:t>
            </a:r>
            <a:r>
              <a:rPr lang="zh-CN" altLang="en-US" sz="2400" b="0">
                <a:solidFill>
                  <a:srgbClr val="FF0000"/>
                </a:solidFill>
                <a:latin typeface="Arial" charset="0"/>
              </a:rPr>
              <a:t>：炉温测控系统</a:t>
            </a:r>
          </a:p>
        </p:txBody>
      </p:sp>
    </p:spTree>
    <p:custDataLst>
      <p:tags r:id="rId2"/>
    </p:custDataLst>
    <p:extLst>
      <p:ext uri="{BB962C8B-B14F-4D97-AF65-F5344CB8AC3E}">
        <p14:creationId xmlns:p14="http://schemas.microsoft.com/office/powerpoint/2010/main" val="2463416048"/>
      </p:ext>
    </p:extLst>
  </p:cSld>
  <p:clrMapOvr>
    <a:masterClrMapping/>
  </p:clrMapOvr>
  <p:transition>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403354" y="333380"/>
            <a:ext cx="6913563" cy="646331"/>
          </a:xfrm>
          <a:prstGeom prst="rect">
            <a:avLst/>
          </a:prstGeom>
          <a:solidFill>
            <a:schemeClr val="bg1"/>
          </a:solidFill>
          <a:ln w="38100">
            <a:solidFill>
              <a:srgbClr val="FF3300"/>
            </a:solidFill>
            <a:miter lim="800000"/>
            <a:headEnd/>
            <a:tailEnd/>
          </a:ln>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algn="ctr" eaLnBrk="1" hangingPunct="1">
              <a:spcBef>
                <a:spcPct val="50000"/>
              </a:spcBef>
            </a:pPr>
            <a:r>
              <a:rPr lang="zh-CN" altLang="en-US" sz="3600" b="0" dirty="0">
                <a:solidFill>
                  <a:srgbClr val="FF0000"/>
                </a:solidFill>
                <a:latin typeface="Arial" charset="0"/>
              </a:rPr>
              <a:t>应用实例</a:t>
            </a:r>
            <a:r>
              <a:rPr lang="en-US" altLang="zh-CN" sz="3600" b="0" dirty="0">
                <a:solidFill>
                  <a:srgbClr val="FF0000"/>
                </a:solidFill>
                <a:latin typeface="Arial" charset="0"/>
              </a:rPr>
              <a:t>2#</a:t>
            </a:r>
            <a:r>
              <a:rPr lang="zh-CN" altLang="en-US" sz="3600" b="0" dirty="0">
                <a:solidFill>
                  <a:srgbClr val="FF0000"/>
                </a:solidFill>
                <a:latin typeface="Arial" charset="0"/>
              </a:rPr>
              <a:t>：</a:t>
            </a:r>
            <a:r>
              <a:rPr lang="zh-CN" altLang="en-US" sz="3600" b="0" dirty="0">
                <a:solidFill>
                  <a:srgbClr val="FF0000"/>
                </a:solidFill>
                <a:latin typeface="Arial" charset="0"/>
                <a:hlinkClick r:id="rId3" action="ppaction://hlinkfile"/>
              </a:rPr>
              <a:t>烧结工艺（动画）</a:t>
            </a:r>
            <a:endParaRPr lang="en-US" altLang="zh-CN" sz="3600" b="0" dirty="0">
              <a:solidFill>
                <a:srgbClr val="FF0000"/>
              </a:solidFill>
              <a:latin typeface="Arial" charset="0"/>
            </a:endParaRPr>
          </a:p>
        </p:txBody>
      </p:sp>
      <p:pic>
        <p:nvPicPr>
          <p:cNvPr id="3" name="Picture 7"/>
          <p:cNvPicPr>
            <a:picLocks noChangeAspect="1" noChangeArrowheads="1"/>
          </p:cNvPicPr>
          <p:nvPr/>
        </p:nvPicPr>
        <p:blipFill>
          <a:blip r:embed="rId4">
            <a:extLst>
              <a:ext uri="{28A0092B-C50C-407E-A947-70E740481C1C}">
                <a14:useLocalDpi xmlns:a14="http://schemas.microsoft.com/office/drawing/2010/main" val="0"/>
              </a:ext>
            </a:extLst>
          </a:blip>
          <a:srcRect l="15221" t="13445" r="15474" b="9593"/>
          <a:stretch>
            <a:fillRect/>
          </a:stretch>
        </p:blipFill>
        <p:spPr bwMode="auto">
          <a:xfrm>
            <a:off x="1983922" y="1277485"/>
            <a:ext cx="7632700" cy="52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905798725"/>
      </p:ext>
    </p:extLst>
  </p:cSld>
  <p:clrMapOvr>
    <a:masterClrMapping/>
  </p:clrMapOvr>
  <p:transition>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l="16539" t="16278" r="16794" b="10130"/>
          <a:stretch>
            <a:fillRect/>
          </a:stretch>
        </p:blipFill>
        <p:spPr bwMode="auto">
          <a:xfrm>
            <a:off x="1639209" y="941388"/>
            <a:ext cx="8243889"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4"/>
          <p:cNvSpPr txBox="1">
            <a:spLocks noChangeArrowheads="1"/>
          </p:cNvSpPr>
          <p:nvPr/>
        </p:nvSpPr>
        <p:spPr bwMode="auto">
          <a:xfrm>
            <a:off x="250825" y="157166"/>
            <a:ext cx="8748713" cy="646331"/>
          </a:xfrm>
          <a:prstGeom prst="rect">
            <a:avLst/>
          </a:prstGeom>
          <a:solidFill>
            <a:schemeClr val="bg1"/>
          </a:solidFill>
          <a:ln w="38100">
            <a:solidFill>
              <a:srgbClr val="FF0000"/>
            </a:solidFill>
            <a:miter lim="800000"/>
            <a:headEnd/>
            <a:tailEnd/>
          </a:ln>
        </p:spPr>
        <p:txBody>
          <a:bodyPr>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algn="ctr" eaLnBrk="1" hangingPunct="1">
              <a:spcBef>
                <a:spcPct val="50000"/>
              </a:spcBef>
            </a:pPr>
            <a:r>
              <a:rPr lang="zh-CN" altLang="en-US" sz="3600" b="0" dirty="0">
                <a:solidFill>
                  <a:srgbClr val="FF0000"/>
                </a:solidFill>
                <a:latin typeface="Arial" charset="0"/>
              </a:rPr>
              <a:t>应用实例</a:t>
            </a:r>
            <a:r>
              <a:rPr lang="en-US" altLang="zh-CN" sz="3600" b="0" dirty="0">
                <a:solidFill>
                  <a:srgbClr val="FF0000"/>
                </a:solidFill>
                <a:latin typeface="Arial" charset="0"/>
              </a:rPr>
              <a:t>3#</a:t>
            </a:r>
            <a:r>
              <a:rPr lang="zh-CN" altLang="en-US" sz="3600" b="0" dirty="0">
                <a:solidFill>
                  <a:srgbClr val="FF0000"/>
                </a:solidFill>
                <a:latin typeface="Arial" charset="0"/>
              </a:rPr>
              <a:t>：</a:t>
            </a:r>
            <a:r>
              <a:rPr lang="zh-CN" altLang="en-US" sz="3600" b="0" dirty="0">
                <a:solidFill>
                  <a:srgbClr val="FF0000"/>
                </a:solidFill>
                <a:latin typeface="Arial" charset="0"/>
                <a:hlinkClick r:id="rId3" action="ppaction://hlinkfile"/>
              </a:rPr>
              <a:t>煤气生产工艺工艺</a:t>
            </a:r>
            <a:r>
              <a:rPr lang="zh-CN" altLang="en-US" sz="3600" b="0" dirty="0">
                <a:solidFill>
                  <a:srgbClr val="FF0000"/>
                </a:solidFill>
                <a:latin typeface="Times New Roman" pitchFamily="18" charset="0"/>
              </a:rPr>
              <a:t>（动画）</a:t>
            </a:r>
          </a:p>
        </p:txBody>
      </p:sp>
    </p:spTree>
    <p:extLst>
      <p:ext uri="{BB962C8B-B14F-4D97-AF65-F5344CB8AC3E}">
        <p14:creationId xmlns:p14="http://schemas.microsoft.com/office/powerpoint/2010/main" val="4165520713"/>
      </p:ext>
    </p:extLst>
  </p:cSld>
  <p:clrMapOvr>
    <a:masterClrMapping/>
  </p:clrMapOvr>
  <p:transition>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39555" y="1337580"/>
            <a:ext cx="1180011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1588" algn="just"/>
            <a:r>
              <a:rPr kumimoji="1" lang="en-US" altLang="zh-CN" sz="2800" dirty="0">
                <a:solidFill>
                  <a:srgbClr val="CC3300"/>
                </a:solidFill>
                <a:latin typeface="华文新魏" pitchFamily="2" charset="-122"/>
                <a:ea typeface="华文新魏" pitchFamily="2" charset="-122"/>
              </a:rPr>
              <a:t>1.  </a:t>
            </a:r>
            <a:r>
              <a:rPr kumimoji="1" lang="zh-CN" altLang="en-US" sz="2800" dirty="0">
                <a:solidFill>
                  <a:srgbClr val="CC3300"/>
                </a:solidFill>
                <a:latin typeface="华文新魏" pitchFamily="2" charset="-122"/>
                <a:ea typeface="华文新魏" pitchFamily="2" charset="-122"/>
              </a:rPr>
              <a:t>热电偶的选择、安装使用</a:t>
            </a:r>
          </a:p>
          <a:p>
            <a:pPr indent="1588" algn="just" eaLnBrk="0" hangingPunct="0"/>
            <a:r>
              <a:rPr kumimoji="1" lang="zh-CN" altLang="en-US" sz="2800" b="0" dirty="0">
                <a:solidFill>
                  <a:srgbClr val="000000"/>
                </a:solidFill>
                <a:latin typeface="Times New Roman" pitchFamily="18" charset="0"/>
              </a:rPr>
              <a:t>    热电偶的选用应该根据被测介质的温度、压力、介质性质、测温时间长短来选择</a:t>
            </a:r>
            <a:r>
              <a:rPr kumimoji="1" lang="zh-CN" altLang="en-US" sz="2800" b="0" dirty="0">
                <a:solidFill>
                  <a:srgbClr val="FF3300"/>
                </a:solidFill>
                <a:latin typeface="Times New Roman" pitchFamily="18" charset="0"/>
              </a:rPr>
              <a:t>热电偶和保护套管</a:t>
            </a:r>
            <a:r>
              <a:rPr kumimoji="1" lang="zh-CN" altLang="en-US" sz="2800" b="0" dirty="0">
                <a:solidFill>
                  <a:srgbClr val="000000"/>
                </a:solidFill>
                <a:latin typeface="Times New Roman" pitchFamily="18" charset="0"/>
              </a:rPr>
              <a:t>。其</a:t>
            </a:r>
            <a:r>
              <a:rPr kumimoji="1" lang="zh-CN" altLang="en-US" sz="2800" b="0" dirty="0">
                <a:solidFill>
                  <a:srgbClr val="FF3300"/>
                </a:solidFill>
                <a:latin typeface="Times New Roman" pitchFamily="18" charset="0"/>
              </a:rPr>
              <a:t>安装地点要有代表性</a:t>
            </a:r>
            <a:r>
              <a:rPr kumimoji="1" lang="zh-CN" altLang="en-US" sz="2800" b="0" dirty="0">
                <a:solidFill>
                  <a:srgbClr val="000000"/>
                </a:solidFill>
                <a:latin typeface="Times New Roman" pitchFamily="18" charset="0"/>
              </a:rPr>
              <a:t>，安装方法要正确，下图是安装在管道上常用的两种方法。在工业生产中，热电偶常与毫伏计连用（</a:t>
            </a:r>
            <a:r>
              <a:rPr kumimoji="1" lang="en-US" altLang="zh-CN" sz="2800" b="0" dirty="0">
                <a:solidFill>
                  <a:srgbClr val="000000"/>
                </a:solidFill>
                <a:latin typeface="Times New Roman" pitchFamily="18" charset="0"/>
              </a:rPr>
              <a:t>XCZ</a:t>
            </a:r>
            <a:r>
              <a:rPr kumimoji="1" lang="zh-CN" altLang="en-US" sz="2800" b="0" dirty="0">
                <a:solidFill>
                  <a:srgbClr val="000000"/>
                </a:solidFill>
                <a:latin typeface="Times New Roman" pitchFamily="18" charset="0"/>
              </a:rPr>
              <a:t>型动圈式仪表）或与电子电位差计联用，后者精度较高，且能自动记录。另外也可</a:t>
            </a:r>
          </a:p>
        </p:txBody>
      </p:sp>
      <p:grpSp>
        <p:nvGrpSpPr>
          <p:cNvPr id="4" name="Group 3"/>
          <p:cNvGrpSpPr>
            <a:grpSpLocks/>
          </p:cNvGrpSpPr>
          <p:nvPr/>
        </p:nvGrpSpPr>
        <p:grpSpPr bwMode="auto">
          <a:xfrm>
            <a:off x="3283249" y="3932637"/>
            <a:ext cx="5181600" cy="2881312"/>
            <a:chOff x="6187" y="8523"/>
            <a:chExt cx="3416" cy="2158"/>
          </a:xfrm>
        </p:grpSpPr>
        <p:grpSp>
          <p:nvGrpSpPr>
            <p:cNvPr id="5" name="Group 4"/>
            <p:cNvGrpSpPr>
              <a:grpSpLocks/>
            </p:cNvGrpSpPr>
            <p:nvPr/>
          </p:nvGrpSpPr>
          <p:grpSpPr bwMode="auto">
            <a:xfrm>
              <a:off x="6187" y="8523"/>
              <a:ext cx="1264" cy="1974"/>
              <a:chOff x="6187" y="8523"/>
              <a:chExt cx="1264" cy="1974"/>
            </a:xfrm>
          </p:grpSpPr>
          <p:sp>
            <p:nvSpPr>
              <p:cNvPr id="34" name="Freeform 5"/>
              <p:cNvSpPr>
                <a:spLocks/>
              </p:cNvSpPr>
              <p:nvPr/>
            </p:nvSpPr>
            <p:spPr bwMode="auto">
              <a:xfrm>
                <a:off x="6244" y="8896"/>
                <a:ext cx="1076" cy="1020"/>
              </a:xfrm>
              <a:custGeom>
                <a:avLst/>
                <a:gdLst>
                  <a:gd name="T0" fmla="*/ 1076 w 1076"/>
                  <a:gd name="T1" fmla="*/ 322 h 1020"/>
                  <a:gd name="T2" fmla="*/ 1069 w 1076"/>
                  <a:gd name="T3" fmla="*/ 224 h 1020"/>
                  <a:gd name="T4" fmla="*/ 680 w 1076"/>
                  <a:gd name="T5" fmla="*/ 216 h 1020"/>
                  <a:gd name="T6" fmla="*/ 643 w 1076"/>
                  <a:gd name="T7" fmla="*/ 176 h 1020"/>
                  <a:gd name="T8" fmla="*/ 477 w 1076"/>
                  <a:gd name="T9" fmla="*/ 30 h 1020"/>
                  <a:gd name="T10" fmla="*/ 278 w 1076"/>
                  <a:gd name="T11" fmla="*/ 4 h 1020"/>
                  <a:gd name="T12" fmla="*/ 108 w 1076"/>
                  <a:gd name="T13" fmla="*/ 56 h 1020"/>
                  <a:gd name="T14" fmla="*/ 42 w 1076"/>
                  <a:gd name="T15" fmla="*/ 129 h 1020"/>
                  <a:gd name="T16" fmla="*/ 6 w 1076"/>
                  <a:gd name="T17" fmla="*/ 187 h 1020"/>
                  <a:gd name="T18" fmla="*/ 6 w 1076"/>
                  <a:gd name="T19" fmla="*/ 344 h 1020"/>
                  <a:gd name="T20" fmla="*/ 6 w 1076"/>
                  <a:gd name="T21" fmla="*/ 604 h 1020"/>
                  <a:gd name="T22" fmla="*/ 2 w 1076"/>
                  <a:gd name="T23" fmla="*/ 1020 h 1020"/>
                  <a:gd name="T24" fmla="*/ 166 w 1076"/>
                  <a:gd name="T25" fmla="*/ 1013 h 1020"/>
                  <a:gd name="T26" fmla="*/ 166 w 1076"/>
                  <a:gd name="T27" fmla="*/ 629 h 1020"/>
                  <a:gd name="T28" fmla="*/ 188 w 1076"/>
                  <a:gd name="T29" fmla="*/ 520 h 1020"/>
                  <a:gd name="T30" fmla="*/ 187 w 1076"/>
                  <a:gd name="T31" fmla="*/ 454 h 1020"/>
                  <a:gd name="T32" fmla="*/ 187 w 1076"/>
                  <a:gd name="T33" fmla="*/ 198 h 1020"/>
                  <a:gd name="T34" fmla="*/ 254 w 1076"/>
                  <a:gd name="T35" fmla="*/ 198 h 1020"/>
                  <a:gd name="T36" fmla="*/ 278 w 1076"/>
                  <a:gd name="T37" fmla="*/ 107 h 1020"/>
                  <a:gd name="T38" fmla="*/ 382 w 1076"/>
                  <a:gd name="T39" fmla="*/ 107 h 1020"/>
                  <a:gd name="T40" fmla="*/ 415 w 1076"/>
                  <a:gd name="T41" fmla="*/ 187 h 1020"/>
                  <a:gd name="T42" fmla="*/ 451 w 1076"/>
                  <a:gd name="T43" fmla="*/ 183 h 1020"/>
                  <a:gd name="T44" fmla="*/ 451 w 1076"/>
                  <a:gd name="T45" fmla="*/ 330 h 1020"/>
                  <a:gd name="T46" fmla="*/ 1076 w 1076"/>
                  <a:gd name="T47" fmla="*/ 322 h 10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6"/>
                  <a:gd name="T73" fmla="*/ 0 h 1020"/>
                  <a:gd name="T74" fmla="*/ 1076 w 1076"/>
                  <a:gd name="T75" fmla="*/ 1020 h 10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6" h="1020">
                    <a:moveTo>
                      <a:pt x="1076" y="322"/>
                    </a:moveTo>
                    <a:lnTo>
                      <a:pt x="1069" y="224"/>
                    </a:lnTo>
                    <a:lnTo>
                      <a:pt x="680" y="216"/>
                    </a:lnTo>
                    <a:lnTo>
                      <a:pt x="643" y="176"/>
                    </a:lnTo>
                    <a:cubicBezTo>
                      <a:pt x="609" y="145"/>
                      <a:pt x="538" y="59"/>
                      <a:pt x="477" y="30"/>
                    </a:cubicBezTo>
                    <a:cubicBezTo>
                      <a:pt x="416" y="1"/>
                      <a:pt x="339" y="0"/>
                      <a:pt x="278" y="4"/>
                    </a:cubicBezTo>
                    <a:cubicBezTo>
                      <a:pt x="217" y="8"/>
                      <a:pt x="147" y="35"/>
                      <a:pt x="108" y="56"/>
                    </a:cubicBezTo>
                    <a:cubicBezTo>
                      <a:pt x="69" y="77"/>
                      <a:pt x="59" y="107"/>
                      <a:pt x="42" y="129"/>
                    </a:cubicBezTo>
                    <a:cubicBezTo>
                      <a:pt x="25" y="151"/>
                      <a:pt x="12" y="151"/>
                      <a:pt x="6" y="187"/>
                    </a:cubicBezTo>
                    <a:cubicBezTo>
                      <a:pt x="0" y="223"/>
                      <a:pt x="6" y="275"/>
                      <a:pt x="6" y="344"/>
                    </a:cubicBezTo>
                    <a:cubicBezTo>
                      <a:pt x="6" y="413"/>
                      <a:pt x="7" y="491"/>
                      <a:pt x="6" y="604"/>
                    </a:cubicBezTo>
                    <a:lnTo>
                      <a:pt x="2" y="1020"/>
                    </a:lnTo>
                    <a:lnTo>
                      <a:pt x="166" y="1013"/>
                    </a:lnTo>
                    <a:lnTo>
                      <a:pt x="166" y="629"/>
                    </a:lnTo>
                    <a:cubicBezTo>
                      <a:pt x="170" y="547"/>
                      <a:pt x="185" y="549"/>
                      <a:pt x="188" y="520"/>
                    </a:cubicBezTo>
                    <a:cubicBezTo>
                      <a:pt x="191" y="491"/>
                      <a:pt x="187" y="508"/>
                      <a:pt x="187" y="454"/>
                    </a:cubicBezTo>
                    <a:lnTo>
                      <a:pt x="187" y="198"/>
                    </a:lnTo>
                    <a:lnTo>
                      <a:pt x="254" y="198"/>
                    </a:lnTo>
                    <a:lnTo>
                      <a:pt x="278" y="107"/>
                    </a:lnTo>
                    <a:lnTo>
                      <a:pt x="382" y="107"/>
                    </a:lnTo>
                    <a:lnTo>
                      <a:pt x="415" y="187"/>
                    </a:lnTo>
                    <a:lnTo>
                      <a:pt x="451" y="183"/>
                    </a:lnTo>
                    <a:lnTo>
                      <a:pt x="451" y="330"/>
                    </a:lnTo>
                    <a:lnTo>
                      <a:pt x="1076" y="322"/>
                    </a:lnTo>
                    <a:close/>
                  </a:path>
                </a:pathLst>
              </a:custGeom>
              <a:solidFill>
                <a:srgbClr val="FFFFFF"/>
              </a:solidFill>
              <a:ln w="9525">
                <a:solidFill>
                  <a:srgbClr val="000000"/>
                </a:solidFill>
                <a:round/>
                <a:headEnd/>
                <a:tailEnd/>
              </a:ln>
            </p:spPr>
            <p:txBody>
              <a:bodyPr/>
              <a:lstStyle/>
              <a:p>
                <a:endParaRPr lang="zh-CN" altLang="en-US"/>
              </a:p>
            </p:txBody>
          </p:sp>
          <p:sp>
            <p:nvSpPr>
              <p:cNvPr id="35" name="Rectangle 6"/>
              <p:cNvSpPr>
                <a:spLocks noChangeArrowheads="1"/>
              </p:cNvSpPr>
              <p:nvPr/>
            </p:nvSpPr>
            <p:spPr bwMode="auto">
              <a:xfrm>
                <a:off x="6541" y="8835"/>
                <a:ext cx="45" cy="179"/>
              </a:xfrm>
              <a:prstGeom prst="rect">
                <a:avLst/>
              </a:prstGeom>
              <a:solidFill>
                <a:srgbClr val="FFFFFF"/>
              </a:solid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36" name="Rectangle 7"/>
              <p:cNvSpPr>
                <a:spLocks noChangeArrowheads="1"/>
              </p:cNvSpPr>
              <p:nvPr/>
            </p:nvSpPr>
            <p:spPr bwMode="auto">
              <a:xfrm>
                <a:off x="6529" y="9014"/>
                <a:ext cx="71" cy="143"/>
              </a:xfrm>
              <a:prstGeom prst="rect">
                <a:avLst/>
              </a:prstGeom>
              <a:solidFill>
                <a:srgbClr val="FFFFFF"/>
              </a:solid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37" name="Freeform 8" descr="浅色上对角线"/>
              <p:cNvSpPr>
                <a:spLocks/>
              </p:cNvSpPr>
              <p:nvPr/>
            </p:nvSpPr>
            <p:spPr bwMode="auto">
              <a:xfrm>
                <a:off x="6405" y="9223"/>
                <a:ext cx="919" cy="699"/>
              </a:xfrm>
              <a:custGeom>
                <a:avLst/>
                <a:gdLst>
                  <a:gd name="T0" fmla="*/ 915 w 919"/>
                  <a:gd name="T1" fmla="*/ 0 h 699"/>
                  <a:gd name="T2" fmla="*/ 278 w 919"/>
                  <a:gd name="T3" fmla="*/ 3 h 699"/>
                  <a:gd name="T4" fmla="*/ 26 w 919"/>
                  <a:gd name="T5" fmla="*/ 179 h 699"/>
                  <a:gd name="T6" fmla="*/ 0 w 919"/>
                  <a:gd name="T7" fmla="*/ 263 h 699"/>
                  <a:gd name="T8" fmla="*/ 2 w 919"/>
                  <a:gd name="T9" fmla="*/ 691 h 699"/>
                  <a:gd name="T10" fmla="*/ 53 w 919"/>
                  <a:gd name="T11" fmla="*/ 699 h 699"/>
                  <a:gd name="T12" fmla="*/ 51 w 919"/>
                  <a:gd name="T13" fmla="*/ 281 h 699"/>
                  <a:gd name="T14" fmla="*/ 157 w 919"/>
                  <a:gd name="T15" fmla="*/ 128 h 699"/>
                  <a:gd name="T16" fmla="*/ 263 w 919"/>
                  <a:gd name="T17" fmla="*/ 65 h 699"/>
                  <a:gd name="T18" fmla="*/ 296 w 919"/>
                  <a:gd name="T19" fmla="*/ 58 h 699"/>
                  <a:gd name="T20" fmla="*/ 919 w 919"/>
                  <a:gd name="T21" fmla="*/ 55 h 699"/>
                  <a:gd name="T22" fmla="*/ 915 w 919"/>
                  <a:gd name="T23" fmla="*/ 0 h 6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9"/>
                  <a:gd name="T37" fmla="*/ 0 h 699"/>
                  <a:gd name="T38" fmla="*/ 919 w 919"/>
                  <a:gd name="T39" fmla="*/ 699 h 6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9" h="699">
                    <a:moveTo>
                      <a:pt x="915" y="0"/>
                    </a:moveTo>
                    <a:lnTo>
                      <a:pt x="278" y="3"/>
                    </a:lnTo>
                    <a:cubicBezTo>
                      <a:pt x="130" y="33"/>
                      <a:pt x="72" y="136"/>
                      <a:pt x="26" y="179"/>
                    </a:cubicBezTo>
                    <a:lnTo>
                      <a:pt x="0" y="263"/>
                    </a:lnTo>
                    <a:lnTo>
                      <a:pt x="2" y="691"/>
                    </a:lnTo>
                    <a:lnTo>
                      <a:pt x="53" y="699"/>
                    </a:lnTo>
                    <a:lnTo>
                      <a:pt x="51" y="281"/>
                    </a:lnTo>
                    <a:cubicBezTo>
                      <a:pt x="68" y="186"/>
                      <a:pt x="122" y="164"/>
                      <a:pt x="157" y="128"/>
                    </a:cubicBezTo>
                    <a:cubicBezTo>
                      <a:pt x="192" y="92"/>
                      <a:pt x="240" y="77"/>
                      <a:pt x="263" y="65"/>
                    </a:cubicBezTo>
                    <a:lnTo>
                      <a:pt x="296" y="58"/>
                    </a:lnTo>
                    <a:lnTo>
                      <a:pt x="919" y="55"/>
                    </a:lnTo>
                    <a:lnTo>
                      <a:pt x="915" y="0"/>
                    </a:lnTo>
                    <a:close/>
                  </a:path>
                </a:pathLst>
              </a:custGeom>
              <a:pattFill prst="ltUpDiag">
                <a:fgClr>
                  <a:srgbClr val="000000"/>
                </a:fgClr>
                <a:bgClr>
                  <a:srgbClr val="FFFFFF"/>
                </a:bgClr>
              </a:pattFill>
              <a:ln w="9525">
                <a:solidFill>
                  <a:srgbClr val="000000"/>
                </a:solidFill>
                <a:round/>
                <a:headEnd/>
                <a:tailEnd/>
              </a:ln>
            </p:spPr>
            <p:txBody>
              <a:bodyPr/>
              <a:lstStyle/>
              <a:p>
                <a:endParaRPr lang="zh-CN" altLang="en-US"/>
              </a:p>
            </p:txBody>
          </p:sp>
          <p:sp>
            <p:nvSpPr>
              <p:cNvPr id="38" name="Freeform 9" descr="浅色上对角线"/>
              <p:cNvSpPr>
                <a:spLocks/>
              </p:cNvSpPr>
              <p:nvPr/>
            </p:nvSpPr>
            <p:spPr bwMode="auto">
              <a:xfrm>
                <a:off x="6652" y="9504"/>
                <a:ext cx="667" cy="420"/>
              </a:xfrm>
              <a:custGeom>
                <a:avLst/>
                <a:gdLst>
                  <a:gd name="T0" fmla="*/ 667 w 667"/>
                  <a:gd name="T1" fmla="*/ 0 h 420"/>
                  <a:gd name="T2" fmla="*/ 106 w 667"/>
                  <a:gd name="T3" fmla="*/ 0 h 420"/>
                  <a:gd name="T4" fmla="*/ 28 w 667"/>
                  <a:gd name="T5" fmla="*/ 165 h 420"/>
                  <a:gd name="T6" fmla="*/ 28 w 667"/>
                  <a:gd name="T7" fmla="*/ 420 h 420"/>
                  <a:gd name="T8" fmla="*/ 72 w 667"/>
                  <a:gd name="T9" fmla="*/ 413 h 420"/>
                  <a:gd name="T10" fmla="*/ 71 w 667"/>
                  <a:gd name="T11" fmla="*/ 134 h 420"/>
                  <a:gd name="T12" fmla="*/ 169 w 667"/>
                  <a:gd name="T13" fmla="*/ 39 h 420"/>
                  <a:gd name="T14" fmla="*/ 667 w 667"/>
                  <a:gd name="T15" fmla="*/ 48 h 420"/>
                  <a:gd name="T16" fmla="*/ 667 w 667"/>
                  <a:gd name="T17" fmla="*/ 0 h 4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7"/>
                  <a:gd name="T28" fmla="*/ 0 h 420"/>
                  <a:gd name="T29" fmla="*/ 667 w 667"/>
                  <a:gd name="T30" fmla="*/ 420 h 4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7" h="420">
                    <a:moveTo>
                      <a:pt x="667" y="0"/>
                    </a:moveTo>
                    <a:lnTo>
                      <a:pt x="106" y="0"/>
                    </a:lnTo>
                    <a:cubicBezTo>
                      <a:pt x="0" y="27"/>
                      <a:pt x="41" y="95"/>
                      <a:pt x="28" y="165"/>
                    </a:cubicBezTo>
                    <a:lnTo>
                      <a:pt x="28" y="420"/>
                    </a:lnTo>
                    <a:lnTo>
                      <a:pt x="72" y="413"/>
                    </a:lnTo>
                    <a:lnTo>
                      <a:pt x="71" y="134"/>
                    </a:lnTo>
                    <a:cubicBezTo>
                      <a:pt x="87" y="72"/>
                      <a:pt x="70" y="53"/>
                      <a:pt x="169" y="39"/>
                    </a:cubicBezTo>
                    <a:lnTo>
                      <a:pt x="667" y="48"/>
                    </a:lnTo>
                    <a:lnTo>
                      <a:pt x="667" y="0"/>
                    </a:lnTo>
                    <a:close/>
                  </a:path>
                </a:pathLst>
              </a:custGeom>
              <a:pattFill prst="ltUpDiag">
                <a:fgClr>
                  <a:srgbClr val="000000"/>
                </a:fgClr>
                <a:bgClr>
                  <a:srgbClr val="FFFFFF"/>
                </a:bgClr>
              </a:pattFill>
              <a:ln w="9525">
                <a:solidFill>
                  <a:srgbClr val="000000"/>
                </a:solidFill>
                <a:round/>
                <a:headEnd/>
                <a:tailEnd/>
              </a:ln>
            </p:spPr>
            <p:txBody>
              <a:bodyPr/>
              <a:lstStyle/>
              <a:p>
                <a:endParaRPr lang="zh-CN" altLang="en-US"/>
              </a:p>
            </p:txBody>
          </p:sp>
          <p:sp>
            <p:nvSpPr>
              <p:cNvPr id="39" name="Freeform 10"/>
              <p:cNvSpPr>
                <a:spLocks/>
              </p:cNvSpPr>
              <p:nvPr/>
            </p:nvSpPr>
            <p:spPr bwMode="auto">
              <a:xfrm>
                <a:off x="6824" y="9680"/>
                <a:ext cx="495" cy="244"/>
              </a:xfrm>
              <a:custGeom>
                <a:avLst/>
                <a:gdLst>
                  <a:gd name="T0" fmla="*/ 495 w 495"/>
                  <a:gd name="T1" fmla="*/ 0 h 244"/>
                  <a:gd name="T2" fmla="*/ 81 w 495"/>
                  <a:gd name="T3" fmla="*/ 3 h 244"/>
                  <a:gd name="T4" fmla="*/ 7 w 495"/>
                  <a:gd name="T5" fmla="*/ 109 h 244"/>
                  <a:gd name="T6" fmla="*/ 7 w 495"/>
                  <a:gd name="T7" fmla="*/ 244 h 244"/>
                  <a:gd name="T8" fmla="*/ 0 60000 65536"/>
                  <a:gd name="T9" fmla="*/ 0 60000 65536"/>
                  <a:gd name="T10" fmla="*/ 0 60000 65536"/>
                  <a:gd name="T11" fmla="*/ 0 60000 65536"/>
                  <a:gd name="T12" fmla="*/ 0 w 495"/>
                  <a:gd name="T13" fmla="*/ 0 h 244"/>
                  <a:gd name="T14" fmla="*/ 495 w 495"/>
                  <a:gd name="T15" fmla="*/ 244 h 244"/>
                </a:gdLst>
                <a:ahLst/>
                <a:cxnLst>
                  <a:cxn ang="T8">
                    <a:pos x="T0" y="T1"/>
                  </a:cxn>
                  <a:cxn ang="T9">
                    <a:pos x="T2" y="T3"/>
                  </a:cxn>
                  <a:cxn ang="T10">
                    <a:pos x="T4" y="T5"/>
                  </a:cxn>
                  <a:cxn ang="T11">
                    <a:pos x="T6" y="T7"/>
                  </a:cxn>
                </a:cxnLst>
                <a:rect l="T12" t="T13" r="T14" b="T15"/>
                <a:pathLst>
                  <a:path w="495" h="244">
                    <a:moveTo>
                      <a:pt x="495" y="0"/>
                    </a:moveTo>
                    <a:lnTo>
                      <a:pt x="81" y="3"/>
                    </a:lnTo>
                    <a:cubicBezTo>
                      <a:pt x="0" y="21"/>
                      <a:pt x="19" y="69"/>
                      <a:pt x="7" y="109"/>
                    </a:cubicBezTo>
                    <a:lnTo>
                      <a:pt x="7" y="24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Line 11"/>
              <p:cNvSpPr>
                <a:spLocks noChangeShapeType="1"/>
              </p:cNvSpPr>
              <p:nvPr/>
            </p:nvSpPr>
            <p:spPr bwMode="auto">
              <a:xfrm>
                <a:off x="7324" y="9077"/>
                <a:ext cx="0" cy="676"/>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Freeform 12" descr="浅色下对角线"/>
              <p:cNvSpPr>
                <a:spLocks/>
              </p:cNvSpPr>
              <p:nvPr/>
            </p:nvSpPr>
            <p:spPr bwMode="auto">
              <a:xfrm>
                <a:off x="6600" y="9085"/>
                <a:ext cx="95" cy="156"/>
              </a:xfrm>
              <a:custGeom>
                <a:avLst/>
                <a:gdLst>
                  <a:gd name="T0" fmla="*/ 0 w 95"/>
                  <a:gd name="T1" fmla="*/ 0 h 156"/>
                  <a:gd name="T2" fmla="*/ 95 w 95"/>
                  <a:gd name="T3" fmla="*/ 0 h 156"/>
                  <a:gd name="T4" fmla="*/ 95 w 95"/>
                  <a:gd name="T5" fmla="*/ 146 h 156"/>
                  <a:gd name="T6" fmla="*/ 40 w 95"/>
                  <a:gd name="T7" fmla="*/ 156 h 156"/>
                  <a:gd name="T8" fmla="*/ 37 w 95"/>
                  <a:gd name="T9" fmla="*/ 98 h 156"/>
                  <a:gd name="T10" fmla="*/ 4 w 95"/>
                  <a:gd name="T11" fmla="*/ 68 h 156"/>
                  <a:gd name="T12" fmla="*/ 0 w 95"/>
                  <a:gd name="T13" fmla="*/ 0 h 156"/>
                  <a:gd name="T14" fmla="*/ 0 60000 65536"/>
                  <a:gd name="T15" fmla="*/ 0 60000 65536"/>
                  <a:gd name="T16" fmla="*/ 0 60000 65536"/>
                  <a:gd name="T17" fmla="*/ 0 60000 65536"/>
                  <a:gd name="T18" fmla="*/ 0 60000 65536"/>
                  <a:gd name="T19" fmla="*/ 0 60000 65536"/>
                  <a:gd name="T20" fmla="*/ 0 60000 65536"/>
                  <a:gd name="T21" fmla="*/ 0 w 95"/>
                  <a:gd name="T22" fmla="*/ 0 h 156"/>
                  <a:gd name="T23" fmla="*/ 95 w 95"/>
                  <a:gd name="T24" fmla="*/ 156 h 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156">
                    <a:moveTo>
                      <a:pt x="0" y="0"/>
                    </a:moveTo>
                    <a:lnTo>
                      <a:pt x="95" y="0"/>
                    </a:lnTo>
                    <a:lnTo>
                      <a:pt x="95" y="146"/>
                    </a:lnTo>
                    <a:lnTo>
                      <a:pt x="40" y="156"/>
                    </a:lnTo>
                    <a:lnTo>
                      <a:pt x="37" y="98"/>
                    </a:lnTo>
                    <a:lnTo>
                      <a:pt x="4" y="68"/>
                    </a:lnTo>
                    <a:lnTo>
                      <a:pt x="0" y="0"/>
                    </a:lnTo>
                    <a:close/>
                  </a:path>
                </a:pathLst>
              </a:custGeom>
              <a:pattFill prst="ltDnDiag">
                <a:fgClr>
                  <a:srgbClr val="000000"/>
                </a:fgClr>
                <a:bgClr>
                  <a:srgbClr val="FFFFFF"/>
                </a:bgClr>
              </a:pattFill>
              <a:ln w="9525">
                <a:solidFill>
                  <a:srgbClr val="000000"/>
                </a:solidFill>
                <a:round/>
                <a:headEnd/>
                <a:tailEnd/>
              </a:ln>
            </p:spPr>
            <p:txBody>
              <a:bodyPr/>
              <a:lstStyle/>
              <a:p>
                <a:endParaRPr lang="zh-CN" altLang="en-US"/>
              </a:p>
            </p:txBody>
          </p:sp>
          <p:sp>
            <p:nvSpPr>
              <p:cNvPr id="42" name="Freeform 13"/>
              <p:cNvSpPr>
                <a:spLocks/>
              </p:cNvSpPr>
              <p:nvPr/>
            </p:nvSpPr>
            <p:spPr bwMode="auto">
              <a:xfrm>
                <a:off x="6529" y="9258"/>
                <a:ext cx="77" cy="548"/>
              </a:xfrm>
              <a:custGeom>
                <a:avLst/>
                <a:gdLst>
                  <a:gd name="T0" fmla="*/ 19 w 77"/>
                  <a:gd name="T1" fmla="*/ 544 h 548"/>
                  <a:gd name="T2" fmla="*/ 59 w 77"/>
                  <a:gd name="T3" fmla="*/ 548 h 548"/>
                  <a:gd name="T4" fmla="*/ 77 w 77"/>
                  <a:gd name="T5" fmla="*/ 519 h 548"/>
                  <a:gd name="T6" fmla="*/ 77 w 77"/>
                  <a:gd name="T7" fmla="*/ 0 h 548"/>
                  <a:gd name="T8" fmla="*/ 0 w 77"/>
                  <a:gd name="T9" fmla="*/ 0 h 548"/>
                  <a:gd name="T10" fmla="*/ 1 w 77"/>
                  <a:gd name="T11" fmla="*/ 515 h 548"/>
                  <a:gd name="T12" fmla="*/ 19 w 77"/>
                  <a:gd name="T13" fmla="*/ 544 h 548"/>
                  <a:gd name="T14" fmla="*/ 0 60000 65536"/>
                  <a:gd name="T15" fmla="*/ 0 60000 65536"/>
                  <a:gd name="T16" fmla="*/ 0 60000 65536"/>
                  <a:gd name="T17" fmla="*/ 0 60000 65536"/>
                  <a:gd name="T18" fmla="*/ 0 60000 65536"/>
                  <a:gd name="T19" fmla="*/ 0 60000 65536"/>
                  <a:gd name="T20" fmla="*/ 0 60000 65536"/>
                  <a:gd name="T21" fmla="*/ 0 w 77"/>
                  <a:gd name="T22" fmla="*/ 0 h 548"/>
                  <a:gd name="T23" fmla="*/ 77 w 77"/>
                  <a:gd name="T24" fmla="*/ 548 h 5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548">
                    <a:moveTo>
                      <a:pt x="19" y="544"/>
                    </a:moveTo>
                    <a:lnTo>
                      <a:pt x="59" y="548"/>
                    </a:lnTo>
                    <a:lnTo>
                      <a:pt x="77" y="519"/>
                    </a:lnTo>
                    <a:lnTo>
                      <a:pt x="77" y="0"/>
                    </a:lnTo>
                    <a:lnTo>
                      <a:pt x="0" y="0"/>
                    </a:lnTo>
                    <a:lnTo>
                      <a:pt x="1" y="515"/>
                    </a:lnTo>
                    <a:lnTo>
                      <a:pt x="19" y="544"/>
                    </a:lnTo>
                    <a:close/>
                  </a:path>
                </a:pathLst>
              </a:custGeom>
              <a:solidFill>
                <a:srgbClr val="FFFFFF"/>
              </a:solidFill>
              <a:ln w="9525">
                <a:solidFill>
                  <a:srgbClr val="000000"/>
                </a:solidFill>
                <a:round/>
                <a:headEnd/>
                <a:tailEnd/>
              </a:ln>
            </p:spPr>
            <p:txBody>
              <a:bodyPr/>
              <a:lstStyle/>
              <a:p>
                <a:endParaRPr lang="zh-CN" altLang="en-US"/>
              </a:p>
            </p:txBody>
          </p:sp>
          <p:sp>
            <p:nvSpPr>
              <p:cNvPr id="43" name="Freeform 14"/>
              <p:cNvSpPr>
                <a:spLocks/>
              </p:cNvSpPr>
              <p:nvPr/>
            </p:nvSpPr>
            <p:spPr bwMode="auto">
              <a:xfrm>
                <a:off x="6560" y="9371"/>
                <a:ext cx="891" cy="817"/>
              </a:xfrm>
              <a:custGeom>
                <a:avLst/>
                <a:gdLst>
                  <a:gd name="T0" fmla="*/ 891 w 891"/>
                  <a:gd name="T1" fmla="*/ 13 h 817"/>
                  <a:gd name="T2" fmla="*/ 446 w 891"/>
                  <a:gd name="T3" fmla="*/ 5 h 817"/>
                  <a:gd name="T4" fmla="*/ 153 w 891"/>
                  <a:gd name="T5" fmla="*/ 42 h 817"/>
                  <a:gd name="T6" fmla="*/ 0 w 891"/>
                  <a:gd name="T7" fmla="*/ 239 h 817"/>
                  <a:gd name="T8" fmla="*/ 9 w 891"/>
                  <a:gd name="T9" fmla="*/ 817 h 817"/>
                  <a:gd name="T10" fmla="*/ 0 60000 65536"/>
                  <a:gd name="T11" fmla="*/ 0 60000 65536"/>
                  <a:gd name="T12" fmla="*/ 0 60000 65536"/>
                  <a:gd name="T13" fmla="*/ 0 60000 65536"/>
                  <a:gd name="T14" fmla="*/ 0 60000 65536"/>
                  <a:gd name="T15" fmla="*/ 0 w 891"/>
                  <a:gd name="T16" fmla="*/ 0 h 817"/>
                  <a:gd name="T17" fmla="*/ 891 w 891"/>
                  <a:gd name="T18" fmla="*/ 817 h 817"/>
                </a:gdLst>
                <a:ahLst/>
                <a:cxnLst>
                  <a:cxn ang="T10">
                    <a:pos x="T0" y="T1"/>
                  </a:cxn>
                  <a:cxn ang="T11">
                    <a:pos x="T2" y="T3"/>
                  </a:cxn>
                  <a:cxn ang="T12">
                    <a:pos x="T4" y="T5"/>
                  </a:cxn>
                  <a:cxn ang="T13">
                    <a:pos x="T6" y="T7"/>
                  </a:cxn>
                  <a:cxn ang="T14">
                    <a:pos x="T8" y="T9"/>
                  </a:cxn>
                </a:cxnLst>
                <a:rect l="T15" t="T16" r="T17" b="T18"/>
                <a:pathLst>
                  <a:path w="891" h="817">
                    <a:moveTo>
                      <a:pt x="891" y="13"/>
                    </a:moveTo>
                    <a:cubicBezTo>
                      <a:pt x="817" y="12"/>
                      <a:pt x="569" y="0"/>
                      <a:pt x="446" y="5"/>
                    </a:cubicBezTo>
                    <a:cubicBezTo>
                      <a:pt x="323" y="10"/>
                      <a:pt x="227" y="3"/>
                      <a:pt x="153" y="42"/>
                    </a:cubicBezTo>
                    <a:cubicBezTo>
                      <a:pt x="79" y="81"/>
                      <a:pt x="24" y="110"/>
                      <a:pt x="0" y="239"/>
                    </a:cubicBezTo>
                    <a:lnTo>
                      <a:pt x="9" y="817"/>
                    </a:lnTo>
                  </a:path>
                </a:pathLst>
              </a:custGeom>
              <a:noFill/>
              <a:ln w="9525">
                <a:solidFill>
                  <a:srgbClr val="000000"/>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15" descr="浅色下对角线"/>
              <p:cNvSpPr>
                <a:spLocks/>
              </p:cNvSpPr>
              <p:nvPr/>
            </p:nvSpPr>
            <p:spPr bwMode="auto">
              <a:xfrm>
                <a:off x="6427" y="9085"/>
                <a:ext cx="102" cy="309"/>
              </a:xfrm>
              <a:custGeom>
                <a:avLst/>
                <a:gdLst>
                  <a:gd name="T0" fmla="*/ 0 w 102"/>
                  <a:gd name="T1" fmla="*/ 0 h 309"/>
                  <a:gd name="T2" fmla="*/ 102 w 102"/>
                  <a:gd name="T3" fmla="*/ 0 h 309"/>
                  <a:gd name="T4" fmla="*/ 102 w 102"/>
                  <a:gd name="T5" fmla="*/ 72 h 309"/>
                  <a:gd name="T6" fmla="*/ 63 w 102"/>
                  <a:gd name="T7" fmla="*/ 98 h 309"/>
                  <a:gd name="T8" fmla="*/ 59 w 102"/>
                  <a:gd name="T9" fmla="*/ 151 h 309"/>
                  <a:gd name="T10" fmla="*/ 96 w 102"/>
                  <a:gd name="T11" fmla="*/ 178 h 309"/>
                  <a:gd name="T12" fmla="*/ 93 w 102"/>
                  <a:gd name="T13" fmla="*/ 225 h 309"/>
                  <a:gd name="T14" fmla="*/ 0 w 102"/>
                  <a:gd name="T15" fmla="*/ 309 h 309"/>
                  <a:gd name="T16" fmla="*/ 0 w 102"/>
                  <a:gd name="T17" fmla="*/ 0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309"/>
                  <a:gd name="T29" fmla="*/ 102 w 102"/>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309">
                    <a:moveTo>
                      <a:pt x="0" y="0"/>
                    </a:moveTo>
                    <a:lnTo>
                      <a:pt x="102" y="0"/>
                    </a:lnTo>
                    <a:lnTo>
                      <a:pt x="102" y="72"/>
                    </a:lnTo>
                    <a:lnTo>
                      <a:pt x="63" y="98"/>
                    </a:lnTo>
                    <a:lnTo>
                      <a:pt x="59" y="151"/>
                    </a:lnTo>
                    <a:lnTo>
                      <a:pt x="96" y="178"/>
                    </a:lnTo>
                    <a:lnTo>
                      <a:pt x="93" y="225"/>
                    </a:lnTo>
                    <a:lnTo>
                      <a:pt x="0" y="309"/>
                    </a:lnTo>
                    <a:lnTo>
                      <a:pt x="0" y="0"/>
                    </a:lnTo>
                    <a:close/>
                  </a:path>
                </a:pathLst>
              </a:custGeom>
              <a:pattFill prst="ltDnDiag">
                <a:fgClr>
                  <a:srgbClr val="000000"/>
                </a:fgClr>
                <a:bgClr>
                  <a:srgbClr val="FFFFFF"/>
                </a:bgClr>
              </a:pattFill>
              <a:ln w="9525">
                <a:solidFill>
                  <a:srgbClr val="000000"/>
                </a:solidFill>
                <a:round/>
                <a:headEnd/>
                <a:tailEnd/>
              </a:ln>
            </p:spPr>
            <p:txBody>
              <a:bodyPr/>
              <a:lstStyle/>
              <a:p>
                <a:endParaRPr lang="zh-CN" altLang="en-US"/>
              </a:p>
            </p:txBody>
          </p:sp>
          <p:grpSp>
            <p:nvGrpSpPr>
              <p:cNvPr id="45" name="Group 16"/>
              <p:cNvGrpSpPr>
                <a:grpSpLocks/>
              </p:cNvGrpSpPr>
              <p:nvPr/>
            </p:nvGrpSpPr>
            <p:grpSpPr bwMode="auto">
              <a:xfrm>
                <a:off x="6389" y="8523"/>
                <a:ext cx="337" cy="309"/>
                <a:chOff x="6389" y="8523"/>
                <a:chExt cx="337" cy="309"/>
              </a:xfrm>
            </p:grpSpPr>
            <p:sp>
              <p:nvSpPr>
                <p:cNvPr id="53" name="Freeform 17"/>
                <p:cNvSpPr>
                  <a:spLocks/>
                </p:cNvSpPr>
                <p:nvPr/>
              </p:nvSpPr>
              <p:spPr bwMode="auto">
                <a:xfrm>
                  <a:off x="6436" y="8523"/>
                  <a:ext cx="290" cy="252"/>
                </a:xfrm>
                <a:custGeom>
                  <a:avLst/>
                  <a:gdLst>
                    <a:gd name="T0" fmla="*/ 0 w 290"/>
                    <a:gd name="T1" fmla="*/ 0 h 252"/>
                    <a:gd name="T2" fmla="*/ 52 w 290"/>
                    <a:gd name="T3" fmla="*/ 0 h 252"/>
                    <a:gd name="T4" fmla="*/ 290 w 290"/>
                    <a:gd name="T5" fmla="*/ 234 h 252"/>
                    <a:gd name="T6" fmla="*/ 250 w 290"/>
                    <a:gd name="T7" fmla="*/ 252 h 252"/>
                    <a:gd name="T8" fmla="*/ 0 w 290"/>
                    <a:gd name="T9" fmla="*/ 0 h 252"/>
                    <a:gd name="T10" fmla="*/ 0 60000 65536"/>
                    <a:gd name="T11" fmla="*/ 0 60000 65536"/>
                    <a:gd name="T12" fmla="*/ 0 60000 65536"/>
                    <a:gd name="T13" fmla="*/ 0 60000 65536"/>
                    <a:gd name="T14" fmla="*/ 0 60000 65536"/>
                    <a:gd name="T15" fmla="*/ 0 w 290"/>
                    <a:gd name="T16" fmla="*/ 0 h 252"/>
                    <a:gd name="T17" fmla="*/ 290 w 290"/>
                    <a:gd name="T18" fmla="*/ 252 h 252"/>
                  </a:gdLst>
                  <a:ahLst/>
                  <a:cxnLst>
                    <a:cxn ang="T10">
                      <a:pos x="T0" y="T1"/>
                    </a:cxn>
                    <a:cxn ang="T11">
                      <a:pos x="T2" y="T3"/>
                    </a:cxn>
                    <a:cxn ang="T12">
                      <a:pos x="T4" y="T5"/>
                    </a:cxn>
                    <a:cxn ang="T13">
                      <a:pos x="T6" y="T7"/>
                    </a:cxn>
                    <a:cxn ang="T14">
                      <a:pos x="T8" y="T9"/>
                    </a:cxn>
                  </a:cxnLst>
                  <a:rect l="T15" t="T16" r="T17" b="T18"/>
                  <a:pathLst>
                    <a:path w="290" h="252">
                      <a:moveTo>
                        <a:pt x="0" y="0"/>
                      </a:moveTo>
                      <a:lnTo>
                        <a:pt x="52" y="0"/>
                      </a:lnTo>
                      <a:lnTo>
                        <a:pt x="290" y="234"/>
                      </a:lnTo>
                      <a:lnTo>
                        <a:pt x="250" y="252"/>
                      </a:lnTo>
                      <a:lnTo>
                        <a:pt x="0" y="0"/>
                      </a:lnTo>
                      <a:close/>
                    </a:path>
                  </a:pathLst>
                </a:custGeom>
                <a:solidFill>
                  <a:srgbClr val="FFFFFF"/>
                </a:solidFill>
                <a:ln w="9525">
                  <a:solidFill>
                    <a:srgbClr val="000000"/>
                  </a:solidFill>
                  <a:round/>
                  <a:headEnd/>
                  <a:tailEnd/>
                </a:ln>
              </p:spPr>
              <p:txBody>
                <a:bodyPr/>
                <a:lstStyle/>
                <a:p>
                  <a:endParaRPr lang="zh-CN" altLang="en-US"/>
                </a:p>
              </p:txBody>
            </p:sp>
            <p:sp>
              <p:nvSpPr>
                <p:cNvPr id="54" name="Freeform 18"/>
                <p:cNvSpPr>
                  <a:spLocks/>
                </p:cNvSpPr>
                <p:nvPr/>
              </p:nvSpPr>
              <p:spPr bwMode="auto">
                <a:xfrm>
                  <a:off x="6444" y="8541"/>
                  <a:ext cx="236" cy="234"/>
                </a:xfrm>
                <a:custGeom>
                  <a:avLst/>
                  <a:gdLst>
                    <a:gd name="T0" fmla="*/ 0 w 236"/>
                    <a:gd name="T1" fmla="*/ 0 h 234"/>
                    <a:gd name="T2" fmla="*/ 8 w 236"/>
                    <a:gd name="T3" fmla="*/ 234 h 234"/>
                    <a:gd name="T4" fmla="*/ 236 w 236"/>
                    <a:gd name="T5" fmla="*/ 234 h 234"/>
                    <a:gd name="T6" fmla="*/ 0 60000 65536"/>
                    <a:gd name="T7" fmla="*/ 0 60000 65536"/>
                    <a:gd name="T8" fmla="*/ 0 60000 65536"/>
                    <a:gd name="T9" fmla="*/ 0 w 236"/>
                    <a:gd name="T10" fmla="*/ 0 h 234"/>
                    <a:gd name="T11" fmla="*/ 236 w 236"/>
                    <a:gd name="T12" fmla="*/ 234 h 234"/>
                  </a:gdLst>
                  <a:ahLst/>
                  <a:cxnLst>
                    <a:cxn ang="T6">
                      <a:pos x="T0" y="T1"/>
                    </a:cxn>
                    <a:cxn ang="T7">
                      <a:pos x="T2" y="T3"/>
                    </a:cxn>
                    <a:cxn ang="T8">
                      <a:pos x="T4" y="T5"/>
                    </a:cxn>
                  </a:cxnLst>
                  <a:rect l="T9" t="T10" r="T11" b="T12"/>
                  <a:pathLst>
                    <a:path w="236" h="234">
                      <a:moveTo>
                        <a:pt x="0" y="0"/>
                      </a:moveTo>
                      <a:lnTo>
                        <a:pt x="8" y="234"/>
                      </a:lnTo>
                      <a:lnTo>
                        <a:pt x="236" y="23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19"/>
                <p:cNvSpPr>
                  <a:spLocks/>
                </p:cNvSpPr>
                <p:nvPr/>
              </p:nvSpPr>
              <p:spPr bwMode="auto">
                <a:xfrm>
                  <a:off x="6389" y="8575"/>
                  <a:ext cx="57" cy="146"/>
                </a:xfrm>
                <a:custGeom>
                  <a:avLst/>
                  <a:gdLst>
                    <a:gd name="T0" fmla="*/ 1 w 82"/>
                    <a:gd name="T1" fmla="*/ 0 h 186"/>
                    <a:gd name="T2" fmla="*/ 1 w 82"/>
                    <a:gd name="T3" fmla="*/ 0 h 186"/>
                    <a:gd name="T4" fmla="*/ 1 w 82"/>
                    <a:gd name="T5" fmla="*/ 2 h 186"/>
                    <a:gd name="T6" fmla="*/ 0 w 82"/>
                    <a:gd name="T7" fmla="*/ 2 h 186"/>
                    <a:gd name="T8" fmla="*/ 0 w 82"/>
                    <a:gd name="T9" fmla="*/ 2 h 186"/>
                    <a:gd name="T10" fmla="*/ 1 w 82"/>
                    <a:gd name="T11" fmla="*/ 2 h 186"/>
                    <a:gd name="T12" fmla="*/ 1 w 82"/>
                    <a:gd name="T13" fmla="*/ 2 h 186"/>
                    <a:gd name="T14" fmla="*/ 1 w 82"/>
                    <a:gd name="T15" fmla="*/ 2 h 186"/>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186"/>
                    <a:gd name="T26" fmla="*/ 82 w 82"/>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186">
                      <a:moveTo>
                        <a:pt x="82" y="0"/>
                      </a:moveTo>
                      <a:lnTo>
                        <a:pt x="30" y="0"/>
                      </a:lnTo>
                      <a:lnTo>
                        <a:pt x="30" y="37"/>
                      </a:lnTo>
                      <a:lnTo>
                        <a:pt x="0" y="37"/>
                      </a:lnTo>
                      <a:lnTo>
                        <a:pt x="0" y="139"/>
                      </a:lnTo>
                      <a:lnTo>
                        <a:pt x="26" y="139"/>
                      </a:lnTo>
                      <a:lnTo>
                        <a:pt x="26" y="186"/>
                      </a:lnTo>
                      <a:lnTo>
                        <a:pt x="64"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20"/>
                <p:cNvSpPr>
                  <a:spLocks/>
                </p:cNvSpPr>
                <p:nvPr/>
              </p:nvSpPr>
              <p:spPr bwMode="auto">
                <a:xfrm rot="-5400000">
                  <a:off x="6537" y="8731"/>
                  <a:ext cx="57" cy="146"/>
                </a:xfrm>
                <a:custGeom>
                  <a:avLst/>
                  <a:gdLst>
                    <a:gd name="T0" fmla="*/ 1 w 82"/>
                    <a:gd name="T1" fmla="*/ 0 h 186"/>
                    <a:gd name="T2" fmla="*/ 1 w 82"/>
                    <a:gd name="T3" fmla="*/ 0 h 186"/>
                    <a:gd name="T4" fmla="*/ 1 w 82"/>
                    <a:gd name="T5" fmla="*/ 2 h 186"/>
                    <a:gd name="T6" fmla="*/ 0 w 82"/>
                    <a:gd name="T7" fmla="*/ 2 h 186"/>
                    <a:gd name="T8" fmla="*/ 0 w 82"/>
                    <a:gd name="T9" fmla="*/ 2 h 186"/>
                    <a:gd name="T10" fmla="*/ 1 w 82"/>
                    <a:gd name="T11" fmla="*/ 2 h 186"/>
                    <a:gd name="T12" fmla="*/ 1 w 82"/>
                    <a:gd name="T13" fmla="*/ 2 h 186"/>
                    <a:gd name="T14" fmla="*/ 1 w 82"/>
                    <a:gd name="T15" fmla="*/ 2 h 186"/>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186"/>
                    <a:gd name="T26" fmla="*/ 82 w 82"/>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186">
                      <a:moveTo>
                        <a:pt x="82" y="0"/>
                      </a:moveTo>
                      <a:lnTo>
                        <a:pt x="30" y="0"/>
                      </a:lnTo>
                      <a:lnTo>
                        <a:pt x="30" y="37"/>
                      </a:lnTo>
                      <a:lnTo>
                        <a:pt x="0" y="37"/>
                      </a:lnTo>
                      <a:lnTo>
                        <a:pt x="0" y="139"/>
                      </a:lnTo>
                      <a:lnTo>
                        <a:pt x="26" y="139"/>
                      </a:lnTo>
                      <a:lnTo>
                        <a:pt x="26" y="186"/>
                      </a:lnTo>
                      <a:lnTo>
                        <a:pt x="64"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Line 21"/>
                <p:cNvSpPr>
                  <a:spLocks noChangeShapeType="1"/>
                </p:cNvSpPr>
                <p:nvPr/>
              </p:nvSpPr>
              <p:spPr bwMode="auto">
                <a:xfrm>
                  <a:off x="6409" y="860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2"/>
                <p:cNvSpPr>
                  <a:spLocks noChangeShapeType="1"/>
                </p:cNvSpPr>
                <p:nvPr/>
              </p:nvSpPr>
              <p:spPr bwMode="auto">
                <a:xfrm rot="5400000">
                  <a:off x="6560" y="877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23"/>
                <p:cNvSpPr>
                  <a:spLocks/>
                </p:cNvSpPr>
                <p:nvPr/>
              </p:nvSpPr>
              <p:spPr bwMode="auto">
                <a:xfrm>
                  <a:off x="6501" y="8530"/>
                  <a:ext cx="202" cy="191"/>
                </a:xfrm>
                <a:custGeom>
                  <a:avLst/>
                  <a:gdLst>
                    <a:gd name="T0" fmla="*/ 0 w 202"/>
                    <a:gd name="T1" fmla="*/ 11 h 191"/>
                    <a:gd name="T2" fmla="*/ 60 w 202"/>
                    <a:gd name="T3" fmla="*/ 6 h 191"/>
                    <a:gd name="T4" fmla="*/ 146 w 202"/>
                    <a:gd name="T5" fmla="*/ 45 h 191"/>
                    <a:gd name="T6" fmla="*/ 191 w 202"/>
                    <a:gd name="T7" fmla="*/ 119 h 191"/>
                    <a:gd name="T8" fmla="*/ 202 w 202"/>
                    <a:gd name="T9" fmla="*/ 191 h 191"/>
                    <a:gd name="T10" fmla="*/ 0 60000 65536"/>
                    <a:gd name="T11" fmla="*/ 0 60000 65536"/>
                    <a:gd name="T12" fmla="*/ 0 60000 65536"/>
                    <a:gd name="T13" fmla="*/ 0 60000 65536"/>
                    <a:gd name="T14" fmla="*/ 0 60000 65536"/>
                    <a:gd name="T15" fmla="*/ 0 w 202"/>
                    <a:gd name="T16" fmla="*/ 0 h 191"/>
                    <a:gd name="T17" fmla="*/ 202 w 202"/>
                    <a:gd name="T18" fmla="*/ 191 h 191"/>
                  </a:gdLst>
                  <a:ahLst/>
                  <a:cxnLst>
                    <a:cxn ang="T10">
                      <a:pos x="T0" y="T1"/>
                    </a:cxn>
                    <a:cxn ang="T11">
                      <a:pos x="T2" y="T3"/>
                    </a:cxn>
                    <a:cxn ang="T12">
                      <a:pos x="T4" y="T5"/>
                    </a:cxn>
                    <a:cxn ang="T13">
                      <a:pos x="T6" y="T7"/>
                    </a:cxn>
                    <a:cxn ang="T14">
                      <a:pos x="T8" y="T9"/>
                    </a:cxn>
                  </a:cxnLst>
                  <a:rect l="T15" t="T16" r="T17" b="T18"/>
                  <a:pathLst>
                    <a:path w="202" h="191">
                      <a:moveTo>
                        <a:pt x="0" y="11"/>
                      </a:moveTo>
                      <a:cubicBezTo>
                        <a:pt x="10" y="10"/>
                        <a:pt x="36" y="0"/>
                        <a:pt x="60" y="6"/>
                      </a:cubicBezTo>
                      <a:cubicBezTo>
                        <a:pt x="84" y="12"/>
                        <a:pt x="124" y="26"/>
                        <a:pt x="146" y="45"/>
                      </a:cubicBezTo>
                      <a:cubicBezTo>
                        <a:pt x="168" y="64"/>
                        <a:pt x="182" y="95"/>
                        <a:pt x="191" y="119"/>
                      </a:cubicBezTo>
                      <a:cubicBezTo>
                        <a:pt x="200" y="143"/>
                        <a:pt x="200" y="176"/>
                        <a:pt x="202" y="191"/>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6" name="Line 24"/>
              <p:cNvSpPr>
                <a:spLocks noChangeShapeType="1"/>
              </p:cNvSpPr>
              <p:nvPr/>
            </p:nvSpPr>
            <p:spPr bwMode="auto">
              <a:xfrm>
                <a:off x="6187" y="9924"/>
                <a:ext cx="718" cy="1"/>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5"/>
              <p:cNvSpPr>
                <a:spLocks noChangeShapeType="1"/>
              </p:cNvSpPr>
              <p:nvPr/>
            </p:nvSpPr>
            <p:spPr bwMode="auto">
              <a:xfrm>
                <a:off x="6493" y="9192"/>
                <a:ext cx="1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6"/>
              <p:cNvSpPr>
                <a:spLocks noChangeShapeType="1"/>
              </p:cNvSpPr>
              <p:nvPr/>
            </p:nvSpPr>
            <p:spPr bwMode="auto">
              <a:xfrm>
                <a:off x="6518" y="9192"/>
                <a:ext cx="0" cy="66"/>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7"/>
              <p:cNvSpPr>
                <a:spLocks noChangeShapeType="1"/>
              </p:cNvSpPr>
              <p:nvPr/>
            </p:nvSpPr>
            <p:spPr bwMode="auto">
              <a:xfrm>
                <a:off x="6600" y="9192"/>
                <a:ext cx="0" cy="66"/>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28"/>
              <p:cNvGrpSpPr>
                <a:grpSpLocks/>
              </p:cNvGrpSpPr>
              <p:nvPr/>
            </p:nvGrpSpPr>
            <p:grpSpPr bwMode="auto">
              <a:xfrm rot="-5400000">
                <a:off x="6440" y="10351"/>
                <a:ext cx="258" cy="34"/>
                <a:chOff x="7449" y="9962"/>
                <a:chExt cx="258" cy="34"/>
              </a:xfrm>
            </p:grpSpPr>
            <p:sp>
              <p:nvSpPr>
                <p:cNvPr id="51" name="AutoShape 29"/>
                <p:cNvSpPr>
                  <a:spLocks noChangeArrowheads="1"/>
                </p:cNvSpPr>
                <p:nvPr/>
              </p:nvSpPr>
              <p:spPr bwMode="auto">
                <a:xfrm rot="5400000">
                  <a:off x="7619" y="9908"/>
                  <a:ext cx="34" cy="142"/>
                </a:xfrm>
                <a:prstGeom prst="triangle">
                  <a:avLst>
                    <a:gd name="adj" fmla="val 50000"/>
                  </a:avLst>
                </a:prstGeom>
                <a:solidFill>
                  <a:srgbClr val="000000"/>
                </a:solidFill>
                <a:ln w="9525">
                  <a:solidFill>
                    <a:srgbClr val="000000"/>
                  </a:solidFill>
                  <a:miter lim="800000"/>
                  <a:headEnd/>
                  <a:tailEnd type="none" w="sm" len="lg"/>
                </a:ln>
              </p:spPr>
              <p:txBody>
                <a:bodyPr/>
                <a:lstStyle/>
                <a:p>
                  <a:endParaRPr kumimoji="1" lang="zh-CN" altLang="en-US" sz="2000">
                    <a:solidFill>
                      <a:srgbClr val="000000"/>
                    </a:solidFill>
                    <a:latin typeface="Times New Roman" pitchFamily="18" charset="0"/>
                  </a:endParaRPr>
                </a:p>
              </p:txBody>
            </p:sp>
            <p:sp>
              <p:nvSpPr>
                <p:cNvPr id="52" name="Line 30"/>
                <p:cNvSpPr>
                  <a:spLocks noChangeShapeType="1"/>
                </p:cNvSpPr>
                <p:nvPr/>
              </p:nvSpPr>
              <p:spPr bwMode="auto">
                <a:xfrm>
                  <a:off x="7449" y="9982"/>
                  <a:ext cx="106"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 name="Group 31"/>
            <p:cNvGrpSpPr>
              <a:grpSpLocks/>
            </p:cNvGrpSpPr>
            <p:nvPr/>
          </p:nvGrpSpPr>
          <p:grpSpPr bwMode="auto">
            <a:xfrm rot="3600000" flipH="1">
              <a:off x="9280" y="8677"/>
              <a:ext cx="337" cy="309"/>
              <a:chOff x="6389" y="8523"/>
              <a:chExt cx="337" cy="309"/>
            </a:xfrm>
          </p:grpSpPr>
          <p:sp>
            <p:nvSpPr>
              <p:cNvPr id="27" name="Freeform 32"/>
              <p:cNvSpPr>
                <a:spLocks/>
              </p:cNvSpPr>
              <p:nvPr/>
            </p:nvSpPr>
            <p:spPr bwMode="auto">
              <a:xfrm>
                <a:off x="6436" y="8523"/>
                <a:ext cx="290" cy="252"/>
              </a:xfrm>
              <a:custGeom>
                <a:avLst/>
                <a:gdLst>
                  <a:gd name="T0" fmla="*/ 0 w 290"/>
                  <a:gd name="T1" fmla="*/ 0 h 252"/>
                  <a:gd name="T2" fmla="*/ 52 w 290"/>
                  <a:gd name="T3" fmla="*/ 0 h 252"/>
                  <a:gd name="T4" fmla="*/ 290 w 290"/>
                  <a:gd name="T5" fmla="*/ 234 h 252"/>
                  <a:gd name="T6" fmla="*/ 250 w 290"/>
                  <a:gd name="T7" fmla="*/ 252 h 252"/>
                  <a:gd name="T8" fmla="*/ 0 w 290"/>
                  <a:gd name="T9" fmla="*/ 0 h 252"/>
                  <a:gd name="T10" fmla="*/ 0 60000 65536"/>
                  <a:gd name="T11" fmla="*/ 0 60000 65536"/>
                  <a:gd name="T12" fmla="*/ 0 60000 65536"/>
                  <a:gd name="T13" fmla="*/ 0 60000 65536"/>
                  <a:gd name="T14" fmla="*/ 0 60000 65536"/>
                  <a:gd name="T15" fmla="*/ 0 w 290"/>
                  <a:gd name="T16" fmla="*/ 0 h 252"/>
                  <a:gd name="T17" fmla="*/ 290 w 290"/>
                  <a:gd name="T18" fmla="*/ 252 h 252"/>
                </a:gdLst>
                <a:ahLst/>
                <a:cxnLst>
                  <a:cxn ang="T10">
                    <a:pos x="T0" y="T1"/>
                  </a:cxn>
                  <a:cxn ang="T11">
                    <a:pos x="T2" y="T3"/>
                  </a:cxn>
                  <a:cxn ang="T12">
                    <a:pos x="T4" y="T5"/>
                  </a:cxn>
                  <a:cxn ang="T13">
                    <a:pos x="T6" y="T7"/>
                  </a:cxn>
                  <a:cxn ang="T14">
                    <a:pos x="T8" y="T9"/>
                  </a:cxn>
                </a:cxnLst>
                <a:rect l="T15" t="T16" r="T17" b="T18"/>
                <a:pathLst>
                  <a:path w="290" h="252">
                    <a:moveTo>
                      <a:pt x="0" y="0"/>
                    </a:moveTo>
                    <a:lnTo>
                      <a:pt x="52" y="0"/>
                    </a:lnTo>
                    <a:lnTo>
                      <a:pt x="290" y="234"/>
                    </a:lnTo>
                    <a:lnTo>
                      <a:pt x="250" y="252"/>
                    </a:lnTo>
                    <a:lnTo>
                      <a:pt x="0" y="0"/>
                    </a:lnTo>
                    <a:close/>
                  </a:path>
                </a:pathLst>
              </a:custGeom>
              <a:solidFill>
                <a:srgbClr val="FFFFFF"/>
              </a:solidFill>
              <a:ln w="9525">
                <a:solidFill>
                  <a:srgbClr val="000000"/>
                </a:solidFill>
                <a:round/>
                <a:headEnd/>
                <a:tailEnd/>
              </a:ln>
            </p:spPr>
            <p:txBody>
              <a:bodyPr/>
              <a:lstStyle/>
              <a:p>
                <a:endParaRPr lang="zh-CN" altLang="en-US"/>
              </a:p>
            </p:txBody>
          </p:sp>
          <p:sp>
            <p:nvSpPr>
              <p:cNvPr id="28" name="Freeform 33"/>
              <p:cNvSpPr>
                <a:spLocks/>
              </p:cNvSpPr>
              <p:nvPr/>
            </p:nvSpPr>
            <p:spPr bwMode="auto">
              <a:xfrm>
                <a:off x="6444" y="8541"/>
                <a:ext cx="236" cy="234"/>
              </a:xfrm>
              <a:custGeom>
                <a:avLst/>
                <a:gdLst>
                  <a:gd name="T0" fmla="*/ 0 w 236"/>
                  <a:gd name="T1" fmla="*/ 0 h 234"/>
                  <a:gd name="T2" fmla="*/ 8 w 236"/>
                  <a:gd name="T3" fmla="*/ 234 h 234"/>
                  <a:gd name="T4" fmla="*/ 236 w 236"/>
                  <a:gd name="T5" fmla="*/ 234 h 234"/>
                  <a:gd name="T6" fmla="*/ 0 60000 65536"/>
                  <a:gd name="T7" fmla="*/ 0 60000 65536"/>
                  <a:gd name="T8" fmla="*/ 0 60000 65536"/>
                  <a:gd name="T9" fmla="*/ 0 w 236"/>
                  <a:gd name="T10" fmla="*/ 0 h 234"/>
                  <a:gd name="T11" fmla="*/ 236 w 236"/>
                  <a:gd name="T12" fmla="*/ 234 h 234"/>
                </a:gdLst>
                <a:ahLst/>
                <a:cxnLst>
                  <a:cxn ang="T6">
                    <a:pos x="T0" y="T1"/>
                  </a:cxn>
                  <a:cxn ang="T7">
                    <a:pos x="T2" y="T3"/>
                  </a:cxn>
                  <a:cxn ang="T8">
                    <a:pos x="T4" y="T5"/>
                  </a:cxn>
                </a:cxnLst>
                <a:rect l="T9" t="T10" r="T11" b="T12"/>
                <a:pathLst>
                  <a:path w="236" h="234">
                    <a:moveTo>
                      <a:pt x="0" y="0"/>
                    </a:moveTo>
                    <a:lnTo>
                      <a:pt x="8" y="234"/>
                    </a:lnTo>
                    <a:lnTo>
                      <a:pt x="236" y="23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34"/>
              <p:cNvSpPr>
                <a:spLocks/>
              </p:cNvSpPr>
              <p:nvPr/>
            </p:nvSpPr>
            <p:spPr bwMode="auto">
              <a:xfrm>
                <a:off x="6389" y="8575"/>
                <a:ext cx="57" cy="146"/>
              </a:xfrm>
              <a:custGeom>
                <a:avLst/>
                <a:gdLst>
                  <a:gd name="T0" fmla="*/ 1 w 82"/>
                  <a:gd name="T1" fmla="*/ 0 h 186"/>
                  <a:gd name="T2" fmla="*/ 1 w 82"/>
                  <a:gd name="T3" fmla="*/ 0 h 186"/>
                  <a:gd name="T4" fmla="*/ 1 w 82"/>
                  <a:gd name="T5" fmla="*/ 2 h 186"/>
                  <a:gd name="T6" fmla="*/ 0 w 82"/>
                  <a:gd name="T7" fmla="*/ 2 h 186"/>
                  <a:gd name="T8" fmla="*/ 0 w 82"/>
                  <a:gd name="T9" fmla="*/ 2 h 186"/>
                  <a:gd name="T10" fmla="*/ 1 w 82"/>
                  <a:gd name="T11" fmla="*/ 2 h 186"/>
                  <a:gd name="T12" fmla="*/ 1 w 82"/>
                  <a:gd name="T13" fmla="*/ 2 h 186"/>
                  <a:gd name="T14" fmla="*/ 1 w 82"/>
                  <a:gd name="T15" fmla="*/ 2 h 186"/>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186"/>
                  <a:gd name="T26" fmla="*/ 82 w 82"/>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186">
                    <a:moveTo>
                      <a:pt x="82" y="0"/>
                    </a:moveTo>
                    <a:lnTo>
                      <a:pt x="30" y="0"/>
                    </a:lnTo>
                    <a:lnTo>
                      <a:pt x="30" y="37"/>
                    </a:lnTo>
                    <a:lnTo>
                      <a:pt x="0" y="37"/>
                    </a:lnTo>
                    <a:lnTo>
                      <a:pt x="0" y="139"/>
                    </a:lnTo>
                    <a:lnTo>
                      <a:pt x="26" y="139"/>
                    </a:lnTo>
                    <a:lnTo>
                      <a:pt x="26" y="186"/>
                    </a:lnTo>
                    <a:lnTo>
                      <a:pt x="64"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35"/>
              <p:cNvSpPr>
                <a:spLocks/>
              </p:cNvSpPr>
              <p:nvPr/>
            </p:nvSpPr>
            <p:spPr bwMode="auto">
              <a:xfrm rot="-5400000">
                <a:off x="6537" y="8731"/>
                <a:ext cx="57" cy="146"/>
              </a:xfrm>
              <a:custGeom>
                <a:avLst/>
                <a:gdLst>
                  <a:gd name="T0" fmla="*/ 1 w 82"/>
                  <a:gd name="T1" fmla="*/ 0 h 186"/>
                  <a:gd name="T2" fmla="*/ 1 w 82"/>
                  <a:gd name="T3" fmla="*/ 0 h 186"/>
                  <a:gd name="T4" fmla="*/ 1 w 82"/>
                  <a:gd name="T5" fmla="*/ 2 h 186"/>
                  <a:gd name="T6" fmla="*/ 0 w 82"/>
                  <a:gd name="T7" fmla="*/ 2 h 186"/>
                  <a:gd name="T8" fmla="*/ 0 w 82"/>
                  <a:gd name="T9" fmla="*/ 2 h 186"/>
                  <a:gd name="T10" fmla="*/ 1 w 82"/>
                  <a:gd name="T11" fmla="*/ 2 h 186"/>
                  <a:gd name="T12" fmla="*/ 1 w 82"/>
                  <a:gd name="T13" fmla="*/ 2 h 186"/>
                  <a:gd name="T14" fmla="*/ 1 w 82"/>
                  <a:gd name="T15" fmla="*/ 2 h 186"/>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186"/>
                  <a:gd name="T26" fmla="*/ 82 w 82"/>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186">
                    <a:moveTo>
                      <a:pt x="82" y="0"/>
                    </a:moveTo>
                    <a:lnTo>
                      <a:pt x="30" y="0"/>
                    </a:lnTo>
                    <a:lnTo>
                      <a:pt x="30" y="37"/>
                    </a:lnTo>
                    <a:lnTo>
                      <a:pt x="0" y="37"/>
                    </a:lnTo>
                    <a:lnTo>
                      <a:pt x="0" y="139"/>
                    </a:lnTo>
                    <a:lnTo>
                      <a:pt x="26" y="139"/>
                    </a:lnTo>
                    <a:lnTo>
                      <a:pt x="26" y="186"/>
                    </a:lnTo>
                    <a:lnTo>
                      <a:pt x="64"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Line 36"/>
              <p:cNvSpPr>
                <a:spLocks noChangeShapeType="1"/>
              </p:cNvSpPr>
              <p:nvPr/>
            </p:nvSpPr>
            <p:spPr bwMode="auto">
              <a:xfrm>
                <a:off x="6409" y="860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7"/>
              <p:cNvSpPr>
                <a:spLocks noChangeShapeType="1"/>
              </p:cNvSpPr>
              <p:nvPr/>
            </p:nvSpPr>
            <p:spPr bwMode="auto">
              <a:xfrm rot="5400000">
                <a:off x="6560" y="877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38"/>
              <p:cNvSpPr>
                <a:spLocks/>
              </p:cNvSpPr>
              <p:nvPr/>
            </p:nvSpPr>
            <p:spPr bwMode="auto">
              <a:xfrm>
                <a:off x="6501" y="8530"/>
                <a:ext cx="202" cy="191"/>
              </a:xfrm>
              <a:custGeom>
                <a:avLst/>
                <a:gdLst>
                  <a:gd name="T0" fmla="*/ 0 w 202"/>
                  <a:gd name="T1" fmla="*/ 11 h 191"/>
                  <a:gd name="T2" fmla="*/ 60 w 202"/>
                  <a:gd name="T3" fmla="*/ 6 h 191"/>
                  <a:gd name="T4" fmla="*/ 146 w 202"/>
                  <a:gd name="T5" fmla="*/ 45 h 191"/>
                  <a:gd name="T6" fmla="*/ 191 w 202"/>
                  <a:gd name="T7" fmla="*/ 119 h 191"/>
                  <a:gd name="T8" fmla="*/ 202 w 202"/>
                  <a:gd name="T9" fmla="*/ 191 h 191"/>
                  <a:gd name="T10" fmla="*/ 0 60000 65536"/>
                  <a:gd name="T11" fmla="*/ 0 60000 65536"/>
                  <a:gd name="T12" fmla="*/ 0 60000 65536"/>
                  <a:gd name="T13" fmla="*/ 0 60000 65536"/>
                  <a:gd name="T14" fmla="*/ 0 60000 65536"/>
                  <a:gd name="T15" fmla="*/ 0 w 202"/>
                  <a:gd name="T16" fmla="*/ 0 h 191"/>
                  <a:gd name="T17" fmla="*/ 202 w 202"/>
                  <a:gd name="T18" fmla="*/ 191 h 191"/>
                </a:gdLst>
                <a:ahLst/>
                <a:cxnLst>
                  <a:cxn ang="T10">
                    <a:pos x="T0" y="T1"/>
                  </a:cxn>
                  <a:cxn ang="T11">
                    <a:pos x="T2" y="T3"/>
                  </a:cxn>
                  <a:cxn ang="T12">
                    <a:pos x="T4" y="T5"/>
                  </a:cxn>
                  <a:cxn ang="T13">
                    <a:pos x="T6" y="T7"/>
                  </a:cxn>
                  <a:cxn ang="T14">
                    <a:pos x="T8" y="T9"/>
                  </a:cxn>
                </a:cxnLst>
                <a:rect l="T15" t="T16" r="T17" b="T18"/>
                <a:pathLst>
                  <a:path w="202" h="191">
                    <a:moveTo>
                      <a:pt x="0" y="11"/>
                    </a:moveTo>
                    <a:cubicBezTo>
                      <a:pt x="10" y="10"/>
                      <a:pt x="36" y="0"/>
                      <a:pt x="60" y="6"/>
                    </a:cubicBezTo>
                    <a:cubicBezTo>
                      <a:pt x="84" y="12"/>
                      <a:pt x="124" y="26"/>
                      <a:pt x="146" y="45"/>
                    </a:cubicBezTo>
                    <a:cubicBezTo>
                      <a:pt x="168" y="64"/>
                      <a:pt x="182" y="95"/>
                      <a:pt x="191" y="119"/>
                    </a:cubicBezTo>
                    <a:cubicBezTo>
                      <a:pt x="200" y="143"/>
                      <a:pt x="200" y="176"/>
                      <a:pt x="202" y="191"/>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 name="Freeform 39"/>
            <p:cNvSpPr>
              <a:spLocks/>
            </p:cNvSpPr>
            <p:nvPr/>
          </p:nvSpPr>
          <p:spPr bwMode="auto">
            <a:xfrm>
              <a:off x="8138" y="8890"/>
              <a:ext cx="1312" cy="257"/>
            </a:xfrm>
            <a:custGeom>
              <a:avLst/>
              <a:gdLst>
                <a:gd name="T0" fmla="*/ 1 w 1312"/>
                <a:gd name="T1" fmla="*/ 121 h 257"/>
                <a:gd name="T2" fmla="*/ 510 w 1312"/>
                <a:gd name="T3" fmla="*/ 121 h 257"/>
                <a:gd name="T4" fmla="*/ 842 w 1312"/>
                <a:gd name="T5" fmla="*/ 17 h 257"/>
                <a:gd name="T6" fmla="*/ 1203 w 1312"/>
                <a:gd name="T7" fmla="*/ 18 h 257"/>
                <a:gd name="T8" fmla="*/ 1203 w 1312"/>
                <a:gd name="T9" fmla="*/ 56 h 257"/>
                <a:gd name="T10" fmla="*/ 1230 w 1312"/>
                <a:gd name="T11" fmla="*/ 113 h 257"/>
                <a:gd name="T12" fmla="*/ 1308 w 1312"/>
                <a:gd name="T13" fmla="*/ 138 h 257"/>
                <a:gd name="T14" fmla="*/ 1312 w 1312"/>
                <a:gd name="T15" fmla="*/ 257 h 257"/>
                <a:gd name="T16" fmla="*/ 956 w 1312"/>
                <a:gd name="T17" fmla="*/ 257 h 257"/>
                <a:gd name="T18" fmla="*/ 956 w 1312"/>
                <a:gd name="T19" fmla="*/ 208 h 257"/>
                <a:gd name="T20" fmla="*/ 900 w 1312"/>
                <a:gd name="T21" fmla="*/ 80 h 257"/>
                <a:gd name="T22" fmla="*/ 860 w 1312"/>
                <a:gd name="T23" fmla="*/ 110 h 257"/>
                <a:gd name="T24" fmla="*/ 811 w 1312"/>
                <a:gd name="T25" fmla="*/ 68 h 257"/>
                <a:gd name="T26" fmla="*/ 533 w 1312"/>
                <a:gd name="T27" fmla="*/ 257 h 257"/>
                <a:gd name="T28" fmla="*/ 0 w 1312"/>
                <a:gd name="T29" fmla="*/ 257 h 257"/>
                <a:gd name="T30" fmla="*/ 1 w 1312"/>
                <a:gd name="T31" fmla="*/ 121 h 2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2"/>
                <a:gd name="T49" fmla="*/ 0 h 257"/>
                <a:gd name="T50" fmla="*/ 1312 w 1312"/>
                <a:gd name="T51" fmla="*/ 257 h 2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2" h="257">
                  <a:moveTo>
                    <a:pt x="1" y="121"/>
                  </a:moveTo>
                  <a:lnTo>
                    <a:pt x="510" y="121"/>
                  </a:lnTo>
                  <a:cubicBezTo>
                    <a:pt x="650" y="104"/>
                    <a:pt x="727" y="34"/>
                    <a:pt x="842" y="17"/>
                  </a:cubicBezTo>
                  <a:cubicBezTo>
                    <a:pt x="957" y="0"/>
                    <a:pt x="1143" y="12"/>
                    <a:pt x="1203" y="18"/>
                  </a:cubicBezTo>
                  <a:lnTo>
                    <a:pt x="1203" y="56"/>
                  </a:lnTo>
                  <a:cubicBezTo>
                    <a:pt x="1208" y="72"/>
                    <a:pt x="1213" y="99"/>
                    <a:pt x="1230" y="113"/>
                  </a:cubicBezTo>
                  <a:cubicBezTo>
                    <a:pt x="1247" y="127"/>
                    <a:pt x="1294" y="114"/>
                    <a:pt x="1308" y="138"/>
                  </a:cubicBezTo>
                  <a:lnTo>
                    <a:pt x="1312" y="257"/>
                  </a:lnTo>
                  <a:lnTo>
                    <a:pt x="956" y="257"/>
                  </a:lnTo>
                  <a:lnTo>
                    <a:pt x="956" y="208"/>
                  </a:lnTo>
                  <a:lnTo>
                    <a:pt x="900" y="80"/>
                  </a:lnTo>
                  <a:lnTo>
                    <a:pt x="860" y="110"/>
                  </a:lnTo>
                  <a:lnTo>
                    <a:pt x="811" y="68"/>
                  </a:lnTo>
                  <a:lnTo>
                    <a:pt x="533" y="257"/>
                  </a:lnTo>
                  <a:lnTo>
                    <a:pt x="0" y="257"/>
                  </a:lnTo>
                  <a:lnTo>
                    <a:pt x="1" y="121"/>
                  </a:lnTo>
                  <a:close/>
                </a:path>
              </a:pathLst>
            </a:custGeom>
            <a:solidFill>
              <a:srgbClr val="FFFFFF"/>
            </a:solidFill>
            <a:ln w="9525">
              <a:solidFill>
                <a:srgbClr val="000000"/>
              </a:solidFill>
              <a:round/>
              <a:headEnd/>
              <a:tailEnd/>
            </a:ln>
          </p:spPr>
          <p:txBody>
            <a:bodyPr/>
            <a:lstStyle/>
            <a:p>
              <a:endParaRPr lang="zh-CN" altLang="en-US"/>
            </a:p>
          </p:txBody>
        </p:sp>
        <p:sp>
          <p:nvSpPr>
            <p:cNvPr id="8" name="Rectangle 40" descr="浅色上对角线"/>
            <p:cNvSpPr>
              <a:spLocks noChangeArrowheads="1"/>
            </p:cNvSpPr>
            <p:nvPr/>
          </p:nvSpPr>
          <p:spPr bwMode="auto">
            <a:xfrm>
              <a:off x="8136" y="9147"/>
              <a:ext cx="1312" cy="94"/>
            </a:xfrm>
            <a:prstGeom prst="rect">
              <a:avLst/>
            </a:prstGeom>
            <a:pattFill prst="ltUpDiag">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9" name="Rectangle 41" descr="浅色上对角线"/>
            <p:cNvSpPr>
              <a:spLocks noChangeArrowheads="1"/>
            </p:cNvSpPr>
            <p:nvPr/>
          </p:nvSpPr>
          <p:spPr bwMode="auto">
            <a:xfrm>
              <a:off x="8137" y="9547"/>
              <a:ext cx="1312" cy="94"/>
            </a:xfrm>
            <a:prstGeom prst="rect">
              <a:avLst/>
            </a:prstGeom>
            <a:pattFill prst="ltUpDiag">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0" name="Line 42"/>
            <p:cNvSpPr>
              <a:spLocks noChangeShapeType="1"/>
            </p:cNvSpPr>
            <p:nvPr/>
          </p:nvSpPr>
          <p:spPr bwMode="auto">
            <a:xfrm>
              <a:off x="8137" y="9760"/>
              <a:ext cx="1312"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43"/>
            <p:cNvSpPr>
              <a:spLocks noChangeShapeType="1"/>
            </p:cNvSpPr>
            <p:nvPr/>
          </p:nvSpPr>
          <p:spPr bwMode="auto">
            <a:xfrm flipH="1">
              <a:off x="9448" y="9029"/>
              <a:ext cx="1" cy="738"/>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44"/>
            <p:cNvSpPr>
              <a:spLocks noChangeShapeType="1"/>
            </p:cNvSpPr>
            <p:nvPr/>
          </p:nvSpPr>
          <p:spPr bwMode="auto">
            <a:xfrm flipH="1">
              <a:off x="8137" y="9022"/>
              <a:ext cx="1" cy="738"/>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Freeform 45" descr="浅色下对角线"/>
            <p:cNvSpPr>
              <a:spLocks/>
            </p:cNvSpPr>
            <p:nvPr/>
          </p:nvSpPr>
          <p:spPr bwMode="auto">
            <a:xfrm>
              <a:off x="8683" y="8965"/>
              <a:ext cx="318" cy="182"/>
            </a:xfrm>
            <a:custGeom>
              <a:avLst/>
              <a:gdLst>
                <a:gd name="T0" fmla="*/ 0 w 318"/>
                <a:gd name="T1" fmla="*/ 182 h 182"/>
                <a:gd name="T2" fmla="*/ 263 w 318"/>
                <a:gd name="T3" fmla="*/ 0 h 182"/>
                <a:gd name="T4" fmla="*/ 286 w 318"/>
                <a:gd name="T5" fmla="*/ 24 h 182"/>
                <a:gd name="T6" fmla="*/ 307 w 318"/>
                <a:gd name="T7" fmla="*/ 24 h 182"/>
                <a:gd name="T8" fmla="*/ 318 w 318"/>
                <a:gd name="T9" fmla="*/ 53 h 182"/>
                <a:gd name="T10" fmla="*/ 260 w 318"/>
                <a:gd name="T11" fmla="*/ 64 h 182"/>
                <a:gd name="T12" fmla="*/ 193 w 318"/>
                <a:gd name="T13" fmla="*/ 115 h 182"/>
                <a:gd name="T14" fmla="*/ 193 w 318"/>
                <a:gd name="T15" fmla="*/ 144 h 182"/>
                <a:gd name="T16" fmla="*/ 139 w 318"/>
                <a:gd name="T17" fmla="*/ 182 h 182"/>
                <a:gd name="T18" fmla="*/ 0 w 318"/>
                <a:gd name="T19" fmla="*/ 182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8"/>
                <a:gd name="T31" fmla="*/ 0 h 182"/>
                <a:gd name="T32" fmla="*/ 318 w 318"/>
                <a:gd name="T33" fmla="*/ 182 h 1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8" h="182">
                  <a:moveTo>
                    <a:pt x="0" y="182"/>
                  </a:moveTo>
                  <a:lnTo>
                    <a:pt x="263" y="0"/>
                  </a:lnTo>
                  <a:lnTo>
                    <a:pt x="286" y="24"/>
                  </a:lnTo>
                  <a:lnTo>
                    <a:pt x="307" y="24"/>
                  </a:lnTo>
                  <a:lnTo>
                    <a:pt x="318" y="53"/>
                  </a:lnTo>
                  <a:lnTo>
                    <a:pt x="260" y="64"/>
                  </a:lnTo>
                  <a:lnTo>
                    <a:pt x="193" y="115"/>
                  </a:lnTo>
                  <a:lnTo>
                    <a:pt x="193" y="144"/>
                  </a:lnTo>
                  <a:lnTo>
                    <a:pt x="139" y="182"/>
                  </a:lnTo>
                  <a:lnTo>
                    <a:pt x="0" y="182"/>
                  </a:lnTo>
                  <a:close/>
                </a:path>
              </a:pathLst>
            </a:custGeom>
            <a:pattFill prst="ltDnDiag">
              <a:fgClr>
                <a:srgbClr val="000000"/>
              </a:fgClr>
              <a:bgClr>
                <a:srgbClr val="FFFFFF"/>
              </a:bgClr>
            </a:pattFill>
            <a:ln w="9525">
              <a:solidFill>
                <a:srgbClr val="000000"/>
              </a:solidFill>
              <a:round/>
              <a:headEnd/>
              <a:tailEnd/>
            </a:ln>
          </p:spPr>
          <p:txBody>
            <a:bodyPr/>
            <a:lstStyle/>
            <a:p>
              <a:endParaRPr lang="zh-CN" altLang="en-US"/>
            </a:p>
          </p:txBody>
        </p:sp>
        <p:sp>
          <p:nvSpPr>
            <p:cNvPr id="14" name="Freeform 46"/>
            <p:cNvSpPr>
              <a:spLocks/>
            </p:cNvSpPr>
            <p:nvPr/>
          </p:nvSpPr>
          <p:spPr bwMode="auto">
            <a:xfrm>
              <a:off x="8344" y="8854"/>
              <a:ext cx="1001" cy="610"/>
            </a:xfrm>
            <a:custGeom>
              <a:avLst/>
              <a:gdLst>
                <a:gd name="T0" fmla="*/ 962 w 1001"/>
                <a:gd name="T1" fmla="*/ 0 h 610"/>
                <a:gd name="T2" fmla="*/ 1001 w 1001"/>
                <a:gd name="T3" fmla="*/ 80 h 610"/>
                <a:gd name="T4" fmla="*/ 73 w 1001"/>
                <a:gd name="T5" fmla="*/ 610 h 610"/>
                <a:gd name="T6" fmla="*/ 0 w 1001"/>
                <a:gd name="T7" fmla="*/ 602 h 610"/>
                <a:gd name="T8" fmla="*/ 35 w 1001"/>
                <a:gd name="T9" fmla="*/ 537 h 610"/>
                <a:gd name="T10" fmla="*/ 962 w 1001"/>
                <a:gd name="T11" fmla="*/ 0 h 610"/>
                <a:gd name="T12" fmla="*/ 0 60000 65536"/>
                <a:gd name="T13" fmla="*/ 0 60000 65536"/>
                <a:gd name="T14" fmla="*/ 0 60000 65536"/>
                <a:gd name="T15" fmla="*/ 0 60000 65536"/>
                <a:gd name="T16" fmla="*/ 0 60000 65536"/>
                <a:gd name="T17" fmla="*/ 0 60000 65536"/>
                <a:gd name="T18" fmla="*/ 0 w 1001"/>
                <a:gd name="T19" fmla="*/ 0 h 610"/>
                <a:gd name="T20" fmla="*/ 1001 w 1001"/>
                <a:gd name="T21" fmla="*/ 610 h 610"/>
              </a:gdLst>
              <a:ahLst/>
              <a:cxnLst>
                <a:cxn ang="T12">
                  <a:pos x="T0" y="T1"/>
                </a:cxn>
                <a:cxn ang="T13">
                  <a:pos x="T2" y="T3"/>
                </a:cxn>
                <a:cxn ang="T14">
                  <a:pos x="T4" y="T5"/>
                </a:cxn>
                <a:cxn ang="T15">
                  <a:pos x="T6" y="T7"/>
                </a:cxn>
                <a:cxn ang="T16">
                  <a:pos x="T8" y="T9"/>
                </a:cxn>
                <a:cxn ang="T17">
                  <a:pos x="T10" y="T11"/>
                </a:cxn>
              </a:cxnLst>
              <a:rect l="T18" t="T19" r="T20" b="T21"/>
              <a:pathLst>
                <a:path w="1001" h="610">
                  <a:moveTo>
                    <a:pt x="962" y="0"/>
                  </a:moveTo>
                  <a:lnTo>
                    <a:pt x="1001" y="80"/>
                  </a:lnTo>
                  <a:lnTo>
                    <a:pt x="73" y="610"/>
                  </a:lnTo>
                  <a:lnTo>
                    <a:pt x="0" y="602"/>
                  </a:lnTo>
                  <a:lnTo>
                    <a:pt x="35" y="537"/>
                  </a:lnTo>
                  <a:lnTo>
                    <a:pt x="962" y="0"/>
                  </a:lnTo>
                  <a:close/>
                </a:path>
              </a:pathLst>
            </a:custGeom>
            <a:solidFill>
              <a:srgbClr val="FFFFFF"/>
            </a:solidFill>
            <a:ln w="9525">
              <a:solidFill>
                <a:srgbClr val="000000"/>
              </a:solidFill>
              <a:round/>
              <a:headEnd/>
              <a:tailEnd/>
            </a:ln>
          </p:spPr>
          <p:txBody>
            <a:bodyPr/>
            <a:lstStyle/>
            <a:p>
              <a:endParaRPr lang="zh-CN" altLang="en-US"/>
            </a:p>
          </p:txBody>
        </p:sp>
        <p:sp>
          <p:nvSpPr>
            <p:cNvPr id="15" name="Line 47"/>
            <p:cNvSpPr>
              <a:spLocks noChangeShapeType="1"/>
            </p:cNvSpPr>
            <p:nvPr/>
          </p:nvSpPr>
          <p:spPr bwMode="auto">
            <a:xfrm>
              <a:off x="8379" y="9391"/>
              <a:ext cx="38" cy="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48"/>
            <p:cNvSpPr>
              <a:spLocks noChangeShapeType="1"/>
            </p:cNvSpPr>
            <p:nvPr/>
          </p:nvSpPr>
          <p:spPr bwMode="auto">
            <a:xfrm>
              <a:off x="7847" y="9391"/>
              <a:ext cx="1733" cy="0"/>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49"/>
            <p:cNvSpPr>
              <a:spLocks noChangeShapeType="1"/>
            </p:cNvSpPr>
            <p:nvPr/>
          </p:nvSpPr>
          <p:spPr bwMode="auto">
            <a:xfrm>
              <a:off x="9010" y="9000"/>
              <a:ext cx="75"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50"/>
            <p:cNvSpPr>
              <a:spLocks noChangeShapeType="1"/>
            </p:cNvSpPr>
            <p:nvPr/>
          </p:nvSpPr>
          <p:spPr bwMode="auto">
            <a:xfrm>
              <a:off x="9055" y="9000"/>
              <a:ext cx="83" cy="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51"/>
            <p:cNvSpPr>
              <a:spLocks noChangeShapeType="1"/>
            </p:cNvSpPr>
            <p:nvPr/>
          </p:nvSpPr>
          <p:spPr bwMode="auto">
            <a:xfrm flipV="1">
              <a:off x="9092" y="9091"/>
              <a:ext cx="46" cy="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52"/>
            <p:cNvSpPr>
              <a:spLocks noChangeShapeType="1"/>
            </p:cNvSpPr>
            <p:nvPr/>
          </p:nvSpPr>
          <p:spPr bwMode="auto">
            <a:xfrm>
              <a:off x="8876" y="9109"/>
              <a:ext cx="49" cy="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3"/>
            <p:cNvSpPr>
              <a:spLocks noChangeShapeType="1"/>
            </p:cNvSpPr>
            <p:nvPr/>
          </p:nvSpPr>
          <p:spPr bwMode="auto">
            <a:xfrm>
              <a:off x="8898" y="9095"/>
              <a:ext cx="49" cy="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Freeform 54"/>
            <p:cNvSpPr>
              <a:spLocks/>
            </p:cNvSpPr>
            <p:nvPr/>
          </p:nvSpPr>
          <p:spPr bwMode="auto">
            <a:xfrm>
              <a:off x="8969" y="9014"/>
              <a:ext cx="121" cy="123"/>
            </a:xfrm>
            <a:custGeom>
              <a:avLst/>
              <a:gdLst>
                <a:gd name="T0" fmla="*/ 25 w 121"/>
                <a:gd name="T1" fmla="*/ 8 h 123"/>
                <a:gd name="T2" fmla="*/ 47 w 121"/>
                <a:gd name="T3" fmla="*/ 59 h 123"/>
                <a:gd name="T4" fmla="*/ 116 w 121"/>
                <a:gd name="T5" fmla="*/ 114 h 123"/>
                <a:gd name="T6" fmla="*/ 78 w 121"/>
                <a:gd name="T7" fmla="*/ 114 h 123"/>
                <a:gd name="T8" fmla="*/ 23 w 121"/>
                <a:gd name="T9" fmla="*/ 59 h 123"/>
                <a:gd name="T10" fmla="*/ 0 w 121"/>
                <a:gd name="T11" fmla="*/ 8 h 123"/>
                <a:gd name="T12" fmla="*/ 25 w 121"/>
                <a:gd name="T13" fmla="*/ 8 h 123"/>
                <a:gd name="T14" fmla="*/ 0 60000 65536"/>
                <a:gd name="T15" fmla="*/ 0 60000 65536"/>
                <a:gd name="T16" fmla="*/ 0 60000 65536"/>
                <a:gd name="T17" fmla="*/ 0 60000 65536"/>
                <a:gd name="T18" fmla="*/ 0 60000 65536"/>
                <a:gd name="T19" fmla="*/ 0 60000 65536"/>
                <a:gd name="T20" fmla="*/ 0 60000 65536"/>
                <a:gd name="T21" fmla="*/ 0 w 121"/>
                <a:gd name="T22" fmla="*/ 0 h 123"/>
                <a:gd name="T23" fmla="*/ 121 w 121"/>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123">
                  <a:moveTo>
                    <a:pt x="25" y="8"/>
                  </a:moveTo>
                  <a:cubicBezTo>
                    <a:pt x="33" y="16"/>
                    <a:pt x="32" y="42"/>
                    <a:pt x="47" y="59"/>
                  </a:cubicBezTo>
                  <a:cubicBezTo>
                    <a:pt x="62" y="76"/>
                    <a:pt x="111" y="105"/>
                    <a:pt x="116" y="114"/>
                  </a:cubicBezTo>
                  <a:cubicBezTo>
                    <a:pt x="121" y="123"/>
                    <a:pt x="93" y="123"/>
                    <a:pt x="78" y="114"/>
                  </a:cubicBezTo>
                  <a:cubicBezTo>
                    <a:pt x="63" y="105"/>
                    <a:pt x="36" y="77"/>
                    <a:pt x="23" y="59"/>
                  </a:cubicBezTo>
                  <a:cubicBezTo>
                    <a:pt x="10" y="41"/>
                    <a:pt x="0" y="16"/>
                    <a:pt x="0" y="8"/>
                  </a:cubicBezTo>
                  <a:cubicBezTo>
                    <a:pt x="0" y="0"/>
                    <a:pt x="18" y="1"/>
                    <a:pt x="25" y="8"/>
                  </a:cubicBezTo>
                  <a:close/>
                </a:path>
              </a:pathLst>
            </a:custGeom>
            <a:solidFill>
              <a:srgbClr val="FFFFFF"/>
            </a:solidFill>
            <a:ln w="9525">
              <a:solidFill>
                <a:srgbClr val="000000"/>
              </a:solidFill>
              <a:round/>
              <a:headEnd/>
              <a:tailEnd/>
            </a:ln>
          </p:spPr>
          <p:txBody>
            <a:bodyPr/>
            <a:lstStyle/>
            <a:p>
              <a:endParaRPr lang="zh-CN" altLang="en-US"/>
            </a:p>
          </p:txBody>
        </p:sp>
        <p:grpSp>
          <p:nvGrpSpPr>
            <p:cNvPr id="23" name="Group 55"/>
            <p:cNvGrpSpPr>
              <a:grpSpLocks/>
            </p:cNvGrpSpPr>
            <p:nvPr/>
          </p:nvGrpSpPr>
          <p:grpSpPr bwMode="auto">
            <a:xfrm>
              <a:off x="7612" y="9371"/>
              <a:ext cx="258" cy="34"/>
              <a:chOff x="7449" y="9962"/>
              <a:chExt cx="258" cy="34"/>
            </a:xfrm>
          </p:grpSpPr>
          <p:sp>
            <p:nvSpPr>
              <p:cNvPr id="25" name="AutoShape 56"/>
              <p:cNvSpPr>
                <a:spLocks noChangeArrowheads="1"/>
              </p:cNvSpPr>
              <p:nvPr/>
            </p:nvSpPr>
            <p:spPr bwMode="auto">
              <a:xfrm rot="5400000">
                <a:off x="7619" y="9908"/>
                <a:ext cx="34" cy="142"/>
              </a:xfrm>
              <a:prstGeom prst="triangle">
                <a:avLst>
                  <a:gd name="adj" fmla="val 50000"/>
                </a:avLst>
              </a:prstGeom>
              <a:solidFill>
                <a:srgbClr val="000000"/>
              </a:solidFill>
              <a:ln w="9525">
                <a:solidFill>
                  <a:srgbClr val="000000"/>
                </a:solidFill>
                <a:miter lim="800000"/>
                <a:headEnd/>
                <a:tailEnd type="none" w="sm" len="lg"/>
              </a:ln>
            </p:spPr>
            <p:txBody>
              <a:bodyPr/>
              <a:lstStyle/>
              <a:p>
                <a:endParaRPr kumimoji="1" lang="zh-CN" altLang="en-US" sz="2000">
                  <a:solidFill>
                    <a:srgbClr val="000000"/>
                  </a:solidFill>
                  <a:latin typeface="Times New Roman" pitchFamily="18" charset="0"/>
                </a:endParaRPr>
              </a:p>
            </p:txBody>
          </p:sp>
          <p:sp>
            <p:nvSpPr>
              <p:cNvPr id="26" name="Line 57"/>
              <p:cNvSpPr>
                <a:spLocks noChangeShapeType="1"/>
              </p:cNvSpPr>
              <p:nvPr/>
            </p:nvSpPr>
            <p:spPr bwMode="auto">
              <a:xfrm>
                <a:off x="7449" y="9982"/>
                <a:ext cx="106" cy="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24" name="Rectangle 58"/>
            <p:cNvSpPr>
              <a:spLocks noChangeArrowheads="1"/>
            </p:cNvSpPr>
            <p:nvPr/>
          </p:nvSpPr>
          <p:spPr bwMode="auto">
            <a:xfrm>
              <a:off x="6982" y="10390"/>
              <a:ext cx="21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2400" b="0">
                  <a:solidFill>
                    <a:srgbClr val="000000"/>
                  </a:solidFill>
                  <a:latin typeface="Times New Roman" pitchFamily="18" charset="0"/>
                </a:rPr>
                <a:t>    </a:t>
              </a:r>
              <a:r>
                <a:rPr kumimoji="1" lang="zh-CN" altLang="en-US" sz="2400" b="0">
                  <a:solidFill>
                    <a:srgbClr val="000000"/>
                  </a:solidFill>
                  <a:latin typeface="Times New Roman" pitchFamily="18" charset="0"/>
                </a:rPr>
                <a:t>热电偶安装图</a:t>
              </a:r>
            </a:p>
            <a:p>
              <a:pPr eaLnBrk="0" hangingPunct="0"/>
              <a:endParaRPr kumimoji="1" lang="en-US" altLang="zh-CN" sz="2400" b="0">
                <a:solidFill>
                  <a:srgbClr val="000000"/>
                </a:solidFill>
                <a:latin typeface="Times New Roman" pitchFamily="18" charset="0"/>
              </a:endParaRPr>
            </a:p>
          </p:txBody>
        </p:sp>
      </p:grpSp>
      <p:sp>
        <p:nvSpPr>
          <p:cNvPr id="60" name="Rectangle 60"/>
          <p:cNvSpPr>
            <a:spLocks noChangeArrowheads="1"/>
          </p:cNvSpPr>
          <p:nvPr/>
        </p:nvSpPr>
        <p:spPr bwMode="auto">
          <a:xfrm>
            <a:off x="1183873" y="369096"/>
            <a:ext cx="7160935" cy="5847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zh-CN" altLang="en-US" sz="3200" b="0">
                <a:solidFill>
                  <a:srgbClr val="FF3300"/>
                </a:solidFill>
                <a:latin typeface="Times New Roman" pitchFamily="18" charset="0"/>
                <a:ea typeface="华文行楷" pitchFamily="2" charset="-122"/>
              </a:rPr>
              <a:t>补充：热电偶的选择、安装使用和校验</a:t>
            </a:r>
          </a:p>
        </p:txBody>
      </p:sp>
    </p:spTree>
    <p:extLst>
      <p:ext uri="{BB962C8B-B14F-4D97-AF65-F5344CB8AC3E}">
        <p14:creationId xmlns:p14="http://schemas.microsoft.com/office/powerpoint/2010/main" val="788056795"/>
      </p:ext>
    </p:extLst>
  </p:cSld>
  <p:clrMapOvr>
    <a:masterClrMapping/>
  </p:clrMapOvr>
  <p:transition>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35287" y="3255965"/>
            <a:ext cx="11186795" cy="3427412"/>
            <a:chOff x="432" y="806"/>
            <a:chExt cx="5040" cy="2002"/>
          </a:xfrm>
        </p:grpSpPr>
        <p:sp>
          <p:nvSpPr>
            <p:cNvPr id="4" name="Line 3"/>
            <p:cNvSpPr>
              <a:spLocks noChangeShapeType="1"/>
            </p:cNvSpPr>
            <p:nvPr/>
          </p:nvSpPr>
          <p:spPr bwMode="auto">
            <a:xfrm>
              <a:off x="432" y="816"/>
              <a:ext cx="50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432" y="1253"/>
              <a:ext cx="50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Rectangle 5"/>
            <p:cNvSpPr>
              <a:spLocks noChangeArrowheads="1"/>
            </p:cNvSpPr>
            <p:nvPr/>
          </p:nvSpPr>
          <p:spPr bwMode="auto">
            <a:xfrm>
              <a:off x="543" y="806"/>
              <a:ext cx="430"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热电偶</a:t>
              </a:r>
            </a:p>
            <a:p>
              <a:r>
                <a:rPr kumimoji="1" lang="zh-CN" altLang="en-US" sz="2000" b="0">
                  <a:solidFill>
                    <a:srgbClr val="000000"/>
                  </a:solidFill>
                  <a:latin typeface="Times New Roman" pitchFamily="18" charset="0"/>
                </a:rPr>
                <a:t>分度号</a:t>
              </a:r>
            </a:p>
          </p:txBody>
        </p:sp>
        <p:sp>
          <p:nvSpPr>
            <p:cNvPr id="7" name="Rectangle 6"/>
            <p:cNvSpPr>
              <a:spLocks noChangeArrowheads="1"/>
            </p:cNvSpPr>
            <p:nvPr/>
          </p:nvSpPr>
          <p:spPr bwMode="auto">
            <a:xfrm>
              <a:off x="1248" y="864"/>
              <a:ext cx="69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校验温度</a:t>
              </a:r>
              <a:r>
                <a:rPr kumimoji="1" lang="en-US" altLang="zh-CN" sz="2000" b="0">
                  <a:solidFill>
                    <a:srgbClr val="000000"/>
                  </a:solidFill>
                  <a:latin typeface="Times New Roman" pitchFamily="18" charset="0"/>
                </a:rPr>
                <a:t>/℃</a:t>
              </a:r>
            </a:p>
          </p:txBody>
        </p:sp>
        <p:sp>
          <p:nvSpPr>
            <p:cNvPr id="8" name="Rectangle 7"/>
            <p:cNvSpPr>
              <a:spLocks noChangeArrowheads="1"/>
            </p:cNvSpPr>
            <p:nvPr/>
          </p:nvSpPr>
          <p:spPr bwMode="auto">
            <a:xfrm>
              <a:off x="3408" y="815"/>
              <a:ext cx="103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热电偶允许偏差</a:t>
              </a:r>
              <a:r>
                <a:rPr kumimoji="1" lang="en-US" altLang="zh-CN" sz="2000" b="0">
                  <a:solidFill>
                    <a:srgbClr val="000000"/>
                  </a:solidFill>
                  <a:latin typeface="Times New Roman" pitchFamily="18" charset="0"/>
                </a:rPr>
                <a:t>/℃</a:t>
              </a:r>
            </a:p>
          </p:txBody>
        </p:sp>
        <p:sp>
          <p:nvSpPr>
            <p:cNvPr id="9" name="Rectangle 8"/>
            <p:cNvSpPr>
              <a:spLocks noChangeArrowheads="1"/>
            </p:cNvSpPr>
            <p:nvPr/>
          </p:nvSpPr>
          <p:spPr bwMode="auto">
            <a:xfrm>
              <a:off x="2540" y="998"/>
              <a:ext cx="31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温度</a:t>
              </a:r>
            </a:p>
          </p:txBody>
        </p:sp>
        <p:sp>
          <p:nvSpPr>
            <p:cNvPr id="10" name="Rectangle 9"/>
            <p:cNvSpPr>
              <a:spLocks noChangeArrowheads="1"/>
            </p:cNvSpPr>
            <p:nvPr/>
          </p:nvSpPr>
          <p:spPr bwMode="auto">
            <a:xfrm>
              <a:off x="3116" y="998"/>
              <a:ext cx="31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偏差</a:t>
              </a:r>
            </a:p>
          </p:txBody>
        </p:sp>
        <p:sp>
          <p:nvSpPr>
            <p:cNvPr id="11" name="Rectangle 10"/>
            <p:cNvSpPr>
              <a:spLocks noChangeArrowheads="1"/>
            </p:cNvSpPr>
            <p:nvPr/>
          </p:nvSpPr>
          <p:spPr bwMode="auto">
            <a:xfrm>
              <a:off x="3696" y="997"/>
              <a:ext cx="31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温度</a:t>
              </a:r>
            </a:p>
          </p:txBody>
        </p:sp>
        <p:sp>
          <p:nvSpPr>
            <p:cNvPr id="12" name="Rectangle 11"/>
            <p:cNvSpPr>
              <a:spLocks noChangeArrowheads="1"/>
            </p:cNvSpPr>
            <p:nvPr/>
          </p:nvSpPr>
          <p:spPr bwMode="auto">
            <a:xfrm>
              <a:off x="4464" y="998"/>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偏    差</a:t>
              </a:r>
            </a:p>
          </p:txBody>
        </p:sp>
        <p:sp>
          <p:nvSpPr>
            <p:cNvPr id="13" name="Line 12"/>
            <p:cNvSpPr>
              <a:spLocks noChangeShapeType="1"/>
            </p:cNvSpPr>
            <p:nvPr/>
          </p:nvSpPr>
          <p:spPr bwMode="auto">
            <a:xfrm>
              <a:off x="432" y="1805"/>
              <a:ext cx="50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Rectangle 13"/>
            <p:cNvSpPr>
              <a:spLocks noChangeArrowheads="1"/>
            </p:cNvSpPr>
            <p:nvPr/>
          </p:nvSpPr>
          <p:spPr bwMode="auto">
            <a:xfrm>
              <a:off x="552" y="1380"/>
              <a:ext cx="34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LB–3</a:t>
              </a:r>
            </a:p>
          </p:txBody>
        </p:sp>
        <p:sp>
          <p:nvSpPr>
            <p:cNvPr id="15" name="Rectangle 14"/>
            <p:cNvSpPr>
              <a:spLocks noChangeArrowheads="1"/>
            </p:cNvSpPr>
            <p:nvPr/>
          </p:nvSpPr>
          <p:spPr bwMode="auto">
            <a:xfrm>
              <a:off x="1344" y="1296"/>
              <a:ext cx="661"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600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800</a:t>
              </a:r>
              <a:r>
                <a:rPr kumimoji="1" lang="zh-CN" altLang="en-US" sz="2000" b="0">
                  <a:solidFill>
                    <a:srgbClr val="000000"/>
                  </a:solidFill>
                  <a:latin typeface="Times New Roman" pitchFamily="18" charset="0"/>
                </a:rPr>
                <a:t>，</a:t>
              </a:r>
            </a:p>
            <a:p>
              <a:r>
                <a:rPr kumimoji="1" lang="en-US" altLang="zh-CN" sz="2000" b="0">
                  <a:solidFill>
                    <a:srgbClr val="000000"/>
                  </a:solidFill>
                  <a:latin typeface="Times New Roman" pitchFamily="18" charset="0"/>
                </a:rPr>
                <a:t>1000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1200</a:t>
              </a:r>
            </a:p>
          </p:txBody>
        </p:sp>
        <p:sp>
          <p:nvSpPr>
            <p:cNvPr id="16" name="Rectangle 15"/>
            <p:cNvSpPr>
              <a:spLocks noChangeArrowheads="1"/>
            </p:cNvSpPr>
            <p:nvPr/>
          </p:nvSpPr>
          <p:spPr bwMode="auto">
            <a:xfrm>
              <a:off x="2448" y="1382"/>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600</a:t>
              </a:r>
            </a:p>
          </p:txBody>
        </p:sp>
        <p:sp>
          <p:nvSpPr>
            <p:cNvPr id="17" name="Rectangle 16"/>
            <p:cNvSpPr>
              <a:spLocks noChangeArrowheads="1"/>
            </p:cNvSpPr>
            <p:nvPr/>
          </p:nvSpPr>
          <p:spPr bwMode="auto">
            <a:xfrm>
              <a:off x="3120" y="1382"/>
              <a:ext cx="31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±2.4</a:t>
              </a:r>
            </a:p>
          </p:txBody>
        </p:sp>
        <p:sp>
          <p:nvSpPr>
            <p:cNvPr id="18" name="Rectangle 17"/>
            <p:cNvSpPr>
              <a:spLocks noChangeArrowheads="1"/>
            </p:cNvSpPr>
            <p:nvPr/>
          </p:nvSpPr>
          <p:spPr bwMode="auto">
            <a:xfrm>
              <a:off x="3756" y="1358"/>
              <a:ext cx="32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&gt;600</a:t>
              </a:r>
            </a:p>
          </p:txBody>
        </p:sp>
        <p:sp>
          <p:nvSpPr>
            <p:cNvPr id="19" name="Rectangle 18"/>
            <p:cNvSpPr>
              <a:spLocks noChangeArrowheads="1"/>
            </p:cNvSpPr>
            <p:nvPr/>
          </p:nvSpPr>
          <p:spPr bwMode="auto">
            <a:xfrm>
              <a:off x="4272" y="1296"/>
              <a:ext cx="777"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dirty="0">
                  <a:solidFill>
                    <a:srgbClr val="000000"/>
                  </a:solidFill>
                  <a:latin typeface="Times New Roman" pitchFamily="18" charset="0"/>
                </a:rPr>
                <a:t>占所测热电势</a:t>
              </a:r>
            </a:p>
            <a:p>
              <a:r>
                <a:rPr kumimoji="1" lang="zh-CN" altLang="en-US" sz="2000" b="0" dirty="0">
                  <a:solidFill>
                    <a:srgbClr val="000000"/>
                  </a:solidFill>
                  <a:latin typeface="Times New Roman" pitchFamily="18" charset="0"/>
                </a:rPr>
                <a:t>的</a:t>
              </a:r>
              <a:r>
                <a:rPr kumimoji="1" lang="en-US" altLang="zh-CN" sz="2000" b="0" dirty="0">
                  <a:solidFill>
                    <a:srgbClr val="000000"/>
                  </a:solidFill>
                  <a:latin typeface="Times New Roman" pitchFamily="18" charset="0"/>
                </a:rPr>
                <a:t>±0.4%</a:t>
              </a:r>
            </a:p>
          </p:txBody>
        </p:sp>
        <p:sp>
          <p:nvSpPr>
            <p:cNvPr id="20" name="Line 19"/>
            <p:cNvSpPr>
              <a:spLocks noChangeShapeType="1"/>
            </p:cNvSpPr>
            <p:nvPr/>
          </p:nvSpPr>
          <p:spPr bwMode="auto">
            <a:xfrm>
              <a:off x="432" y="2296"/>
              <a:ext cx="50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Rectangle 20"/>
            <p:cNvSpPr>
              <a:spLocks noChangeArrowheads="1"/>
            </p:cNvSpPr>
            <p:nvPr/>
          </p:nvSpPr>
          <p:spPr bwMode="auto">
            <a:xfrm>
              <a:off x="564" y="1920"/>
              <a:ext cx="35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EU–2</a:t>
              </a:r>
            </a:p>
          </p:txBody>
        </p:sp>
        <p:sp>
          <p:nvSpPr>
            <p:cNvPr id="22" name="Rectangle 21"/>
            <p:cNvSpPr>
              <a:spLocks noChangeArrowheads="1"/>
            </p:cNvSpPr>
            <p:nvPr/>
          </p:nvSpPr>
          <p:spPr bwMode="auto">
            <a:xfrm>
              <a:off x="1344" y="1824"/>
              <a:ext cx="661"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400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600</a:t>
              </a:r>
              <a:r>
                <a:rPr kumimoji="1" lang="zh-CN" altLang="en-US" sz="2000" b="0">
                  <a:solidFill>
                    <a:srgbClr val="000000"/>
                  </a:solidFill>
                  <a:latin typeface="Times New Roman" pitchFamily="18" charset="0"/>
                </a:rPr>
                <a:t>，</a:t>
              </a:r>
            </a:p>
            <a:p>
              <a:r>
                <a:rPr kumimoji="1" lang="en-US" altLang="zh-CN" sz="2000" b="0">
                  <a:solidFill>
                    <a:srgbClr val="000000"/>
                  </a:solidFill>
                  <a:latin typeface="Times New Roman" pitchFamily="18" charset="0"/>
                </a:rPr>
                <a:t>800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100</a:t>
              </a:r>
            </a:p>
          </p:txBody>
        </p:sp>
        <p:sp>
          <p:nvSpPr>
            <p:cNvPr id="23" name="Rectangle 22"/>
            <p:cNvSpPr>
              <a:spLocks noChangeArrowheads="1"/>
            </p:cNvSpPr>
            <p:nvPr/>
          </p:nvSpPr>
          <p:spPr bwMode="auto">
            <a:xfrm>
              <a:off x="2448" y="1910"/>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400</a:t>
              </a:r>
            </a:p>
          </p:txBody>
        </p:sp>
        <p:sp>
          <p:nvSpPr>
            <p:cNvPr id="24" name="Rectangle 23"/>
            <p:cNvSpPr>
              <a:spLocks noChangeArrowheads="1"/>
            </p:cNvSpPr>
            <p:nvPr/>
          </p:nvSpPr>
          <p:spPr bwMode="auto">
            <a:xfrm>
              <a:off x="3168" y="1910"/>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±4</a:t>
              </a:r>
            </a:p>
          </p:txBody>
        </p:sp>
        <p:sp>
          <p:nvSpPr>
            <p:cNvPr id="25" name="Rectangle 24"/>
            <p:cNvSpPr>
              <a:spLocks noChangeArrowheads="1"/>
            </p:cNvSpPr>
            <p:nvPr/>
          </p:nvSpPr>
          <p:spPr bwMode="auto">
            <a:xfrm>
              <a:off x="3744" y="1910"/>
              <a:ext cx="32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&gt;400</a:t>
              </a:r>
            </a:p>
          </p:txBody>
        </p:sp>
        <p:sp>
          <p:nvSpPr>
            <p:cNvPr id="26" name="Rectangle 25"/>
            <p:cNvSpPr>
              <a:spLocks noChangeArrowheads="1"/>
            </p:cNvSpPr>
            <p:nvPr/>
          </p:nvSpPr>
          <p:spPr bwMode="auto">
            <a:xfrm>
              <a:off x="4272" y="1824"/>
              <a:ext cx="777"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占所测热电势</a:t>
              </a:r>
            </a:p>
            <a:p>
              <a:r>
                <a:rPr kumimoji="1" lang="zh-CN" altLang="en-US" sz="2000" b="0">
                  <a:solidFill>
                    <a:srgbClr val="000000"/>
                  </a:solidFill>
                  <a:latin typeface="Times New Roman" pitchFamily="18" charset="0"/>
                </a:rPr>
                <a:t>的</a:t>
              </a:r>
              <a:r>
                <a:rPr kumimoji="1" lang="en-US" altLang="zh-CN" sz="2000" b="0">
                  <a:solidFill>
                    <a:srgbClr val="000000"/>
                  </a:solidFill>
                  <a:latin typeface="Times New Roman" pitchFamily="18" charset="0"/>
                </a:rPr>
                <a:t>±0.75%</a:t>
              </a:r>
            </a:p>
          </p:txBody>
        </p:sp>
        <p:sp>
          <p:nvSpPr>
            <p:cNvPr id="27" name="Rectangle 26"/>
            <p:cNvSpPr>
              <a:spLocks noChangeArrowheads="1"/>
            </p:cNvSpPr>
            <p:nvPr/>
          </p:nvSpPr>
          <p:spPr bwMode="auto">
            <a:xfrm>
              <a:off x="576" y="2385"/>
              <a:ext cx="35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EA–2</a:t>
              </a:r>
            </a:p>
          </p:txBody>
        </p:sp>
        <p:sp>
          <p:nvSpPr>
            <p:cNvPr id="28" name="Rectangle 27"/>
            <p:cNvSpPr>
              <a:spLocks noChangeArrowheads="1"/>
            </p:cNvSpPr>
            <p:nvPr/>
          </p:nvSpPr>
          <p:spPr bwMode="auto">
            <a:xfrm>
              <a:off x="1404" y="2316"/>
              <a:ext cx="661"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300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400</a:t>
              </a:r>
              <a:r>
                <a:rPr kumimoji="1" lang="zh-CN" altLang="en-US" sz="2000" b="0">
                  <a:solidFill>
                    <a:srgbClr val="000000"/>
                  </a:solidFill>
                  <a:latin typeface="Times New Roman" pitchFamily="18" charset="0"/>
                </a:rPr>
                <a:t>，</a:t>
              </a:r>
            </a:p>
            <a:p>
              <a:r>
                <a:rPr kumimoji="1" lang="en-US" altLang="zh-CN" sz="2000" b="0">
                  <a:solidFill>
                    <a:srgbClr val="000000"/>
                  </a:solidFill>
                  <a:latin typeface="Times New Roman" pitchFamily="18" charset="0"/>
                </a:rPr>
                <a:t>600</a:t>
              </a:r>
            </a:p>
          </p:txBody>
        </p:sp>
        <p:sp>
          <p:nvSpPr>
            <p:cNvPr id="29" name="Rectangle 28"/>
            <p:cNvSpPr>
              <a:spLocks noChangeArrowheads="1"/>
            </p:cNvSpPr>
            <p:nvPr/>
          </p:nvSpPr>
          <p:spPr bwMode="auto">
            <a:xfrm>
              <a:off x="2448" y="2387"/>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0</a:t>
              </a:r>
              <a:r>
                <a:rPr kumimoji="1" lang="zh-CN" altLang="en-US" sz="2000" b="0">
                  <a:solidFill>
                    <a:srgbClr val="000000"/>
                  </a:solidFill>
                  <a:latin typeface="Times New Roman" pitchFamily="18" charset="0"/>
                </a:rPr>
                <a:t>～</a:t>
              </a:r>
              <a:r>
                <a:rPr kumimoji="1" lang="en-US" altLang="zh-CN" sz="2000" b="0">
                  <a:solidFill>
                    <a:srgbClr val="000000"/>
                  </a:solidFill>
                  <a:latin typeface="Times New Roman" pitchFamily="18" charset="0"/>
                </a:rPr>
                <a:t>300</a:t>
              </a:r>
            </a:p>
          </p:txBody>
        </p:sp>
        <p:sp>
          <p:nvSpPr>
            <p:cNvPr id="30" name="Rectangle 29"/>
            <p:cNvSpPr>
              <a:spLocks noChangeArrowheads="1"/>
            </p:cNvSpPr>
            <p:nvPr/>
          </p:nvSpPr>
          <p:spPr bwMode="auto">
            <a:xfrm>
              <a:off x="3192" y="2402"/>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±4</a:t>
              </a:r>
            </a:p>
          </p:txBody>
        </p:sp>
        <p:sp>
          <p:nvSpPr>
            <p:cNvPr id="31" name="Rectangle 30"/>
            <p:cNvSpPr>
              <a:spLocks noChangeArrowheads="1"/>
            </p:cNvSpPr>
            <p:nvPr/>
          </p:nvSpPr>
          <p:spPr bwMode="auto">
            <a:xfrm>
              <a:off x="3744" y="2339"/>
              <a:ext cx="32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000" b="0">
                  <a:solidFill>
                    <a:srgbClr val="000000"/>
                  </a:solidFill>
                  <a:latin typeface="Times New Roman" pitchFamily="18" charset="0"/>
                </a:rPr>
                <a:t>&gt;300</a:t>
              </a:r>
            </a:p>
          </p:txBody>
        </p:sp>
        <p:sp>
          <p:nvSpPr>
            <p:cNvPr id="32" name="Rectangle 31"/>
            <p:cNvSpPr>
              <a:spLocks noChangeArrowheads="1"/>
            </p:cNvSpPr>
            <p:nvPr/>
          </p:nvSpPr>
          <p:spPr bwMode="auto">
            <a:xfrm>
              <a:off x="4320" y="2304"/>
              <a:ext cx="777"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0">
                  <a:solidFill>
                    <a:srgbClr val="000000"/>
                  </a:solidFill>
                  <a:latin typeface="Times New Roman" pitchFamily="18" charset="0"/>
                </a:rPr>
                <a:t>占所测热电势</a:t>
              </a:r>
            </a:p>
            <a:p>
              <a:r>
                <a:rPr kumimoji="1" lang="zh-CN" altLang="en-US" sz="2000" b="0">
                  <a:solidFill>
                    <a:srgbClr val="000000"/>
                  </a:solidFill>
                  <a:latin typeface="Times New Roman" pitchFamily="18" charset="0"/>
                </a:rPr>
                <a:t>的</a:t>
              </a:r>
              <a:r>
                <a:rPr kumimoji="1" lang="en-US" altLang="zh-CN" sz="2000" b="0">
                  <a:solidFill>
                    <a:srgbClr val="000000"/>
                  </a:solidFill>
                  <a:latin typeface="Times New Roman" pitchFamily="18" charset="0"/>
                </a:rPr>
                <a:t>±1%</a:t>
              </a:r>
            </a:p>
          </p:txBody>
        </p:sp>
        <p:sp>
          <p:nvSpPr>
            <p:cNvPr id="33" name="Line 32"/>
            <p:cNvSpPr>
              <a:spLocks noChangeShapeType="1"/>
            </p:cNvSpPr>
            <p:nvPr/>
          </p:nvSpPr>
          <p:spPr bwMode="auto">
            <a:xfrm>
              <a:off x="432" y="2787"/>
              <a:ext cx="50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3"/>
            <p:cNvSpPr>
              <a:spLocks noChangeShapeType="1"/>
            </p:cNvSpPr>
            <p:nvPr/>
          </p:nvSpPr>
          <p:spPr bwMode="auto">
            <a:xfrm>
              <a:off x="432" y="816"/>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4"/>
            <p:cNvSpPr>
              <a:spLocks noChangeShapeType="1"/>
            </p:cNvSpPr>
            <p:nvPr/>
          </p:nvSpPr>
          <p:spPr bwMode="auto">
            <a:xfrm>
              <a:off x="1104" y="816"/>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5"/>
            <p:cNvSpPr>
              <a:spLocks noChangeShapeType="1"/>
            </p:cNvSpPr>
            <p:nvPr/>
          </p:nvSpPr>
          <p:spPr bwMode="auto">
            <a:xfrm>
              <a:off x="2352" y="816"/>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6"/>
            <p:cNvSpPr>
              <a:spLocks noChangeShapeType="1"/>
            </p:cNvSpPr>
            <p:nvPr/>
          </p:nvSpPr>
          <p:spPr bwMode="auto">
            <a:xfrm>
              <a:off x="5472" y="816"/>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2352" y="10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8"/>
            <p:cNvSpPr>
              <a:spLocks noChangeShapeType="1"/>
            </p:cNvSpPr>
            <p:nvPr/>
          </p:nvSpPr>
          <p:spPr bwMode="auto">
            <a:xfrm>
              <a:off x="3084" y="1032"/>
              <a:ext cx="0" cy="17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9"/>
            <p:cNvSpPr>
              <a:spLocks noChangeShapeType="1"/>
            </p:cNvSpPr>
            <p:nvPr/>
          </p:nvSpPr>
          <p:spPr bwMode="auto">
            <a:xfrm>
              <a:off x="3600" y="1020"/>
              <a:ext cx="0" cy="17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0"/>
            <p:cNvSpPr>
              <a:spLocks noChangeShapeType="1"/>
            </p:cNvSpPr>
            <p:nvPr/>
          </p:nvSpPr>
          <p:spPr bwMode="auto">
            <a:xfrm>
              <a:off x="4272" y="1020"/>
              <a:ext cx="0" cy="17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41"/>
          <p:cNvSpPr txBox="1">
            <a:spLocks noChangeArrowheads="1"/>
          </p:cNvSpPr>
          <p:nvPr/>
        </p:nvSpPr>
        <p:spPr bwMode="auto">
          <a:xfrm>
            <a:off x="314325" y="267136"/>
            <a:ext cx="11746139"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Tahoma" pitchFamily="34" charset="0"/>
                <a:ea typeface="宋体" charset="-122"/>
              </a:defRPr>
            </a:lvl1pPr>
            <a:lvl2pPr marL="742950" indent="-285750" eaLnBrk="0" hangingPunct="0">
              <a:defRPr b="1">
                <a:solidFill>
                  <a:schemeClr val="tx1"/>
                </a:solidFill>
                <a:latin typeface="Tahoma" pitchFamily="34" charset="0"/>
                <a:ea typeface="宋体" charset="-122"/>
              </a:defRPr>
            </a:lvl2pPr>
            <a:lvl3pPr marL="1143000" indent="-228600" eaLnBrk="0" hangingPunct="0">
              <a:defRPr b="1">
                <a:solidFill>
                  <a:schemeClr val="tx1"/>
                </a:solidFill>
                <a:latin typeface="Tahoma" pitchFamily="34" charset="0"/>
                <a:ea typeface="宋体" charset="-122"/>
              </a:defRPr>
            </a:lvl3pPr>
            <a:lvl4pPr marL="1600200" indent="-228600" eaLnBrk="0" hangingPunct="0">
              <a:defRPr b="1">
                <a:solidFill>
                  <a:schemeClr val="tx1"/>
                </a:solidFill>
                <a:latin typeface="Tahoma" pitchFamily="34" charset="0"/>
                <a:ea typeface="宋体" charset="-122"/>
              </a:defRPr>
            </a:lvl4pPr>
            <a:lvl5pPr marL="2057400" indent="-228600" eaLnBrk="0" hangingPunct="0">
              <a:defRPr b="1">
                <a:solidFill>
                  <a:schemeClr val="tx1"/>
                </a:solidFill>
                <a:latin typeface="Tahoma" pitchFamily="34" charset="0"/>
                <a:ea typeface="宋体" charset="-122"/>
              </a:defRPr>
            </a:lvl5pPr>
            <a:lvl6pPr marL="2514600" indent="-228600" eaLnBrk="0" fontAlgn="base" hangingPunct="0">
              <a:spcBef>
                <a:spcPct val="0"/>
              </a:spcBef>
              <a:spcAft>
                <a:spcPct val="0"/>
              </a:spcAft>
              <a:defRPr b="1">
                <a:solidFill>
                  <a:schemeClr val="tx1"/>
                </a:solidFill>
                <a:latin typeface="Tahoma" pitchFamily="34" charset="0"/>
                <a:ea typeface="宋体" charset="-122"/>
              </a:defRPr>
            </a:lvl6pPr>
            <a:lvl7pPr marL="2971800" indent="-228600" eaLnBrk="0" fontAlgn="base" hangingPunct="0">
              <a:spcBef>
                <a:spcPct val="0"/>
              </a:spcBef>
              <a:spcAft>
                <a:spcPct val="0"/>
              </a:spcAft>
              <a:defRPr b="1">
                <a:solidFill>
                  <a:schemeClr val="tx1"/>
                </a:solidFill>
                <a:latin typeface="Tahoma" pitchFamily="34" charset="0"/>
                <a:ea typeface="宋体" charset="-122"/>
              </a:defRPr>
            </a:lvl7pPr>
            <a:lvl8pPr marL="3429000" indent="-228600" eaLnBrk="0" fontAlgn="base" hangingPunct="0">
              <a:spcBef>
                <a:spcPct val="0"/>
              </a:spcBef>
              <a:spcAft>
                <a:spcPct val="0"/>
              </a:spcAft>
              <a:defRPr b="1">
                <a:solidFill>
                  <a:schemeClr val="tx1"/>
                </a:solidFill>
                <a:latin typeface="Tahoma" pitchFamily="34" charset="0"/>
                <a:ea typeface="宋体" charset="-122"/>
              </a:defRPr>
            </a:lvl8pPr>
            <a:lvl9pPr marL="3886200" indent="-228600" eaLnBrk="0" fontAlgn="base" hangingPunct="0">
              <a:spcBef>
                <a:spcPct val="0"/>
              </a:spcBef>
              <a:spcAft>
                <a:spcPct val="0"/>
              </a:spcAft>
              <a:defRPr b="1">
                <a:solidFill>
                  <a:schemeClr val="tx1"/>
                </a:solidFill>
                <a:latin typeface="Tahoma" pitchFamily="34" charset="0"/>
                <a:ea typeface="宋体" charset="-122"/>
              </a:defRPr>
            </a:lvl9pPr>
          </a:lstStyle>
          <a:p>
            <a:pPr algn="just" eaLnBrk="1" hangingPunct="1">
              <a:lnSpc>
                <a:spcPct val="110000"/>
              </a:lnSpc>
              <a:spcBef>
                <a:spcPct val="20000"/>
              </a:spcBef>
            </a:pPr>
            <a:r>
              <a:rPr kumimoji="1" lang="en-US" altLang="zh-CN" sz="3200" dirty="0">
                <a:solidFill>
                  <a:srgbClr val="CC3300"/>
                </a:solidFill>
                <a:latin typeface="华文新魏" pitchFamily="2" charset="-122"/>
                <a:ea typeface="华文新魏" pitchFamily="2" charset="-122"/>
              </a:rPr>
              <a:t>2.  </a:t>
            </a:r>
            <a:r>
              <a:rPr kumimoji="1" lang="zh-CN" altLang="en-US" sz="3200" dirty="0">
                <a:solidFill>
                  <a:srgbClr val="CC3300"/>
                </a:solidFill>
                <a:latin typeface="华文新魏" pitchFamily="2" charset="-122"/>
                <a:ea typeface="华文新魏" pitchFamily="2" charset="-122"/>
              </a:rPr>
              <a:t>热电偶的定期校验</a:t>
            </a:r>
          </a:p>
          <a:p>
            <a:pPr algn="just" eaLnBrk="1" hangingPunct="1">
              <a:lnSpc>
                <a:spcPct val="110000"/>
              </a:lnSpc>
              <a:spcBef>
                <a:spcPct val="20000"/>
              </a:spcBef>
            </a:pPr>
            <a:r>
              <a:rPr kumimoji="1" lang="zh-CN" altLang="en-US" sz="2400" b="0" dirty="0">
                <a:solidFill>
                  <a:srgbClr val="000000"/>
                </a:solidFill>
                <a:latin typeface="Times New Roman" pitchFamily="18" charset="0"/>
              </a:rPr>
              <a:t>       </a:t>
            </a:r>
            <a:r>
              <a:rPr kumimoji="1" lang="zh-CN" altLang="en-US" sz="2800" b="0" dirty="0">
                <a:solidFill>
                  <a:srgbClr val="FF3300"/>
                </a:solidFill>
                <a:latin typeface="Times New Roman" pitchFamily="18" charset="0"/>
              </a:rPr>
              <a:t>校验的方法是用标准热电偶与被校验热电偶装在同一校验炉中进行对比</a:t>
            </a:r>
            <a:r>
              <a:rPr kumimoji="1" lang="zh-CN" altLang="en-US" sz="2800" b="0" dirty="0">
                <a:solidFill>
                  <a:srgbClr val="000000"/>
                </a:solidFill>
                <a:latin typeface="Times New Roman" pitchFamily="18" charset="0"/>
              </a:rPr>
              <a:t>，误差超过规定允许值为不合格。图为热电偶校验装置示意图，最佳校验方法可由查阅有关标准获得。工业热电偶的允许偏差，见下表</a:t>
            </a:r>
            <a:r>
              <a:rPr kumimoji="1" lang="zh-CN" altLang="en-US" sz="2800" b="0" dirty="0" smtClean="0">
                <a:solidFill>
                  <a:srgbClr val="000000"/>
                </a:solidFill>
                <a:latin typeface="Times New Roman" pitchFamily="18" charset="0"/>
              </a:rPr>
              <a:t>。</a:t>
            </a:r>
            <a:endParaRPr kumimoji="1" lang="zh-CN" altLang="en-US" sz="2800" b="0" dirty="0">
              <a:solidFill>
                <a:srgbClr val="000000"/>
              </a:solidFill>
              <a:latin typeface="Times New Roman" pitchFamily="18" charset="0"/>
            </a:endParaRPr>
          </a:p>
        </p:txBody>
      </p:sp>
      <p:sp>
        <p:nvSpPr>
          <p:cNvPr id="43" name="矩形 42"/>
          <p:cNvSpPr/>
          <p:nvPr/>
        </p:nvSpPr>
        <p:spPr>
          <a:xfrm>
            <a:off x="4114771" y="2578924"/>
            <a:ext cx="2262158" cy="397032"/>
          </a:xfrm>
          <a:prstGeom prst="rect">
            <a:avLst/>
          </a:prstGeom>
        </p:spPr>
        <p:txBody>
          <a:bodyPr wrap="none">
            <a:spAutoFit/>
          </a:bodyPr>
          <a:lstStyle/>
          <a:p>
            <a:pPr algn="ctr">
              <a:lnSpc>
                <a:spcPct val="110000"/>
              </a:lnSpc>
              <a:spcBef>
                <a:spcPct val="20000"/>
              </a:spcBef>
            </a:pPr>
            <a:r>
              <a:rPr kumimoji="1" lang="zh-CN" altLang="en-US" dirty="0">
                <a:solidFill>
                  <a:srgbClr val="000000"/>
                </a:solidFill>
                <a:latin typeface="Times New Roman" pitchFamily="18" charset="0"/>
              </a:rPr>
              <a:t>工业热电偶允许偏差</a:t>
            </a:r>
          </a:p>
        </p:txBody>
      </p:sp>
    </p:spTree>
    <p:extLst>
      <p:ext uri="{BB962C8B-B14F-4D97-AF65-F5344CB8AC3E}">
        <p14:creationId xmlns:p14="http://schemas.microsoft.com/office/powerpoint/2010/main" val="3512295276"/>
      </p:ext>
    </p:extLst>
  </p:cSld>
  <p:clrMapOvr>
    <a:masterClrMapping/>
  </p:clrMapOvr>
  <p:transition>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362199" y="1213647"/>
            <a:ext cx="8077200" cy="3109913"/>
            <a:chOff x="384" y="576"/>
            <a:chExt cx="5088" cy="1959"/>
          </a:xfrm>
        </p:grpSpPr>
        <p:sp>
          <p:nvSpPr>
            <p:cNvPr id="5" name="Rectangle 3" descr="25%"/>
            <p:cNvSpPr>
              <a:spLocks noChangeArrowheads="1"/>
            </p:cNvSpPr>
            <p:nvPr/>
          </p:nvSpPr>
          <p:spPr bwMode="auto">
            <a:xfrm>
              <a:off x="1668" y="819"/>
              <a:ext cx="1479" cy="241"/>
            </a:xfrm>
            <a:prstGeom prst="rect">
              <a:avLst/>
            </a:prstGeom>
            <a:pattFill prst="pct25">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6" name="Rectangle 4" descr="25%"/>
            <p:cNvSpPr>
              <a:spLocks noChangeArrowheads="1"/>
            </p:cNvSpPr>
            <p:nvPr/>
          </p:nvSpPr>
          <p:spPr bwMode="auto">
            <a:xfrm>
              <a:off x="1661" y="1710"/>
              <a:ext cx="1478" cy="241"/>
            </a:xfrm>
            <a:prstGeom prst="rect">
              <a:avLst/>
            </a:prstGeom>
            <a:pattFill prst="pct25">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7" name="AutoShape 5" descr="轮廓式菱形"/>
            <p:cNvSpPr>
              <a:spLocks noChangeArrowheads="1"/>
            </p:cNvSpPr>
            <p:nvPr/>
          </p:nvSpPr>
          <p:spPr bwMode="auto">
            <a:xfrm rot="5400000">
              <a:off x="1303" y="1331"/>
              <a:ext cx="650" cy="10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124 w 21600"/>
                <a:gd name="T13" fmla="*/ 3230 h 21600"/>
                <a:gd name="T14" fmla="*/ 18476 w 21600"/>
                <a:gd name="T15" fmla="*/ 18370 h 21600"/>
              </a:gdLst>
              <a:ahLst/>
              <a:cxnLst>
                <a:cxn ang="T8">
                  <a:pos x="T0" y="T1"/>
                </a:cxn>
                <a:cxn ang="T9">
                  <a:pos x="T2" y="T3"/>
                </a:cxn>
                <a:cxn ang="T10">
                  <a:pos x="T4" y="T5"/>
                </a:cxn>
                <a:cxn ang="T11">
                  <a:pos x="T6" y="T7"/>
                </a:cxn>
              </a:cxnLst>
              <a:rect l="T12" t="T13" r="T14" b="T15"/>
              <a:pathLst>
                <a:path w="21600" h="21600">
                  <a:moveTo>
                    <a:pt x="0" y="0"/>
                  </a:moveTo>
                  <a:lnTo>
                    <a:pt x="2665" y="21600"/>
                  </a:lnTo>
                  <a:lnTo>
                    <a:pt x="18935" y="21600"/>
                  </a:lnTo>
                  <a:lnTo>
                    <a:pt x="21600" y="0"/>
                  </a:lnTo>
                  <a:lnTo>
                    <a:pt x="0" y="0"/>
                  </a:lnTo>
                  <a:close/>
                </a:path>
              </a:pathLst>
            </a:custGeom>
            <a:pattFill prst="openDmnd">
              <a:fgClr>
                <a:srgbClr val="000000"/>
              </a:fgClr>
              <a:bgClr>
                <a:srgbClr val="FFFFFF"/>
              </a:bgClr>
            </a:pattFill>
            <a:ln w="9525">
              <a:solidFill>
                <a:srgbClr val="000000"/>
              </a:solidFill>
              <a:miter lim="800000"/>
              <a:headEnd/>
              <a:tailEnd/>
            </a:ln>
          </p:spPr>
          <p:txBody>
            <a:bodyPr/>
            <a:lstStyle/>
            <a:p>
              <a:endParaRPr lang="zh-CN" altLang="en-US"/>
            </a:p>
          </p:txBody>
        </p:sp>
        <p:sp>
          <p:nvSpPr>
            <p:cNvPr id="8" name="Rectangle 6"/>
            <p:cNvSpPr>
              <a:spLocks noChangeArrowheads="1"/>
            </p:cNvSpPr>
            <p:nvPr/>
          </p:nvSpPr>
          <p:spPr bwMode="auto">
            <a:xfrm>
              <a:off x="2576" y="1193"/>
              <a:ext cx="534" cy="3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kumimoji="1" lang="zh-CN" altLang="en-US" sz="2000">
                <a:solidFill>
                  <a:srgbClr val="000000"/>
                </a:solidFill>
                <a:latin typeface="Times New Roman" pitchFamily="18" charset="0"/>
              </a:endParaRPr>
            </a:p>
          </p:txBody>
        </p:sp>
        <p:sp>
          <p:nvSpPr>
            <p:cNvPr id="9" name="Freeform 7" descr="浅色上对角线"/>
            <p:cNvSpPr>
              <a:spLocks/>
            </p:cNvSpPr>
            <p:nvPr/>
          </p:nvSpPr>
          <p:spPr bwMode="auto">
            <a:xfrm>
              <a:off x="2113" y="1207"/>
              <a:ext cx="431" cy="342"/>
            </a:xfrm>
            <a:custGeom>
              <a:avLst/>
              <a:gdLst>
                <a:gd name="T0" fmla="*/ 109 w 460"/>
                <a:gd name="T1" fmla="*/ 0 h 307"/>
                <a:gd name="T2" fmla="*/ 0 w 460"/>
                <a:gd name="T3" fmla="*/ 0 h 307"/>
                <a:gd name="T4" fmla="*/ 1 w 460"/>
                <a:gd name="T5" fmla="*/ 3296 h 307"/>
                <a:gd name="T6" fmla="*/ 109 w 460"/>
                <a:gd name="T7" fmla="*/ 3296 h 307"/>
                <a:gd name="T8" fmla="*/ 109 w 460"/>
                <a:gd name="T9" fmla="*/ 2906 h 307"/>
                <a:gd name="T10" fmla="*/ 31 w 460"/>
                <a:gd name="T11" fmla="*/ 2906 h 307"/>
                <a:gd name="T12" fmla="*/ 31 w 460"/>
                <a:gd name="T13" fmla="*/ 1863 h 307"/>
                <a:gd name="T14" fmla="*/ 111 w 460"/>
                <a:gd name="T15" fmla="*/ 1863 h 307"/>
                <a:gd name="T16" fmla="*/ 111 w 460"/>
                <a:gd name="T17" fmla="*/ 1288 h 307"/>
                <a:gd name="T18" fmla="*/ 31 w 460"/>
                <a:gd name="T19" fmla="*/ 1288 h 307"/>
                <a:gd name="T20" fmla="*/ 33 w 460"/>
                <a:gd name="T21" fmla="*/ 391 h 307"/>
                <a:gd name="T22" fmla="*/ 111 w 460"/>
                <a:gd name="T23" fmla="*/ 391 h 307"/>
                <a:gd name="T24" fmla="*/ 111 w 460"/>
                <a:gd name="T25" fmla="*/ 59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
                <a:gd name="T40" fmla="*/ 0 h 307"/>
                <a:gd name="T41" fmla="*/ 460 w 460"/>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 h="307">
                  <a:moveTo>
                    <a:pt x="455" y="0"/>
                  </a:moveTo>
                  <a:lnTo>
                    <a:pt x="0" y="0"/>
                  </a:lnTo>
                  <a:lnTo>
                    <a:pt x="1" y="307"/>
                  </a:lnTo>
                  <a:lnTo>
                    <a:pt x="453" y="307"/>
                  </a:lnTo>
                  <a:lnTo>
                    <a:pt x="453" y="270"/>
                  </a:lnTo>
                  <a:lnTo>
                    <a:pt x="131" y="270"/>
                  </a:lnTo>
                  <a:lnTo>
                    <a:pt x="131" y="173"/>
                  </a:lnTo>
                  <a:lnTo>
                    <a:pt x="460" y="173"/>
                  </a:lnTo>
                  <a:lnTo>
                    <a:pt x="459" y="120"/>
                  </a:lnTo>
                  <a:lnTo>
                    <a:pt x="131" y="120"/>
                  </a:lnTo>
                  <a:lnTo>
                    <a:pt x="133" y="36"/>
                  </a:lnTo>
                  <a:lnTo>
                    <a:pt x="459" y="36"/>
                  </a:lnTo>
                  <a:lnTo>
                    <a:pt x="459" y="5"/>
                  </a:lnTo>
                </a:path>
              </a:pathLst>
            </a:custGeom>
            <a:pattFill prst="ltUpDiag">
              <a:fgClr>
                <a:srgbClr val="000000"/>
              </a:fgClr>
              <a:bgClr>
                <a:srgbClr val="FFFFFF"/>
              </a:bgClr>
            </a:pattFill>
            <a:ln w="9525">
              <a:solidFill>
                <a:srgbClr val="000000"/>
              </a:solidFill>
              <a:round/>
              <a:headEnd/>
              <a:tailEnd/>
            </a:ln>
          </p:spPr>
          <p:txBody>
            <a:bodyPr/>
            <a:lstStyle/>
            <a:p>
              <a:endParaRPr lang="zh-CN" altLang="en-US"/>
            </a:p>
          </p:txBody>
        </p:sp>
        <p:sp>
          <p:nvSpPr>
            <p:cNvPr id="10" name="Freeform 8" descr="浅色上对角线"/>
            <p:cNvSpPr>
              <a:spLocks/>
            </p:cNvSpPr>
            <p:nvPr/>
          </p:nvSpPr>
          <p:spPr bwMode="auto">
            <a:xfrm>
              <a:off x="1677" y="1060"/>
              <a:ext cx="1513" cy="650"/>
            </a:xfrm>
            <a:custGeom>
              <a:avLst/>
              <a:gdLst>
                <a:gd name="T0" fmla="*/ 4 w 1614"/>
                <a:gd name="T1" fmla="*/ 0 h 583"/>
                <a:gd name="T2" fmla="*/ 388 w 1614"/>
                <a:gd name="T3" fmla="*/ 0 h 583"/>
                <a:gd name="T4" fmla="*/ 388 w 1614"/>
                <a:gd name="T5" fmla="*/ 6386 h 583"/>
                <a:gd name="T6" fmla="*/ 4 w 1614"/>
                <a:gd name="T7" fmla="*/ 6386 h 583"/>
                <a:gd name="T8" fmla="*/ 0 w 1614"/>
                <a:gd name="T9" fmla="*/ 5901 h 583"/>
                <a:gd name="T10" fmla="*/ 372 w 1614"/>
                <a:gd name="T11" fmla="*/ 5901 h 583"/>
                <a:gd name="T12" fmla="*/ 372 w 1614"/>
                <a:gd name="T13" fmla="*/ 408 h 583"/>
                <a:gd name="T14" fmla="*/ 4 w 1614"/>
                <a:gd name="T15" fmla="*/ 366 h 583"/>
                <a:gd name="T16" fmla="*/ 4 w 1614"/>
                <a:gd name="T17" fmla="*/ 0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4"/>
                <a:gd name="T28" fmla="*/ 0 h 583"/>
                <a:gd name="T29" fmla="*/ 1614 w 1614"/>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4" h="583">
                  <a:moveTo>
                    <a:pt x="4" y="0"/>
                  </a:moveTo>
                  <a:lnTo>
                    <a:pt x="1614" y="0"/>
                  </a:lnTo>
                  <a:lnTo>
                    <a:pt x="1614" y="583"/>
                  </a:lnTo>
                  <a:lnTo>
                    <a:pt x="4" y="583"/>
                  </a:lnTo>
                  <a:lnTo>
                    <a:pt x="0" y="537"/>
                  </a:lnTo>
                  <a:lnTo>
                    <a:pt x="1537" y="537"/>
                  </a:lnTo>
                  <a:lnTo>
                    <a:pt x="1537" y="38"/>
                  </a:lnTo>
                  <a:lnTo>
                    <a:pt x="4" y="34"/>
                  </a:lnTo>
                  <a:lnTo>
                    <a:pt x="4" y="0"/>
                  </a:lnTo>
                  <a:close/>
                </a:path>
              </a:pathLst>
            </a:custGeom>
            <a:pattFill prst="ltUpDiag">
              <a:fgClr>
                <a:srgbClr val="000000"/>
              </a:fgClr>
              <a:bgClr>
                <a:srgbClr val="FFFFFF"/>
              </a:bgClr>
            </a:pattFill>
            <a:ln w="9525">
              <a:solidFill>
                <a:srgbClr val="000000"/>
              </a:solidFill>
              <a:round/>
              <a:headEnd/>
              <a:tailEnd/>
            </a:ln>
          </p:spPr>
          <p:txBody>
            <a:bodyPr/>
            <a:lstStyle/>
            <a:p>
              <a:endParaRPr lang="zh-CN" altLang="en-US"/>
            </a:p>
          </p:txBody>
        </p:sp>
        <p:sp>
          <p:nvSpPr>
            <p:cNvPr id="11" name="Rectangle 9" descr="20%"/>
            <p:cNvSpPr>
              <a:spLocks noChangeArrowheads="1"/>
            </p:cNvSpPr>
            <p:nvPr/>
          </p:nvSpPr>
          <p:spPr bwMode="auto">
            <a:xfrm>
              <a:off x="3115" y="1193"/>
              <a:ext cx="112" cy="402"/>
            </a:xfrm>
            <a:prstGeom prst="rect">
              <a:avLst/>
            </a:prstGeom>
            <a:pattFill prst="pct20">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2" name="Rectangle 10" descr="浅色下对角线"/>
            <p:cNvSpPr>
              <a:spLocks noChangeArrowheads="1"/>
            </p:cNvSpPr>
            <p:nvPr/>
          </p:nvSpPr>
          <p:spPr bwMode="auto">
            <a:xfrm>
              <a:off x="1683" y="1141"/>
              <a:ext cx="1439" cy="45"/>
            </a:xfrm>
            <a:prstGeom prst="rect">
              <a:avLst/>
            </a:prstGeom>
            <a:pattFill prst="ltDnDiag">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3" name="Rectangle 11" descr="浅色下对角线"/>
            <p:cNvSpPr>
              <a:spLocks noChangeArrowheads="1"/>
            </p:cNvSpPr>
            <p:nvPr/>
          </p:nvSpPr>
          <p:spPr bwMode="auto">
            <a:xfrm>
              <a:off x="1676" y="1558"/>
              <a:ext cx="1438" cy="45"/>
            </a:xfrm>
            <a:prstGeom prst="rect">
              <a:avLst/>
            </a:prstGeom>
            <a:pattFill prst="ltDnDiag">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4" name="Rectangle 12" descr="浅色竖线"/>
            <p:cNvSpPr>
              <a:spLocks noChangeArrowheads="1"/>
            </p:cNvSpPr>
            <p:nvPr/>
          </p:nvSpPr>
          <p:spPr bwMode="auto">
            <a:xfrm>
              <a:off x="1677" y="1607"/>
              <a:ext cx="1438" cy="45"/>
            </a:xfrm>
            <a:prstGeom prst="rect">
              <a:avLst/>
            </a:prstGeom>
            <a:pattFill prst="ltVert">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5" name="Rectangle 13" descr="浅色竖线"/>
            <p:cNvSpPr>
              <a:spLocks noChangeArrowheads="1"/>
            </p:cNvSpPr>
            <p:nvPr/>
          </p:nvSpPr>
          <p:spPr bwMode="auto">
            <a:xfrm>
              <a:off x="1681" y="1097"/>
              <a:ext cx="1438" cy="44"/>
            </a:xfrm>
            <a:prstGeom prst="rect">
              <a:avLst/>
            </a:prstGeom>
            <a:pattFill prst="ltVert">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16" name="Line 14"/>
            <p:cNvSpPr>
              <a:spLocks noChangeShapeType="1"/>
            </p:cNvSpPr>
            <p:nvPr/>
          </p:nvSpPr>
          <p:spPr bwMode="auto">
            <a:xfrm>
              <a:off x="3251" y="1492"/>
              <a:ext cx="91" cy="1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flipV="1">
              <a:off x="3251" y="1141"/>
              <a:ext cx="82" cy="1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Freeform 16"/>
            <p:cNvSpPr>
              <a:spLocks/>
            </p:cNvSpPr>
            <p:nvPr/>
          </p:nvSpPr>
          <p:spPr bwMode="auto">
            <a:xfrm>
              <a:off x="3328" y="1307"/>
              <a:ext cx="739" cy="282"/>
            </a:xfrm>
            <a:custGeom>
              <a:avLst/>
              <a:gdLst>
                <a:gd name="T0" fmla="*/ 0 w 788"/>
                <a:gd name="T1" fmla="*/ 0 h 253"/>
                <a:gd name="T2" fmla="*/ 146 w 788"/>
                <a:gd name="T3" fmla="*/ 0 h 253"/>
                <a:gd name="T4" fmla="*/ 192 w 788"/>
                <a:gd name="T5" fmla="*/ 2758 h 253"/>
                <a:gd name="T6" fmla="*/ 0 60000 65536"/>
                <a:gd name="T7" fmla="*/ 0 60000 65536"/>
                <a:gd name="T8" fmla="*/ 0 60000 65536"/>
                <a:gd name="T9" fmla="*/ 0 w 788"/>
                <a:gd name="T10" fmla="*/ 0 h 253"/>
                <a:gd name="T11" fmla="*/ 788 w 788"/>
                <a:gd name="T12" fmla="*/ 253 h 253"/>
              </a:gdLst>
              <a:ahLst/>
              <a:cxnLst>
                <a:cxn ang="T6">
                  <a:pos x="T0" y="T1"/>
                </a:cxn>
                <a:cxn ang="T7">
                  <a:pos x="T2" y="T3"/>
                </a:cxn>
                <a:cxn ang="T8">
                  <a:pos x="T4" y="T5"/>
                </a:cxn>
              </a:cxnLst>
              <a:rect l="T9" t="T10" r="T11" b="T12"/>
              <a:pathLst>
                <a:path w="788" h="253">
                  <a:moveTo>
                    <a:pt x="0" y="0"/>
                  </a:moveTo>
                  <a:lnTo>
                    <a:pt x="598" y="0"/>
                  </a:lnTo>
                  <a:cubicBezTo>
                    <a:pt x="729" y="42"/>
                    <a:pt x="758" y="147"/>
                    <a:pt x="788" y="25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17"/>
            <p:cNvSpPr>
              <a:spLocks/>
            </p:cNvSpPr>
            <p:nvPr/>
          </p:nvSpPr>
          <p:spPr bwMode="auto">
            <a:xfrm>
              <a:off x="3329" y="1292"/>
              <a:ext cx="931" cy="517"/>
            </a:xfrm>
            <a:custGeom>
              <a:avLst/>
              <a:gdLst>
                <a:gd name="T0" fmla="*/ 0 w 993"/>
                <a:gd name="T1" fmla="*/ 0 h 464"/>
                <a:gd name="T2" fmla="*/ 203 w 993"/>
                <a:gd name="T3" fmla="*/ 283 h 464"/>
                <a:gd name="T4" fmla="*/ 234 w 993"/>
                <a:gd name="T5" fmla="*/ 5007 h 464"/>
                <a:gd name="T6" fmla="*/ 0 60000 65536"/>
                <a:gd name="T7" fmla="*/ 0 60000 65536"/>
                <a:gd name="T8" fmla="*/ 0 60000 65536"/>
                <a:gd name="T9" fmla="*/ 0 w 993"/>
                <a:gd name="T10" fmla="*/ 0 h 464"/>
                <a:gd name="T11" fmla="*/ 993 w 993"/>
                <a:gd name="T12" fmla="*/ 464 h 464"/>
              </a:gdLst>
              <a:ahLst/>
              <a:cxnLst>
                <a:cxn ang="T6">
                  <a:pos x="T0" y="T1"/>
                </a:cxn>
                <a:cxn ang="T7">
                  <a:pos x="T2" y="T3"/>
                </a:cxn>
                <a:cxn ang="T8">
                  <a:pos x="T4" y="T5"/>
                </a:cxn>
              </a:cxnLst>
              <a:rect l="T9" t="T10" r="T11" b="T12"/>
              <a:pathLst>
                <a:path w="993" h="464">
                  <a:moveTo>
                    <a:pt x="0" y="0"/>
                  </a:moveTo>
                  <a:lnTo>
                    <a:pt x="831" y="26"/>
                  </a:lnTo>
                  <a:cubicBezTo>
                    <a:pt x="993" y="103"/>
                    <a:pt x="943" y="373"/>
                    <a:pt x="972" y="46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18"/>
            <p:cNvSpPr>
              <a:spLocks/>
            </p:cNvSpPr>
            <p:nvPr/>
          </p:nvSpPr>
          <p:spPr bwMode="auto">
            <a:xfrm>
              <a:off x="3322" y="1448"/>
              <a:ext cx="607" cy="204"/>
            </a:xfrm>
            <a:custGeom>
              <a:avLst/>
              <a:gdLst>
                <a:gd name="T0" fmla="*/ 0 w 647"/>
                <a:gd name="T1" fmla="*/ 0 h 183"/>
                <a:gd name="T2" fmla="*/ 119 w 647"/>
                <a:gd name="T3" fmla="*/ 0 h 183"/>
                <a:gd name="T4" fmla="*/ 159 w 647"/>
                <a:gd name="T5" fmla="*/ 1992 h 183"/>
                <a:gd name="T6" fmla="*/ 0 60000 65536"/>
                <a:gd name="T7" fmla="*/ 0 60000 65536"/>
                <a:gd name="T8" fmla="*/ 0 60000 65536"/>
                <a:gd name="T9" fmla="*/ 0 w 647"/>
                <a:gd name="T10" fmla="*/ 0 h 183"/>
                <a:gd name="T11" fmla="*/ 647 w 647"/>
                <a:gd name="T12" fmla="*/ 183 h 183"/>
              </a:gdLst>
              <a:ahLst/>
              <a:cxnLst>
                <a:cxn ang="T6">
                  <a:pos x="T0" y="T1"/>
                </a:cxn>
                <a:cxn ang="T7">
                  <a:pos x="T2" y="T3"/>
                </a:cxn>
                <a:cxn ang="T8">
                  <a:pos x="T4" y="T5"/>
                </a:cxn>
              </a:cxnLst>
              <a:rect l="T9" t="T10" r="T11" b="T12"/>
              <a:pathLst>
                <a:path w="647" h="183">
                  <a:moveTo>
                    <a:pt x="0" y="0"/>
                  </a:moveTo>
                  <a:lnTo>
                    <a:pt x="485" y="0"/>
                  </a:lnTo>
                  <a:cubicBezTo>
                    <a:pt x="593" y="30"/>
                    <a:pt x="620" y="106"/>
                    <a:pt x="647" y="18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9"/>
            <p:cNvSpPr>
              <a:spLocks/>
            </p:cNvSpPr>
            <p:nvPr/>
          </p:nvSpPr>
          <p:spPr bwMode="auto">
            <a:xfrm>
              <a:off x="3328" y="1448"/>
              <a:ext cx="449" cy="204"/>
            </a:xfrm>
            <a:custGeom>
              <a:avLst/>
              <a:gdLst>
                <a:gd name="T0" fmla="*/ 0 w 465"/>
                <a:gd name="T1" fmla="*/ 0 h 181"/>
                <a:gd name="T2" fmla="*/ 150 w 465"/>
                <a:gd name="T3" fmla="*/ 110 h 181"/>
                <a:gd name="T4" fmla="*/ 215 w 465"/>
                <a:gd name="T5" fmla="*/ 2516 h 181"/>
                <a:gd name="T6" fmla="*/ 0 60000 65536"/>
                <a:gd name="T7" fmla="*/ 0 60000 65536"/>
                <a:gd name="T8" fmla="*/ 0 60000 65536"/>
                <a:gd name="T9" fmla="*/ 0 w 465"/>
                <a:gd name="T10" fmla="*/ 0 h 181"/>
                <a:gd name="T11" fmla="*/ 465 w 465"/>
                <a:gd name="T12" fmla="*/ 181 h 181"/>
              </a:gdLst>
              <a:ahLst/>
              <a:cxnLst>
                <a:cxn ang="T6">
                  <a:pos x="T0" y="T1"/>
                </a:cxn>
                <a:cxn ang="T7">
                  <a:pos x="T2" y="T3"/>
                </a:cxn>
                <a:cxn ang="T8">
                  <a:pos x="T4" y="T5"/>
                </a:cxn>
              </a:cxnLst>
              <a:rect l="T9" t="T10" r="T11" b="T12"/>
              <a:pathLst>
                <a:path w="465" h="181">
                  <a:moveTo>
                    <a:pt x="0" y="0"/>
                  </a:moveTo>
                  <a:lnTo>
                    <a:pt x="324" y="8"/>
                  </a:lnTo>
                  <a:cubicBezTo>
                    <a:pt x="401" y="38"/>
                    <a:pt x="436" y="145"/>
                    <a:pt x="465" y="181"/>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20" descr="40%"/>
            <p:cNvSpPr>
              <a:spLocks/>
            </p:cNvSpPr>
            <p:nvPr/>
          </p:nvSpPr>
          <p:spPr bwMode="auto">
            <a:xfrm>
              <a:off x="3663" y="1650"/>
              <a:ext cx="661" cy="664"/>
            </a:xfrm>
            <a:custGeom>
              <a:avLst/>
              <a:gdLst>
                <a:gd name="T0" fmla="*/ 170 w 705"/>
                <a:gd name="T1" fmla="*/ 0 h 596"/>
                <a:gd name="T2" fmla="*/ 170 w 705"/>
                <a:gd name="T3" fmla="*/ 6422 h 596"/>
                <a:gd name="T4" fmla="*/ 0 w 705"/>
                <a:gd name="T5" fmla="*/ 6422 h 596"/>
                <a:gd name="T6" fmla="*/ 0 w 705"/>
                <a:gd name="T7" fmla="*/ 594 h 596"/>
                <a:gd name="T8" fmla="*/ 0 w 705"/>
                <a:gd name="T9" fmla="*/ 0 h 596"/>
                <a:gd name="T10" fmla="*/ 15 w 705"/>
                <a:gd name="T11" fmla="*/ 0 h 596"/>
                <a:gd name="T12" fmla="*/ 15 w 705"/>
                <a:gd name="T13" fmla="*/ 4823 h 596"/>
                <a:gd name="T14" fmla="*/ 40 w 705"/>
                <a:gd name="T15" fmla="*/ 4823 h 596"/>
                <a:gd name="T16" fmla="*/ 40 w 705"/>
                <a:gd name="T17" fmla="*/ 2 h 596"/>
                <a:gd name="T18" fmla="*/ 50 w 705"/>
                <a:gd name="T19" fmla="*/ 2 h 596"/>
                <a:gd name="T20" fmla="*/ 50 w 705"/>
                <a:gd name="T21" fmla="*/ 4823 h 596"/>
                <a:gd name="T22" fmla="*/ 78 w 705"/>
                <a:gd name="T23" fmla="*/ 4823 h 596"/>
                <a:gd name="T24" fmla="*/ 78 w 705"/>
                <a:gd name="T25" fmla="*/ 2 h 596"/>
                <a:gd name="T26" fmla="*/ 91 w 705"/>
                <a:gd name="T27" fmla="*/ 2 h 596"/>
                <a:gd name="T28" fmla="*/ 91 w 705"/>
                <a:gd name="T29" fmla="*/ 4823 h 596"/>
                <a:gd name="T30" fmla="*/ 115 w 705"/>
                <a:gd name="T31" fmla="*/ 4823 h 596"/>
                <a:gd name="T32" fmla="*/ 115 w 705"/>
                <a:gd name="T33" fmla="*/ 2 h 596"/>
                <a:gd name="T34" fmla="*/ 130 w 705"/>
                <a:gd name="T35" fmla="*/ 2 h 596"/>
                <a:gd name="T36" fmla="*/ 132 w 705"/>
                <a:gd name="T37" fmla="*/ 4798 h 596"/>
                <a:gd name="T38" fmla="*/ 157 w 705"/>
                <a:gd name="T39" fmla="*/ 4823 h 596"/>
                <a:gd name="T40" fmla="*/ 157 w 705"/>
                <a:gd name="T41" fmla="*/ 0 h 596"/>
                <a:gd name="T42" fmla="*/ 170 w 705"/>
                <a:gd name="T43" fmla="*/ 0 h 5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596"/>
                <a:gd name="T68" fmla="*/ 705 w 705"/>
                <a:gd name="T69" fmla="*/ 596 h 5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596">
                  <a:moveTo>
                    <a:pt x="705" y="0"/>
                  </a:moveTo>
                  <a:lnTo>
                    <a:pt x="705" y="596"/>
                  </a:lnTo>
                  <a:lnTo>
                    <a:pt x="0" y="596"/>
                  </a:lnTo>
                  <a:lnTo>
                    <a:pt x="0" y="54"/>
                  </a:lnTo>
                  <a:lnTo>
                    <a:pt x="0" y="0"/>
                  </a:lnTo>
                  <a:lnTo>
                    <a:pt x="58" y="0"/>
                  </a:lnTo>
                  <a:lnTo>
                    <a:pt x="58" y="447"/>
                  </a:lnTo>
                  <a:lnTo>
                    <a:pt x="162" y="447"/>
                  </a:lnTo>
                  <a:lnTo>
                    <a:pt x="162" y="2"/>
                  </a:lnTo>
                  <a:lnTo>
                    <a:pt x="207" y="2"/>
                  </a:lnTo>
                  <a:lnTo>
                    <a:pt x="207" y="447"/>
                  </a:lnTo>
                  <a:lnTo>
                    <a:pt x="325" y="447"/>
                  </a:lnTo>
                  <a:lnTo>
                    <a:pt x="325" y="2"/>
                  </a:lnTo>
                  <a:lnTo>
                    <a:pt x="372" y="2"/>
                  </a:lnTo>
                  <a:lnTo>
                    <a:pt x="372" y="447"/>
                  </a:lnTo>
                  <a:lnTo>
                    <a:pt x="479" y="447"/>
                  </a:lnTo>
                  <a:lnTo>
                    <a:pt x="479" y="2"/>
                  </a:lnTo>
                  <a:lnTo>
                    <a:pt x="542" y="2"/>
                  </a:lnTo>
                  <a:lnTo>
                    <a:pt x="546" y="446"/>
                  </a:lnTo>
                  <a:lnTo>
                    <a:pt x="642" y="447"/>
                  </a:lnTo>
                  <a:lnTo>
                    <a:pt x="642" y="0"/>
                  </a:lnTo>
                  <a:lnTo>
                    <a:pt x="705" y="0"/>
                  </a:lnTo>
                  <a:close/>
                </a:path>
              </a:pathLst>
            </a:custGeom>
            <a:pattFill prst="pct40">
              <a:fgClr>
                <a:srgbClr val="000000"/>
              </a:fgClr>
              <a:bgClr>
                <a:srgbClr val="FFFFFF"/>
              </a:bgClr>
            </a:pattFill>
            <a:ln w="9525">
              <a:solidFill>
                <a:srgbClr val="000000"/>
              </a:solidFill>
              <a:round/>
              <a:headEnd/>
              <a:tailEnd/>
            </a:ln>
          </p:spPr>
          <p:txBody>
            <a:bodyPr/>
            <a:lstStyle/>
            <a:p>
              <a:endParaRPr lang="zh-CN" altLang="en-US"/>
            </a:p>
          </p:txBody>
        </p:sp>
        <p:sp>
          <p:nvSpPr>
            <p:cNvPr id="23" name="Freeform 21" descr="浅色上对角线"/>
            <p:cNvSpPr>
              <a:spLocks/>
            </p:cNvSpPr>
            <p:nvPr/>
          </p:nvSpPr>
          <p:spPr bwMode="auto">
            <a:xfrm>
              <a:off x="3603" y="1650"/>
              <a:ext cx="782" cy="748"/>
            </a:xfrm>
            <a:custGeom>
              <a:avLst/>
              <a:gdLst>
                <a:gd name="T0" fmla="*/ 17 w 834"/>
                <a:gd name="T1" fmla="*/ 0 h 671"/>
                <a:gd name="T2" fmla="*/ 0 w 834"/>
                <a:gd name="T3" fmla="*/ 0 h 671"/>
                <a:gd name="T4" fmla="*/ 0 w 834"/>
                <a:gd name="T5" fmla="*/ 7331 h 671"/>
                <a:gd name="T6" fmla="*/ 203 w 834"/>
                <a:gd name="T7" fmla="*/ 7331 h 671"/>
                <a:gd name="T8" fmla="*/ 203 w 834"/>
                <a:gd name="T9" fmla="*/ 2 h 671"/>
                <a:gd name="T10" fmla="*/ 187 w 834"/>
                <a:gd name="T11" fmla="*/ 2 h 671"/>
                <a:gd name="T12" fmla="*/ 187 w 834"/>
                <a:gd name="T13" fmla="*/ 6506 h 671"/>
                <a:gd name="T14" fmla="*/ 17 w 834"/>
                <a:gd name="T15" fmla="*/ 6506 h 671"/>
                <a:gd name="T16" fmla="*/ 17 w 834"/>
                <a:gd name="T17" fmla="*/ 0 h 6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4"/>
                <a:gd name="T28" fmla="*/ 0 h 671"/>
                <a:gd name="T29" fmla="*/ 834 w 834"/>
                <a:gd name="T30" fmla="*/ 671 h 6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4" h="671">
                  <a:moveTo>
                    <a:pt x="63" y="0"/>
                  </a:moveTo>
                  <a:lnTo>
                    <a:pt x="0" y="0"/>
                  </a:lnTo>
                  <a:lnTo>
                    <a:pt x="0" y="671"/>
                  </a:lnTo>
                  <a:lnTo>
                    <a:pt x="834" y="671"/>
                  </a:lnTo>
                  <a:lnTo>
                    <a:pt x="834" y="2"/>
                  </a:lnTo>
                  <a:lnTo>
                    <a:pt x="768" y="2"/>
                  </a:lnTo>
                  <a:lnTo>
                    <a:pt x="768" y="596"/>
                  </a:lnTo>
                  <a:lnTo>
                    <a:pt x="63" y="596"/>
                  </a:lnTo>
                  <a:lnTo>
                    <a:pt x="63" y="0"/>
                  </a:lnTo>
                  <a:close/>
                </a:path>
              </a:pathLst>
            </a:custGeom>
            <a:pattFill prst="ltUpDiag">
              <a:fgClr>
                <a:srgbClr val="000000"/>
              </a:fgClr>
              <a:bgClr>
                <a:srgbClr val="FFFFFF"/>
              </a:bgClr>
            </a:pattFill>
            <a:ln w="9525">
              <a:solidFill>
                <a:srgbClr val="000000"/>
              </a:solidFill>
              <a:round/>
              <a:headEnd/>
              <a:tailEnd/>
            </a:ln>
          </p:spPr>
          <p:txBody>
            <a:bodyPr/>
            <a:lstStyle/>
            <a:p>
              <a:endParaRPr lang="zh-CN" altLang="en-US"/>
            </a:p>
          </p:txBody>
        </p:sp>
        <p:sp>
          <p:nvSpPr>
            <p:cNvPr id="24" name="Freeform 22"/>
            <p:cNvSpPr>
              <a:spLocks/>
            </p:cNvSpPr>
            <p:nvPr/>
          </p:nvSpPr>
          <p:spPr bwMode="auto">
            <a:xfrm>
              <a:off x="3777" y="580"/>
              <a:ext cx="924" cy="1483"/>
            </a:xfrm>
            <a:custGeom>
              <a:avLst/>
              <a:gdLst>
                <a:gd name="T0" fmla="*/ 0 w 986"/>
                <a:gd name="T1" fmla="*/ 4438184 h 1013"/>
                <a:gd name="T2" fmla="*/ 0 w 986"/>
                <a:gd name="T3" fmla="*/ 0 h 1013"/>
                <a:gd name="T4" fmla="*/ 237 w 986"/>
                <a:gd name="T5" fmla="*/ 0 h 1013"/>
                <a:gd name="T6" fmla="*/ 237 w 986"/>
                <a:gd name="T7" fmla="*/ 600867 h 1013"/>
                <a:gd name="T8" fmla="*/ 0 60000 65536"/>
                <a:gd name="T9" fmla="*/ 0 60000 65536"/>
                <a:gd name="T10" fmla="*/ 0 60000 65536"/>
                <a:gd name="T11" fmla="*/ 0 60000 65536"/>
                <a:gd name="T12" fmla="*/ 0 w 986"/>
                <a:gd name="T13" fmla="*/ 0 h 1013"/>
                <a:gd name="T14" fmla="*/ 986 w 986"/>
                <a:gd name="T15" fmla="*/ 1013 h 1013"/>
              </a:gdLst>
              <a:ahLst/>
              <a:cxnLst>
                <a:cxn ang="T8">
                  <a:pos x="T0" y="T1"/>
                </a:cxn>
                <a:cxn ang="T9">
                  <a:pos x="T2" y="T3"/>
                </a:cxn>
                <a:cxn ang="T10">
                  <a:pos x="T4" y="T5"/>
                </a:cxn>
                <a:cxn ang="T11">
                  <a:pos x="T6" y="T7"/>
                </a:cxn>
              </a:cxnLst>
              <a:rect l="T12" t="T13" r="T14" b="T15"/>
              <a:pathLst>
                <a:path w="986" h="1013">
                  <a:moveTo>
                    <a:pt x="0" y="1013"/>
                  </a:moveTo>
                  <a:lnTo>
                    <a:pt x="0" y="0"/>
                  </a:lnTo>
                  <a:lnTo>
                    <a:pt x="986" y="0"/>
                  </a:lnTo>
                  <a:lnTo>
                    <a:pt x="986" y="13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3"/>
            <p:cNvSpPr>
              <a:spLocks/>
            </p:cNvSpPr>
            <p:nvPr/>
          </p:nvSpPr>
          <p:spPr bwMode="auto">
            <a:xfrm>
              <a:off x="3929" y="699"/>
              <a:ext cx="575" cy="1310"/>
            </a:xfrm>
            <a:custGeom>
              <a:avLst/>
              <a:gdLst>
                <a:gd name="T0" fmla="*/ 149 w 613"/>
                <a:gd name="T1" fmla="*/ 485 h 1175"/>
                <a:gd name="T2" fmla="*/ 149 w 613"/>
                <a:gd name="T3" fmla="*/ 0 h 1175"/>
                <a:gd name="T4" fmla="*/ 0 w 613"/>
                <a:gd name="T5" fmla="*/ 60 h 1175"/>
                <a:gd name="T6" fmla="*/ 0 w 613"/>
                <a:gd name="T7" fmla="*/ 12860 h 1175"/>
                <a:gd name="T8" fmla="*/ 0 60000 65536"/>
                <a:gd name="T9" fmla="*/ 0 60000 65536"/>
                <a:gd name="T10" fmla="*/ 0 60000 65536"/>
                <a:gd name="T11" fmla="*/ 0 60000 65536"/>
                <a:gd name="T12" fmla="*/ 0 w 613"/>
                <a:gd name="T13" fmla="*/ 0 h 1175"/>
                <a:gd name="T14" fmla="*/ 613 w 613"/>
                <a:gd name="T15" fmla="*/ 1175 h 1175"/>
              </a:gdLst>
              <a:ahLst/>
              <a:cxnLst>
                <a:cxn ang="T8">
                  <a:pos x="T0" y="T1"/>
                </a:cxn>
                <a:cxn ang="T9">
                  <a:pos x="T2" y="T3"/>
                </a:cxn>
                <a:cxn ang="T10">
                  <a:pos x="T4" y="T5"/>
                </a:cxn>
                <a:cxn ang="T11">
                  <a:pos x="T6" y="T7"/>
                </a:cxn>
              </a:cxnLst>
              <a:rect l="T12" t="T13" r="T14" b="T15"/>
              <a:pathLst>
                <a:path w="613" h="1175">
                  <a:moveTo>
                    <a:pt x="613" y="44"/>
                  </a:moveTo>
                  <a:lnTo>
                    <a:pt x="613" y="0"/>
                  </a:lnTo>
                  <a:lnTo>
                    <a:pt x="0" y="5"/>
                  </a:lnTo>
                  <a:lnTo>
                    <a:pt x="0" y="117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4"/>
            <p:cNvSpPr>
              <a:spLocks/>
            </p:cNvSpPr>
            <p:nvPr/>
          </p:nvSpPr>
          <p:spPr bwMode="auto">
            <a:xfrm>
              <a:off x="4067" y="1207"/>
              <a:ext cx="437" cy="802"/>
            </a:xfrm>
            <a:custGeom>
              <a:avLst/>
              <a:gdLst>
                <a:gd name="T0" fmla="*/ 500 w 434"/>
                <a:gd name="T1" fmla="*/ 0 h 719"/>
                <a:gd name="T2" fmla="*/ 500 w 434"/>
                <a:gd name="T3" fmla="*/ 484 h 719"/>
                <a:gd name="T4" fmla="*/ 0 w 434"/>
                <a:gd name="T5" fmla="*/ 484 h 719"/>
                <a:gd name="T6" fmla="*/ 0 w 434"/>
                <a:gd name="T7" fmla="*/ 7947 h 719"/>
                <a:gd name="T8" fmla="*/ 0 60000 65536"/>
                <a:gd name="T9" fmla="*/ 0 60000 65536"/>
                <a:gd name="T10" fmla="*/ 0 60000 65536"/>
                <a:gd name="T11" fmla="*/ 0 60000 65536"/>
                <a:gd name="T12" fmla="*/ 0 w 434"/>
                <a:gd name="T13" fmla="*/ 0 h 719"/>
                <a:gd name="T14" fmla="*/ 434 w 434"/>
                <a:gd name="T15" fmla="*/ 719 h 719"/>
              </a:gdLst>
              <a:ahLst/>
              <a:cxnLst>
                <a:cxn ang="T8">
                  <a:pos x="T0" y="T1"/>
                </a:cxn>
                <a:cxn ang="T9">
                  <a:pos x="T2" y="T3"/>
                </a:cxn>
                <a:cxn ang="T10">
                  <a:pos x="T4" y="T5"/>
                </a:cxn>
                <a:cxn ang="T11">
                  <a:pos x="T6" y="T7"/>
                </a:cxn>
              </a:cxnLst>
              <a:rect l="T12" t="T13" r="T14" b="T15"/>
              <a:pathLst>
                <a:path w="434" h="719">
                  <a:moveTo>
                    <a:pt x="434" y="0"/>
                  </a:moveTo>
                  <a:lnTo>
                    <a:pt x="434" y="43"/>
                  </a:lnTo>
                  <a:lnTo>
                    <a:pt x="0" y="43"/>
                  </a:lnTo>
                  <a:lnTo>
                    <a:pt x="0" y="71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5"/>
            <p:cNvSpPr>
              <a:spLocks/>
            </p:cNvSpPr>
            <p:nvPr/>
          </p:nvSpPr>
          <p:spPr bwMode="auto">
            <a:xfrm>
              <a:off x="4235" y="1193"/>
              <a:ext cx="479" cy="791"/>
            </a:xfrm>
            <a:custGeom>
              <a:avLst/>
              <a:gdLst>
                <a:gd name="T0" fmla="*/ 368 w 485"/>
                <a:gd name="T1" fmla="*/ 0 h 710"/>
                <a:gd name="T2" fmla="*/ 368 w 485"/>
                <a:gd name="T3" fmla="*/ 2462 h 710"/>
                <a:gd name="T4" fmla="*/ 0 w 485"/>
                <a:gd name="T5" fmla="*/ 2462 h 710"/>
                <a:gd name="T6" fmla="*/ 0 w 485"/>
                <a:gd name="T7" fmla="*/ 7648 h 710"/>
                <a:gd name="T8" fmla="*/ 0 60000 65536"/>
                <a:gd name="T9" fmla="*/ 0 60000 65536"/>
                <a:gd name="T10" fmla="*/ 0 60000 65536"/>
                <a:gd name="T11" fmla="*/ 0 60000 65536"/>
                <a:gd name="T12" fmla="*/ 0 w 485"/>
                <a:gd name="T13" fmla="*/ 0 h 710"/>
                <a:gd name="T14" fmla="*/ 485 w 485"/>
                <a:gd name="T15" fmla="*/ 710 h 710"/>
              </a:gdLst>
              <a:ahLst/>
              <a:cxnLst>
                <a:cxn ang="T8">
                  <a:pos x="T0" y="T1"/>
                </a:cxn>
                <a:cxn ang="T9">
                  <a:pos x="T2" y="T3"/>
                </a:cxn>
                <a:cxn ang="T10">
                  <a:pos x="T4" y="T5"/>
                </a:cxn>
                <a:cxn ang="T11">
                  <a:pos x="T6" y="T7"/>
                </a:cxn>
              </a:cxnLst>
              <a:rect l="T12" t="T13" r="T14" b="T15"/>
              <a:pathLst>
                <a:path w="485" h="710">
                  <a:moveTo>
                    <a:pt x="485" y="0"/>
                  </a:moveTo>
                  <a:lnTo>
                    <a:pt x="485" y="229"/>
                  </a:lnTo>
                  <a:lnTo>
                    <a:pt x="0" y="229"/>
                  </a:lnTo>
                  <a:lnTo>
                    <a:pt x="0" y="71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Line 26"/>
            <p:cNvSpPr>
              <a:spLocks noChangeShapeType="1"/>
            </p:cNvSpPr>
            <p:nvPr/>
          </p:nvSpPr>
          <p:spPr bwMode="auto">
            <a:xfrm>
              <a:off x="2537" y="1762"/>
              <a:ext cx="64" cy="2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7"/>
            <p:cNvSpPr>
              <a:spLocks noChangeShapeType="1"/>
            </p:cNvSpPr>
            <p:nvPr/>
          </p:nvSpPr>
          <p:spPr bwMode="auto">
            <a:xfrm flipV="1">
              <a:off x="3451" y="2210"/>
              <a:ext cx="184"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Rectangle 28"/>
            <p:cNvSpPr>
              <a:spLocks noChangeArrowheads="1"/>
            </p:cNvSpPr>
            <p:nvPr/>
          </p:nvSpPr>
          <p:spPr bwMode="auto">
            <a:xfrm>
              <a:off x="4864" y="1255"/>
              <a:ext cx="608" cy="862"/>
            </a:xfrm>
            <a:prstGeom prst="rect">
              <a:avLst/>
            </a:prstGeom>
            <a:solidFill>
              <a:srgbClr val="FFFFFF"/>
            </a:solid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31" name="Freeform 29"/>
            <p:cNvSpPr>
              <a:spLocks/>
            </p:cNvSpPr>
            <p:nvPr/>
          </p:nvSpPr>
          <p:spPr bwMode="auto">
            <a:xfrm>
              <a:off x="4504" y="994"/>
              <a:ext cx="528" cy="379"/>
            </a:xfrm>
            <a:custGeom>
              <a:avLst/>
              <a:gdLst>
                <a:gd name="T0" fmla="*/ 0 w 564"/>
                <a:gd name="T1" fmla="*/ 0 h 340"/>
                <a:gd name="T2" fmla="*/ 19 w 564"/>
                <a:gd name="T3" fmla="*/ 0 h 340"/>
                <a:gd name="T4" fmla="*/ 19 w 564"/>
                <a:gd name="T5" fmla="*/ 641 h 340"/>
                <a:gd name="T6" fmla="*/ 132 w 564"/>
                <a:gd name="T7" fmla="*/ 641 h 340"/>
                <a:gd name="T8" fmla="*/ 132 w 564"/>
                <a:gd name="T9" fmla="*/ 3696 h 340"/>
                <a:gd name="T10" fmla="*/ 0 60000 65536"/>
                <a:gd name="T11" fmla="*/ 0 60000 65536"/>
                <a:gd name="T12" fmla="*/ 0 60000 65536"/>
                <a:gd name="T13" fmla="*/ 0 60000 65536"/>
                <a:gd name="T14" fmla="*/ 0 60000 65536"/>
                <a:gd name="T15" fmla="*/ 0 w 564"/>
                <a:gd name="T16" fmla="*/ 0 h 340"/>
                <a:gd name="T17" fmla="*/ 564 w 564"/>
                <a:gd name="T18" fmla="*/ 340 h 340"/>
              </a:gdLst>
              <a:ahLst/>
              <a:cxnLst>
                <a:cxn ang="T10">
                  <a:pos x="T0" y="T1"/>
                </a:cxn>
                <a:cxn ang="T11">
                  <a:pos x="T2" y="T3"/>
                </a:cxn>
                <a:cxn ang="T12">
                  <a:pos x="T4" y="T5"/>
                </a:cxn>
                <a:cxn ang="T13">
                  <a:pos x="T6" y="T7"/>
                </a:cxn>
                <a:cxn ang="T14">
                  <a:pos x="T8" y="T9"/>
                </a:cxn>
              </a:cxnLst>
              <a:rect l="T15" t="T16" r="T17" b="T18"/>
              <a:pathLst>
                <a:path w="564" h="340">
                  <a:moveTo>
                    <a:pt x="0" y="0"/>
                  </a:moveTo>
                  <a:lnTo>
                    <a:pt x="77" y="0"/>
                  </a:lnTo>
                  <a:lnTo>
                    <a:pt x="77" y="59"/>
                  </a:lnTo>
                  <a:lnTo>
                    <a:pt x="564" y="59"/>
                  </a:lnTo>
                  <a:lnTo>
                    <a:pt x="564" y="34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30"/>
            <p:cNvSpPr>
              <a:spLocks/>
            </p:cNvSpPr>
            <p:nvPr/>
          </p:nvSpPr>
          <p:spPr bwMode="auto">
            <a:xfrm>
              <a:off x="4684" y="994"/>
              <a:ext cx="584" cy="379"/>
            </a:xfrm>
            <a:custGeom>
              <a:avLst/>
              <a:gdLst>
                <a:gd name="T0" fmla="*/ 0 w 554"/>
                <a:gd name="T1" fmla="*/ 0 h 340"/>
                <a:gd name="T2" fmla="*/ 1752 w 554"/>
                <a:gd name="T3" fmla="*/ 0 h 340"/>
                <a:gd name="T4" fmla="*/ 1769 w 554"/>
                <a:gd name="T5" fmla="*/ 3696 h 340"/>
                <a:gd name="T6" fmla="*/ 0 60000 65536"/>
                <a:gd name="T7" fmla="*/ 0 60000 65536"/>
                <a:gd name="T8" fmla="*/ 0 60000 65536"/>
                <a:gd name="T9" fmla="*/ 0 w 554"/>
                <a:gd name="T10" fmla="*/ 0 h 340"/>
                <a:gd name="T11" fmla="*/ 554 w 554"/>
                <a:gd name="T12" fmla="*/ 340 h 340"/>
              </a:gdLst>
              <a:ahLst/>
              <a:cxnLst>
                <a:cxn ang="T6">
                  <a:pos x="T0" y="T1"/>
                </a:cxn>
                <a:cxn ang="T7">
                  <a:pos x="T2" y="T3"/>
                </a:cxn>
                <a:cxn ang="T8">
                  <a:pos x="T4" y="T5"/>
                </a:cxn>
              </a:cxnLst>
              <a:rect l="T9" t="T10" r="T11" b="T12"/>
              <a:pathLst>
                <a:path w="554" h="340">
                  <a:moveTo>
                    <a:pt x="0" y="0"/>
                  </a:moveTo>
                  <a:lnTo>
                    <a:pt x="549" y="0"/>
                  </a:lnTo>
                  <a:lnTo>
                    <a:pt x="554" y="34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Line 31"/>
            <p:cNvSpPr>
              <a:spLocks noChangeShapeType="1"/>
            </p:cNvSpPr>
            <p:nvPr/>
          </p:nvSpPr>
          <p:spPr bwMode="auto">
            <a:xfrm flipH="1">
              <a:off x="4473" y="778"/>
              <a:ext cx="125"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2"/>
            <p:cNvSpPr>
              <a:spLocks noChangeShapeType="1"/>
            </p:cNvSpPr>
            <p:nvPr/>
          </p:nvSpPr>
          <p:spPr bwMode="auto">
            <a:xfrm flipH="1">
              <a:off x="4684" y="748"/>
              <a:ext cx="125"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3"/>
            <p:cNvSpPr>
              <a:spLocks noChangeShapeType="1"/>
            </p:cNvSpPr>
            <p:nvPr/>
          </p:nvSpPr>
          <p:spPr bwMode="auto">
            <a:xfrm>
              <a:off x="4545" y="900"/>
              <a:ext cx="17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Rectangle 34"/>
            <p:cNvSpPr>
              <a:spLocks noChangeArrowheads="1"/>
            </p:cNvSpPr>
            <p:nvPr/>
          </p:nvSpPr>
          <p:spPr bwMode="auto">
            <a:xfrm>
              <a:off x="943" y="1198"/>
              <a:ext cx="225" cy="64"/>
            </a:xfrm>
            <a:prstGeom prst="rect">
              <a:avLst/>
            </a:prstGeom>
            <a:solidFill>
              <a:srgbClr val="FFFFFF"/>
            </a:solid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37" name="Rectangle 35"/>
            <p:cNvSpPr>
              <a:spLocks noChangeArrowheads="1"/>
            </p:cNvSpPr>
            <p:nvPr/>
          </p:nvSpPr>
          <p:spPr bwMode="auto">
            <a:xfrm>
              <a:off x="853" y="1310"/>
              <a:ext cx="394" cy="807"/>
            </a:xfrm>
            <a:prstGeom prst="rect">
              <a:avLst/>
            </a:prstGeom>
            <a:solidFill>
              <a:srgbClr val="FFFFFF"/>
            </a:solid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38" name="Line 36"/>
            <p:cNvSpPr>
              <a:spLocks noChangeShapeType="1"/>
            </p:cNvSpPr>
            <p:nvPr/>
          </p:nvSpPr>
          <p:spPr bwMode="auto">
            <a:xfrm>
              <a:off x="750" y="1549"/>
              <a:ext cx="1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7"/>
            <p:cNvSpPr>
              <a:spLocks noChangeShapeType="1"/>
            </p:cNvSpPr>
            <p:nvPr/>
          </p:nvSpPr>
          <p:spPr bwMode="auto">
            <a:xfrm>
              <a:off x="750" y="1886"/>
              <a:ext cx="1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38"/>
            <p:cNvSpPr>
              <a:spLocks/>
            </p:cNvSpPr>
            <p:nvPr/>
          </p:nvSpPr>
          <p:spPr bwMode="auto">
            <a:xfrm>
              <a:off x="1168" y="1141"/>
              <a:ext cx="413" cy="408"/>
            </a:xfrm>
            <a:custGeom>
              <a:avLst/>
              <a:gdLst>
                <a:gd name="T0" fmla="*/ 0 w 441"/>
                <a:gd name="T1" fmla="*/ 3996 h 366"/>
                <a:gd name="T2" fmla="*/ 37 w 441"/>
                <a:gd name="T3" fmla="*/ 3996 h 366"/>
                <a:gd name="T4" fmla="*/ 37 w 441"/>
                <a:gd name="T5" fmla="*/ 0 h 366"/>
                <a:gd name="T6" fmla="*/ 104 w 441"/>
                <a:gd name="T7" fmla="*/ 0 h 366"/>
                <a:gd name="T8" fmla="*/ 0 60000 65536"/>
                <a:gd name="T9" fmla="*/ 0 60000 65536"/>
                <a:gd name="T10" fmla="*/ 0 60000 65536"/>
                <a:gd name="T11" fmla="*/ 0 60000 65536"/>
                <a:gd name="T12" fmla="*/ 0 w 441"/>
                <a:gd name="T13" fmla="*/ 0 h 366"/>
                <a:gd name="T14" fmla="*/ 441 w 441"/>
                <a:gd name="T15" fmla="*/ 366 h 366"/>
              </a:gdLst>
              <a:ahLst/>
              <a:cxnLst>
                <a:cxn ang="T8">
                  <a:pos x="T0" y="T1"/>
                </a:cxn>
                <a:cxn ang="T9">
                  <a:pos x="T2" y="T3"/>
                </a:cxn>
                <a:cxn ang="T10">
                  <a:pos x="T4" y="T5"/>
                </a:cxn>
                <a:cxn ang="T11">
                  <a:pos x="T6" y="T7"/>
                </a:cxn>
              </a:cxnLst>
              <a:rect l="T12" t="T13" r="T14" b="T15"/>
              <a:pathLst>
                <a:path w="441" h="366">
                  <a:moveTo>
                    <a:pt x="0" y="366"/>
                  </a:moveTo>
                  <a:lnTo>
                    <a:pt x="154" y="366"/>
                  </a:lnTo>
                  <a:lnTo>
                    <a:pt x="154" y="0"/>
                  </a:lnTo>
                  <a:lnTo>
                    <a:pt x="44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39"/>
            <p:cNvSpPr>
              <a:spLocks/>
            </p:cNvSpPr>
            <p:nvPr/>
          </p:nvSpPr>
          <p:spPr bwMode="auto">
            <a:xfrm>
              <a:off x="1168" y="1650"/>
              <a:ext cx="406" cy="236"/>
            </a:xfrm>
            <a:custGeom>
              <a:avLst/>
              <a:gdLst>
                <a:gd name="T0" fmla="*/ 0 w 433"/>
                <a:gd name="T1" fmla="*/ 2249 h 212"/>
                <a:gd name="T2" fmla="*/ 64 w 433"/>
                <a:gd name="T3" fmla="*/ 2249 h 212"/>
                <a:gd name="T4" fmla="*/ 64 w 433"/>
                <a:gd name="T5" fmla="*/ 0 h 212"/>
                <a:gd name="T6" fmla="*/ 106 w 433"/>
                <a:gd name="T7" fmla="*/ 0 h 212"/>
                <a:gd name="T8" fmla="*/ 0 60000 65536"/>
                <a:gd name="T9" fmla="*/ 0 60000 65536"/>
                <a:gd name="T10" fmla="*/ 0 60000 65536"/>
                <a:gd name="T11" fmla="*/ 0 60000 65536"/>
                <a:gd name="T12" fmla="*/ 0 w 433"/>
                <a:gd name="T13" fmla="*/ 0 h 212"/>
                <a:gd name="T14" fmla="*/ 433 w 433"/>
                <a:gd name="T15" fmla="*/ 212 h 212"/>
              </a:gdLst>
              <a:ahLst/>
              <a:cxnLst>
                <a:cxn ang="T8">
                  <a:pos x="T0" y="T1"/>
                </a:cxn>
                <a:cxn ang="T9">
                  <a:pos x="T2" y="T3"/>
                </a:cxn>
                <a:cxn ang="T10">
                  <a:pos x="T4" y="T5"/>
                </a:cxn>
                <a:cxn ang="T11">
                  <a:pos x="T6" y="T7"/>
                </a:cxn>
              </a:cxnLst>
              <a:rect l="T12" t="T13" r="T14" b="T15"/>
              <a:pathLst>
                <a:path w="433" h="212">
                  <a:moveTo>
                    <a:pt x="0" y="212"/>
                  </a:moveTo>
                  <a:lnTo>
                    <a:pt x="260" y="212"/>
                  </a:lnTo>
                  <a:lnTo>
                    <a:pt x="260" y="0"/>
                  </a:lnTo>
                  <a:lnTo>
                    <a:pt x="43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Line 40"/>
            <p:cNvSpPr>
              <a:spLocks noChangeShapeType="1"/>
            </p:cNvSpPr>
            <p:nvPr/>
          </p:nvSpPr>
          <p:spPr bwMode="auto">
            <a:xfrm>
              <a:off x="4235" y="2142"/>
              <a:ext cx="269" cy="1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Oval 41"/>
            <p:cNvSpPr>
              <a:spLocks noChangeArrowheads="1"/>
            </p:cNvSpPr>
            <p:nvPr/>
          </p:nvSpPr>
          <p:spPr bwMode="auto">
            <a:xfrm>
              <a:off x="4482" y="748"/>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4" name="Oval 42"/>
            <p:cNvSpPr>
              <a:spLocks noChangeArrowheads="1"/>
            </p:cNvSpPr>
            <p:nvPr/>
          </p:nvSpPr>
          <p:spPr bwMode="auto">
            <a:xfrm>
              <a:off x="4684" y="756"/>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5" name="Oval 43"/>
            <p:cNvSpPr>
              <a:spLocks noChangeArrowheads="1"/>
            </p:cNvSpPr>
            <p:nvPr/>
          </p:nvSpPr>
          <p:spPr bwMode="auto">
            <a:xfrm>
              <a:off x="4468" y="964"/>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6" name="Oval 44"/>
            <p:cNvSpPr>
              <a:spLocks noChangeArrowheads="1"/>
            </p:cNvSpPr>
            <p:nvPr/>
          </p:nvSpPr>
          <p:spPr bwMode="auto">
            <a:xfrm>
              <a:off x="4662" y="964"/>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7" name="Oval 45"/>
            <p:cNvSpPr>
              <a:spLocks noChangeArrowheads="1"/>
            </p:cNvSpPr>
            <p:nvPr/>
          </p:nvSpPr>
          <p:spPr bwMode="auto">
            <a:xfrm>
              <a:off x="4994" y="1373"/>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8" name="Oval 46"/>
            <p:cNvSpPr>
              <a:spLocks noChangeArrowheads="1"/>
            </p:cNvSpPr>
            <p:nvPr/>
          </p:nvSpPr>
          <p:spPr bwMode="auto">
            <a:xfrm>
              <a:off x="5239" y="1375"/>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49" name="Oval 47"/>
            <p:cNvSpPr>
              <a:spLocks noChangeArrowheads="1"/>
            </p:cNvSpPr>
            <p:nvPr/>
          </p:nvSpPr>
          <p:spPr bwMode="auto">
            <a:xfrm>
              <a:off x="4473" y="1144"/>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0" name="Oval 48"/>
            <p:cNvSpPr>
              <a:spLocks noChangeArrowheads="1"/>
            </p:cNvSpPr>
            <p:nvPr/>
          </p:nvSpPr>
          <p:spPr bwMode="auto">
            <a:xfrm>
              <a:off x="4684" y="1144"/>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1" name="Oval 49"/>
            <p:cNvSpPr>
              <a:spLocks noChangeArrowheads="1"/>
            </p:cNvSpPr>
            <p:nvPr/>
          </p:nvSpPr>
          <p:spPr bwMode="auto">
            <a:xfrm>
              <a:off x="704" y="1508"/>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2" name="Oval 50"/>
            <p:cNvSpPr>
              <a:spLocks noChangeArrowheads="1"/>
            </p:cNvSpPr>
            <p:nvPr/>
          </p:nvSpPr>
          <p:spPr bwMode="auto">
            <a:xfrm>
              <a:off x="704" y="1840"/>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3" name="Oval 51"/>
            <p:cNvSpPr>
              <a:spLocks noChangeArrowheads="1"/>
            </p:cNvSpPr>
            <p:nvPr/>
          </p:nvSpPr>
          <p:spPr bwMode="auto">
            <a:xfrm>
              <a:off x="1131" y="1508"/>
              <a:ext cx="54"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4" name="Oval 52"/>
            <p:cNvSpPr>
              <a:spLocks noChangeArrowheads="1"/>
            </p:cNvSpPr>
            <p:nvPr/>
          </p:nvSpPr>
          <p:spPr bwMode="auto">
            <a:xfrm>
              <a:off x="943" y="1517"/>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5" name="Oval 53"/>
            <p:cNvSpPr>
              <a:spLocks noChangeArrowheads="1"/>
            </p:cNvSpPr>
            <p:nvPr/>
          </p:nvSpPr>
          <p:spPr bwMode="auto">
            <a:xfrm>
              <a:off x="943" y="1840"/>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6" name="Oval 54"/>
            <p:cNvSpPr>
              <a:spLocks noChangeArrowheads="1"/>
            </p:cNvSpPr>
            <p:nvPr/>
          </p:nvSpPr>
          <p:spPr bwMode="auto">
            <a:xfrm>
              <a:off x="1131" y="1840"/>
              <a:ext cx="54"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7" name="Oval 55"/>
            <p:cNvSpPr>
              <a:spLocks noChangeArrowheads="1"/>
            </p:cNvSpPr>
            <p:nvPr/>
          </p:nvSpPr>
          <p:spPr bwMode="auto">
            <a:xfrm>
              <a:off x="910" y="1198"/>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8" name="Oval 56"/>
            <p:cNvSpPr>
              <a:spLocks noChangeArrowheads="1"/>
            </p:cNvSpPr>
            <p:nvPr/>
          </p:nvSpPr>
          <p:spPr bwMode="auto">
            <a:xfrm>
              <a:off x="1139" y="1201"/>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59" name="Line 57"/>
            <p:cNvSpPr>
              <a:spLocks noChangeShapeType="1"/>
            </p:cNvSpPr>
            <p:nvPr/>
          </p:nvSpPr>
          <p:spPr bwMode="auto">
            <a:xfrm>
              <a:off x="999" y="1255"/>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8"/>
            <p:cNvSpPr>
              <a:spLocks noChangeShapeType="1"/>
            </p:cNvSpPr>
            <p:nvPr/>
          </p:nvSpPr>
          <p:spPr bwMode="auto">
            <a:xfrm>
              <a:off x="1108" y="1255"/>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Oval 59"/>
            <p:cNvSpPr>
              <a:spLocks noChangeArrowheads="1"/>
            </p:cNvSpPr>
            <p:nvPr/>
          </p:nvSpPr>
          <p:spPr bwMode="auto">
            <a:xfrm>
              <a:off x="3746" y="2045"/>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62" name="Oval 60"/>
            <p:cNvSpPr>
              <a:spLocks noChangeArrowheads="1"/>
            </p:cNvSpPr>
            <p:nvPr/>
          </p:nvSpPr>
          <p:spPr bwMode="auto">
            <a:xfrm>
              <a:off x="3896" y="2009"/>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63" name="Oval 61"/>
            <p:cNvSpPr>
              <a:spLocks noChangeArrowheads="1"/>
            </p:cNvSpPr>
            <p:nvPr/>
          </p:nvSpPr>
          <p:spPr bwMode="auto">
            <a:xfrm>
              <a:off x="4036" y="2009"/>
              <a:ext cx="53" cy="63"/>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64" name="Oval 62"/>
            <p:cNvSpPr>
              <a:spLocks noChangeArrowheads="1"/>
            </p:cNvSpPr>
            <p:nvPr/>
          </p:nvSpPr>
          <p:spPr bwMode="auto">
            <a:xfrm>
              <a:off x="4199" y="1984"/>
              <a:ext cx="53" cy="64"/>
            </a:xfrm>
            <a:prstGeom prst="ellipse">
              <a:avLst/>
            </a:prstGeom>
            <a:solidFill>
              <a:srgbClr val="FFFFFF"/>
            </a:solidFill>
            <a:ln w="9525">
              <a:solidFill>
                <a:srgbClr val="000000"/>
              </a:solidFill>
              <a:round/>
              <a:headEnd/>
              <a:tailEnd type="none" w="sm" len="lg"/>
            </a:ln>
          </p:spPr>
          <p:txBody>
            <a:bodyPr/>
            <a:lstStyle/>
            <a:p>
              <a:endParaRPr kumimoji="1" lang="zh-CN" altLang="en-US" sz="2000">
                <a:solidFill>
                  <a:srgbClr val="000000"/>
                </a:solidFill>
                <a:latin typeface="Times New Roman" pitchFamily="18" charset="0"/>
              </a:endParaRPr>
            </a:p>
          </p:txBody>
        </p:sp>
        <p:sp>
          <p:nvSpPr>
            <p:cNvPr id="65" name="Rectangle 63"/>
            <p:cNvSpPr>
              <a:spLocks noChangeArrowheads="1"/>
            </p:cNvSpPr>
            <p:nvPr/>
          </p:nvSpPr>
          <p:spPr bwMode="auto">
            <a:xfrm>
              <a:off x="5097" y="1494"/>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7</a:t>
              </a:r>
            </a:p>
          </p:txBody>
        </p:sp>
        <p:sp>
          <p:nvSpPr>
            <p:cNvPr id="66" name="Rectangle 64"/>
            <p:cNvSpPr>
              <a:spLocks noChangeArrowheads="1"/>
            </p:cNvSpPr>
            <p:nvPr/>
          </p:nvSpPr>
          <p:spPr bwMode="auto">
            <a:xfrm>
              <a:off x="4535" y="2117"/>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8</a:t>
              </a:r>
            </a:p>
          </p:txBody>
        </p:sp>
        <p:sp>
          <p:nvSpPr>
            <p:cNvPr id="67" name="Rectangle 65"/>
            <p:cNvSpPr>
              <a:spLocks noChangeArrowheads="1"/>
            </p:cNvSpPr>
            <p:nvPr/>
          </p:nvSpPr>
          <p:spPr bwMode="auto">
            <a:xfrm>
              <a:off x="3299" y="2210"/>
              <a:ext cx="14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5</a:t>
              </a:r>
            </a:p>
          </p:txBody>
        </p:sp>
        <p:sp>
          <p:nvSpPr>
            <p:cNvPr id="68" name="Rectangle 66"/>
            <p:cNvSpPr>
              <a:spLocks noChangeArrowheads="1"/>
            </p:cNvSpPr>
            <p:nvPr/>
          </p:nvSpPr>
          <p:spPr bwMode="auto">
            <a:xfrm>
              <a:off x="4837" y="576"/>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6</a:t>
              </a:r>
            </a:p>
          </p:txBody>
        </p:sp>
        <p:sp>
          <p:nvSpPr>
            <p:cNvPr id="69" name="Rectangle 67"/>
            <p:cNvSpPr>
              <a:spLocks noChangeArrowheads="1"/>
            </p:cNvSpPr>
            <p:nvPr/>
          </p:nvSpPr>
          <p:spPr bwMode="auto">
            <a:xfrm>
              <a:off x="3356" y="1517"/>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4</a:t>
              </a:r>
            </a:p>
          </p:txBody>
        </p:sp>
        <p:sp>
          <p:nvSpPr>
            <p:cNvPr id="70" name="Rectangle 68"/>
            <p:cNvSpPr>
              <a:spLocks noChangeArrowheads="1"/>
            </p:cNvSpPr>
            <p:nvPr/>
          </p:nvSpPr>
          <p:spPr bwMode="auto">
            <a:xfrm>
              <a:off x="3378" y="937"/>
              <a:ext cx="14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3</a:t>
              </a:r>
            </a:p>
          </p:txBody>
        </p:sp>
        <p:sp>
          <p:nvSpPr>
            <p:cNvPr id="71" name="Rectangle 69"/>
            <p:cNvSpPr>
              <a:spLocks noChangeArrowheads="1"/>
            </p:cNvSpPr>
            <p:nvPr/>
          </p:nvSpPr>
          <p:spPr bwMode="auto">
            <a:xfrm>
              <a:off x="2601" y="1990"/>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2</a:t>
              </a:r>
            </a:p>
          </p:txBody>
        </p:sp>
        <p:sp>
          <p:nvSpPr>
            <p:cNvPr id="72" name="Rectangle 70" descr="浅色竖线"/>
            <p:cNvSpPr>
              <a:spLocks noChangeArrowheads="1"/>
            </p:cNvSpPr>
            <p:nvPr/>
          </p:nvSpPr>
          <p:spPr bwMode="auto">
            <a:xfrm>
              <a:off x="2273" y="1272"/>
              <a:ext cx="1050" cy="44"/>
            </a:xfrm>
            <a:prstGeom prst="rect">
              <a:avLst/>
            </a:prstGeom>
            <a:pattFill prst="ltVert">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73" name="Rectangle 71" descr="浅色竖线"/>
            <p:cNvSpPr>
              <a:spLocks noChangeArrowheads="1"/>
            </p:cNvSpPr>
            <p:nvPr/>
          </p:nvSpPr>
          <p:spPr bwMode="auto">
            <a:xfrm>
              <a:off x="2272" y="1439"/>
              <a:ext cx="1050" cy="45"/>
            </a:xfrm>
            <a:prstGeom prst="rect">
              <a:avLst/>
            </a:prstGeom>
            <a:pattFill prst="ltVert">
              <a:fgClr>
                <a:srgbClr val="000000"/>
              </a:fgClr>
              <a:bgClr>
                <a:srgbClr val="FFFFFF"/>
              </a:bgClr>
            </a:pattFill>
            <a:ln w="9525">
              <a:solidFill>
                <a:srgbClr val="000000"/>
              </a:solidFill>
              <a:miter lim="800000"/>
              <a:headEnd/>
              <a:tailEnd/>
            </a:ln>
          </p:spPr>
          <p:txBody>
            <a:bodyPr/>
            <a:lstStyle/>
            <a:p>
              <a:endParaRPr kumimoji="1" lang="zh-CN" altLang="en-US" sz="2000">
                <a:solidFill>
                  <a:srgbClr val="000000"/>
                </a:solidFill>
                <a:latin typeface="Times New Roman" pitchFamily="18" charset="0"/>
              </a:endParaRPr>
            </a:p>
          </p:txBody>
        </p:sp>
        <p:sp>
          <p:nvSpPr>
            <p:cNvPr id="74" name="Rectangle 72"/>
            <p:cNvSpPr>
              <a:spLocks noChangeArrowheads="1"/>
            </p:cNvSpPr>
            <p:nvPr/>
          </p:nvSpPr>
          <p:spPr bwMode="auto">
            <a:xfrm>
              <a:off x="996" y="1516"/>
              <a:ext cx="1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2400" b="0">
                  <a:solidFill>
                    <a:srgbClr val="000000"/>
                  </a:solidFill>
                  <a:latin typeface="Times New Roman" pitchFamily="18" charset="0"/>
                </a:rPr>
                <a:t>1</a:t>
              </a:r>
            </a:p>
          </p:txBody>
        </p:sp>
        <p:sp>
          <p:nvSpPr>
            <p:cNvPr id="75" name="Rectangle 73"/>
            <p:cNvSpPr>
              <a:spLocks noChangeArrowheads="1"/>
            </p:cNvSpPr>
            <p:nvPr/>
          </p:nvSpPr>
          <p:spPr bwMode="auto">
            <a:xfrm>
              <a:off x="516" y="811"/>
              <a:ext cx="201"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80000"/>
                </a:lnSpc>
              </a:pPr>
              <a:r>
                <a:rPr lang="zh-CN" altLang="en-US" sz="2400" b="0">
                  <a:solidFill>
                    <a:srgbClr val="000000"/>
                  </a:solidFill>
                  <a:latin typeface="Times New Roman" pitchFamily="18" charset="0"/>
                </a:rPr>
                <a:t>稳压电源</a:t>
              </a:r>
            </a:p>
          </p:txBody>
        </p:sp>
        <p:sp>
          <p:nvSpPr>
            <p:cNvPr id="76" name="Rectangle 74"/>
            <p:cNvSpPr>
              <a:spLocks noChangeArrowheads="1"/>
            </p:cNvSpPr>
            <p:nvPr/>
          </p:nvSpPr>
          <p:spPr bwMode="auto">
            <a:xfrm>
              <a:off x="384" y="1772"/>
              <a:ext cx="32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80000"/>
                </a:lnSpc>
              </a:pPr>
              <a:r>
                <a:rPr lang="en-US" altLang="zh-CN" b="0">
                  <a:solidFill>
                    <a:srgbClr val="000000"/>
                  </a:solidFill>
                  <a:latin typeface="Times New Roman" pitchFamily="18" charset="0"/>
                </a:rPr>
                <a:t>220V</a:t>
              </a:r>
            </a:p>
          </p:txBody>
        </p:sp>
      </p:grpSp>
      <p:sp>
        <p:nvSpPr>
          <p:cNvPr id="77" name="Rectangle 75"/>
          <p:cNvSpPr>
            <a:spLocks noChangeArrowheads="1"/>
          </p:cNvSpPr>
          <p:nvPr/>
        </p:nvSpPr>
        <p:spPr bwMode="auto">
          <a:xfrm>
            <a:off x="1803399" y="4570191"/>
            <a:ext cx="8382001"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r>
              <a:rPr lang="zh-CN" altLang="en-US" sz="2400" b="0" dirty="0">
                <a:solidFill>
                  <a:srgbClr val="000000"/>
                </a:solidFill>
                <a:latin typeface="Times New Roman" pitchFamily="18" charset="0"/>
              </a:rPr>
              <a:t>热电偶校验图</a:t>
            </a:r>
          </a:p>
          <a:p>
            <a:pPr algn="just" eaLnBrk="0" hangingPunct="0"/>
            <a:r>
              <a:rPr lang="zh-CN" altLang="en-US" sz="2400" b="0" dirty="0">
                <a:solidFill>
                  <a:srgbClr val="000000"/>
                </a:solidFill>
                <a:latin typeface="Times New Roman" pitchFamily="18" charset="0"/>
              </a:rPr>
              <a:t> </a:t>
            </a:r>
            <a:r>
              <a:rPr lang="en-US" altLang="zh-CN" sz="2400" b="0" dirty="0">
                <a:solidFill>
                  <a:srgbClr val="000000"/>
                </a:solidFill>
                <a:latin typeface="Times New Roman" pitchFamily="18" charset="0"/>
              </a:rPr>
              <a:t>1-</a:t>
            </a:r>
            <a:r>
              <a:rPr lang="zh-CN" altLang="en-US" sz="2400" b="0" dirty="0">
                <a:solidFill>
                  <a:srgbClr val="000000"/>
                </a:solidFill>
                <a:latin typeface="Times New Roman" pitchFamily="18" charset="0"/>
              </a:rPr>
              <a:t>调压变压器； </a:t>
            </a:r>
            <a:r>
              <a:rPr lang="en-US" altLang="zh-CN" sz="2400" b="0" dirty="0">
                <a:solidFill>
                  <a:srgbClr val="000000"/>
                </a:solidFill>
                <a:latin typeface="Times New Roman" pitchFamily="18" charset="0"/>
              </a:rPr>
              <a:t>2-</a:t>
            </a:r>
            <a:r>
              <a:rPr lang="zh-CN" altLang="en-US" sz="2400" b="0" dirty="0">
                <a:solidFill>
                  <a:srgbClr val="000000"/>
                </a:solidFill>
                <a:latin typeface="Times New Roman" pitchFamily="18" charset="0"/>
              </a:rPr>
              <a:t>管式电炉； </a:t>
            </a:r>
            <a:r>
              <a:rPr lang="en-US" altLang="zh-CN" sz="2400" b="0" dirty="0">
                <a:solidFill>
                  <a:srgbClr val="000000"/>
                </a:solidFill>
                <a:latin typeface="Times New Roman" pitchFamily="18" charset="0"/>
              </a:rPr>
              <a:t>3</a:t>
            </a:r>
            <a:r>
              <a:rPr lang="zh-CN" altLang="en-US" sz="2400" b="0" dirty="0">
                <a:solidFill>
                  <a:srgbClr val="000000"/>
                </a:solidFill>
                <a:latin typeface="Times New Roman" pitchFamily="18" charset="0"/>
              </a:rPr>
              <a:t>标准热电偶； </a:t>
            </a:r>
            <a:r>
              <a:rPr lang="en-US" altLang="zh-CN" sz="2400" b="0" dirty="0">
                <a:solidFill>
                  <a:srgbClr val="000000"/>
                </a:solidFill>
                <a:latin typeface="Times New Roman" pitchFamily="18" charset="0"/>
              </a:rPr>
              <a:t>4-</a:t>
            </a:r>
            <a:r>
              <a:rPr lang="zh-CN" altLang="en-US" sz="2400" b="0" dirty="0">
                <a:solidFill>
                  <a:srgbClr val="000000"/>
                </a:solidFill>
                <a:latin typeface="Times New Roman" pitchFamily="18" charset="0"/>
              </a:rPr>
              <a:t>被校热电偶； </a:t>
            </a:r>
            <a:r>
              <a:rPr lang="en-US" altLang="zh-CN" sz="2400" b="0" dirty="0">
                <a:solidFill>
                  <a:srgbClr val="000000"/>
                </a:solidFill>
                <a:latin typeface="Times New Roman" pitchFamily="18" charset="0"/>
              </a:rPr>
              <a:t>5-</a:t>
            </a:r>
            <a:r>
              <a:rPr lang="zh-CN" altLang="en-US" sz="2400" b="0" dirty="0">
                <a:solidFill>
                  <a:srgbClr val="000000"/>
                </a:solidFill>
                <a:latin typeface="Times New Roman" pitchFamily="18" charset="0"/>
              </a:rPr>
              <a:t>冰瓶； </a:t>
            </a:r>
            <a:r>
              <a:rPr lang="en-US" altLang="zh-CN" sz="2400" b="0" dirty="0">
                <a:solidFill>
                  <a:srgbClr val="000000"/>
                </a:solidFill>
                <a:latin typeface="Times New Roman" pitchFamily="18" charset="0"/>
              </a:rPr>
              <a:t>6-</a:t>
            </a:r>
            <a:r>
              <a:rPr lang="zh-CN" altLang="en-US" sz="2400" b="0" dirty="0">
                <a:solidFill>
                  <a:srgbClr val="000000"/>
                </a:solidFill>
                <a:latin typeface="Times New Roman" pitchFamily="18" charset="0"/>
              </a:rPr>
              <a:t>切换开关； </a:t>
            </a:r>
            <a:r>
              <a:rPr lang="en-US" altLang="zh-CN" sz="2400" b="0" dirty="0">
                <a:solidFill>
                  <a:srgbClr val="000000"/>
                </a:solidFill>
                <a:latin typeface="Times New Roman" pitchFamily="18" charset="0"/>
              </a:rPr>
              <a:t>7-</a:t>
            </a:r>
            <a:r>
              <a:rPr lang="zh-CN" altLang="en-US" sz="2400" b="0" dirty="0">
                <a:solidFill>
                  <a:srgbClr val="000000"/>
                </a:solidFill>
                <a:latin typeface="Times New Roman" pitchFamily="18" charset="0"/>
              </a:rPr>
              <a:t>测试仪表； </a:t>
            </a:r>
            <a:r>
              <a:rPr lang="en-US" altLang="zh-CN" sz="2400" b="0" dirty="0">
                <a:solidFill>
                  <a:srgbClr val="000000"/>
                </a:solidFill>
                <a:latin typeface="Times New Roman" pitchFamily="18" charset="0"/>
              </a:rPr>
              <a:t>8-</a:t>
            </a:r>
            <a:r>
              <a:rPr lang="zh-CN" altLang="en-US" sz="2400" b="0" dirty="0">
                <a:solidFill>
                  <a:srgbClr val="000000"/>
                </a:solidFill>
                <a:latin typeface="Times New Roman" pitchFamily="18" charset="0"/>
              </a:rPr>
              <a:t>试管</a:t>
            </a:r>
          </a:p>
        </p:txBody>
      </p:sp>
      <p:sp>
        <p:nvSpPr>
          <p:cNvPr id="78" name="Rectangle 8"/>
          <p:cNvSpPr>
            <a:spLocks noChangeArrowheads="1"/>
          </p:cNvSpPr>
          <p:nvPr/>
        </p:nvSpPr>
        <p:spPr bwMode="auto">
          <a:xfrm>
            <a:off x="250829" y="333375"/>
            <a:ext cx="8424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kumimoji="1" lang="zh-CN" altLang="en-US" sz="4000" b="0">
                <a:solidFill>
                  <a:srgbClr val="FF3300"/>
                </a:solidFill>
                <a:latin typeface="Times New Roman" pitchFamily="18" charset="0"/>
                <a:ea typeface="华文行楷" pitchFamily="2" charset="-122"/>
              </a:rPr>
              <a:t>热电式传感器</a:t>
            </a:r>
          </a:p>
        </p:txBody>
      </p:sp>
    </p:spTree>
    <p:extLst>
      <p:ext uri="{BB962C8B-B14F-4D97-AF65-F5344CB8AC3E}">
        <p14:creationId xmlns:p14="http://schemas.microsoft.com/office/powerpoint/2010/main" val="832090253"/>
      </p:ext>
    </p:extLst>
  </p:cSld>
  <p:clrMapOvr>
    <a:masterClrMapping/>
  </p:clrMapOvr>
  <p:transition>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71223" y="1347292"/>
            <a:ext cx="9440228" cy="1938992"/>
          </a:xfrm>
          <a:prstGeom prst="rect">
            <a:avLst/>
          </a:prstGeom>
          <a:noFill/>
        </p:spPr>
        <p:txBody>
          <a:bodyPr wrap="square" rtlCol="0">
            <a:spAutoFit/>
          </a:bodyPr>
          <a:lstStyle/>
          <a:p>
            <a:pPr indent="0" fontAlgn="auto">
              <a:lnSpc>
                <a:spcPct val="125000"/>
              </a:lnSpc>
              <a:buClrTx/>
              <a:buSzTx/>
              <a:buFontTx/>
              <a:extLst>
                <a:ext uri="{35155182-B16C-46BC-9424-99874614C6A1}">
                  <wpsdc:indentchars xmlns:wpsdc="http://www.wps.cn/officeDocument/2017/drawingmlCustomData" xmlns="" val="0" checksum="3407529306"/>
                </a:ext>
              </a:extLst>
            </a:pPr>
            <a:r>
              <a:rPr lang="zh-CN" altLang="en-US" sz="2400" b="1"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热电阻传感器是利用导体或半导体的电阻值随温度变化而变化的原理进行测温的。</a:t>
            </a:r>
            <a:r>
              <a:rPr lang="zh-CN" altLang="en-US" sz="2400" dirty="0">
                <a:solidFill>
                  <a:schemeClr val="tx1"/>
                </a:solidFill>
                <a:latin typeface="黑体" panose="02010609060101010101" charset="-122"/>
                <a:ea typeface="黑体" panose="02010609060101010101" charset="-122"/>
              </a:rPr>
              <a:t>热电阻温度传感器分为金属热电阻和半导体热电阻两大类，一般把金属热电阻称为</a:t>
            </a:r>
            <a:r>
              <a:rPr lang="zh-CN" altLang="en-US" sz="2400" dirty="0">
                <a:solidFill>
                  <a:srgbClr val="FF0000"/>
                </a:solidFill>
                <a:latin typeface="黑体" panose="02010609060101010101" charset="-122"/>
                <a:ea typeface="黑体" panose="02010609060101010101" charset="-122"/>
              </a:rPr>
              <a:t>热电阻</a:t>
            </a:r>
            <a:r>
              <a:rPr lang="zh-CN" altLang="en-US" sz="2400" dirty="0">
                <a:solidFill>
                  <a:schemeClr val="tx1"/>
                </a:solidFill>
                <a:latin typeface="黑体" panose="02010609060101010101" charset="-122"/>
                <a:ea typeface="黑体" panose="02010609060101010101" charset="-122"/>
              </a:rPr>
              <a:t>，而把半导体热电阻称为</a:t>
            </a:r>
            <a:r>
              <a:rPr lang="zh-CN" altLang="en-US" sz="2400" dirty="0">
                <a:solidFill>
                  <a:srgbClr val="FF0000"/>
                </a:solidFill>
                <a:latin typeface="黑体" panose="02010609060101010101" charset="-122"/>
                <a:ea typeface="黑体" panose="02010609060101010101" charset="-122"/>
              </a:rPr>
              <a:t>热敏电阻。</a:t>
            </a:r>
          </a:p>
        </p:txBody>
      </p:sp>
      <p:sp>
        <p:nvSpPr>
          <p:cNvPr id="2" name="矩形 1"/>
          <p:cNvSpPr/>
          <p:nvPr/>
        </p:nvSpPr>
        <p:spPr>
          <a:xfrm>
            <a:off x="1119644" y="4514860"/>
            <a:ext cx="9949543" cy="1015663"/>
          </a:xfrm>
          <a:prstGeom prst="rect">
            <a:avLst/>
          </a:prstGeom>
        </p:spPr>
        <p:txBody>
          <a:bodyPr wrap="square">
            <a:spAutoFit/>
          </a:bodyPr>
          <a:lstStyle/>
          <a:p>
            <a:pPr indent="0" fontAlgn="auto">
              <a:lnSpc>
                <a:spcPct val="150000"/>
              </a:lnSpc>
              <a:buClrTx/>
              <a:buSzTx/>
              <a:buFontTx/>
            </a:pPr>
            <a:r>
              <a:rPr lang="zh-CN" altLang="en-US" sz="2000" dirty="0">
                <a:solidFill>
                  <a:srgbClr val="FF0000"/>
                </a:solidFill>
                <a:latin typeface="黑体" panose="02010609060101010101" charset="-122"/>
                <a:ea typeface="黑体" panose="02010609060101010101" charset="-122"/>
              </a:rPr>
              <a:t>热电阻(如Pt100)是利用其电阻值随温度的变化而变化这一原理制成的将温度量转换成电阻量的温度传感器。</a:t>
            </a:r>
            <a:endParaRPr lang="zh-CN" altLang="en-US" sz="2000" dirty="0">
              <a:latin typeface="黑体" panose="02010609060101010101" charset="-122"/>
              <a:ea typeface="黑体" panose="02010609060101010101" charset="-122"/>
            </a:endParaRPr>
          </a:p>
        </p:txBody>
      </p:sp>
      <p:sp>
        <p:nvSpPr>
          <p:cNvPr id="5" name="矩形 4"/>
          <p:cNvSpPr/>
          <p:nvPr/>
        </p:nvSpPr>
        <p:spPr>
          <a:xfrm>
            <a:off x="2914158" y="275330"/>
            <a:ext cx="6746997" cy="8040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8.3</a:t>
            </a:r>
            <a:r>
              <a:rPr lang="zh-CN" altLang="en-US" sz="3200" b="1" dirty="0" smtClean="0">
                <a:solidFill>
                  <a:schemeClr val="bg1"/>
                </a:solidFill>
              </a:rPr>
              <a:t>热电阻温度传感器</a:t>
            </a:r>
            <a:endParaRPr lang="zh-CN" altLang="en-US" sz="3200" b="1" dirty="0">
              <a:solidFill>
                <a:schemeClr val="bg1"/>
              </a:solidFill>
            </a:endParaRPr>
          </a:p>
        </p:txBody>
      </p:sp>
      <p:sp>
        <p:nvSpPr>
          <p:cNvPr id="8" name="矩形 7"/>
          <p:cNvSpPr/>
          <p:nvPr/>
        </p:nvSpPr>
        <p:spPr>
          <a:xfrm>
            <a:off x="1119644" y="3834458"/>
            <a:ext cx="4984057" cy="553998"/>
          </a:xfrm>
          <a:prstGeom prst="rect">
            <a:avLst/>
          </a:prstGeom>
        </p:spPr>
        <p:txBody>
          <a:bodyPr wrap="none">
            <a:spAutoFit/>
          </a:bodyPr>
          <a:lstStyle/>
          <a:p>
            <a:pPr indent="0" fontAlgn="auto">
              <a:lnSpc>
                <a:spcPct val="125000"/>
              </a:lnSpc>
              <a:buClrTx/>
              <a:buSzTx/>
              <a:buFontTx/>
            </a:pPr>
            <a:r>
              <a:rPr lang="zh-CN" altLang="en-US" sz="2400" b="1" dirty="0">
                <a:solidFill>
                  <a:srgbClr val="0000FF"/>
                </a:solidFill>
                <a:latin typeface="黑体" panose="02010609060101010101" charset="-122"/>
                <a:ea typeface="黑体" panose="02010609060101010101" charset="-122"/>
              </a:rPr>
              <a:t>8.3.1热电阻温度传感器的工作原理</a:t>
            </a:r>
            <a:endParaRPr lang="zh-CN" altLang="en-US" sz="2400" dirty="0">
              <a:latin typeface="黑体" panose="02010609060101010101" charset="-122"/>
              <a:ea typeface="黑体" panose="02010609060101010101" charset="-122"/>
            </a:endParaRPr>
          </a:p>
        </p:txBody>
      </p:sp>
    </p:spTree>
    <p:custDataLst>
      <p:tags r:id="rId1"/>
    </p:custDataLst>
  </p:cSld>
  <p:clrMapOvr>
    <a:masterClrMapping/>
  </p:clrMapOvr>
  <p:transition>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914" y="4067508"/>
            <a:ext cx="5402585" cy="438582"/>
          </a:xfrm>
          <a:prstGeom prst="rect">
            <a:avLst/>
          </a:prstGeom>
          <a:noFill/>
        </p:spPr>
        <p:txBody>
          <a:bodyPr wrap="square" rtlCol="0">
            <a:spAutoFit/>
          </a:bodyPr>
          <a:lstStyle/>
          <a:p>
            <a:pPr indent="457200" algn="l" fontAlgn="auto">
              <a:lnSpc>
                <a:spcPct val="125000"/>
              </a:lnSpc>
              <a:buClrTx/>
              <a:buSzTx/>
              <a:buFontTx/>
              <a:extLst>
                <a:ext uri="{35155182-B16C-46BC-9424-99874614C6A1}">
                  <wpsdc:indentchars xmlns:wpsdc="http://www.wps.cn/officeDocument/2017/drawingmlCustomData" xmlns="" val="200" checksum="59296752"/>
                </a:ext>
              </a:extLst>
            </a:pPr>
            <a:r>
              <a:rPr lang="zh-CN" altLang="en-US" sz="1800" dirty="0">
                <a:latin typeface="黑体" panose="02010609060101010101" charset="-122"/>
                <a:ea typeface="黑体" panose="02010609060101010101" charset="-122"/>
              </a:rPr>
              <a:t>经计算得Rt</a:t>
            </a:r>
            <a:endParaRPr lang="zh-CN" altLang="en-US" dirty="0">
              <a:latin typeface="黑体" panose="02010609060101010101" charset="-122"/>
              <a:ea typeface="黑体" panose="02010609060101010101" charset="-122"/>
            </a:endParaRPr>
          </a:p>
        </p:txBody>
      </p:sp>
      <p:pic>
        <p:nvPicPr>
          <p:cNvPr id="690" name="图片 690"/>
          <p:cNvPicPr>
            <a:picLocks noChangeAspect="1" noChangeArrowheads="1"/>
          </p:cNvPicPr>
          <p:nvPr/>
        </p:nvPicPr>
        <p:blipFill>
          <a:blip r:embed="rId4" cstate="print"/>
          <a:srcRect/>
          <a:stretch>
            <a:fillRect/>
          </a:stretch>
        </p:blipFill>
        <p:spPr>
          <a:xfrm>
            <a:off x="6865059" y="2094620"/>
            <a:ext cx="5232473" cy="2995295"/>
          </a:xfrm>
          <a:prstGeom prst="rect">
            <a:avLst/>
          </a:prstGeom>
          <a:noFill/>
          <a:ln w="9525">
            <a:noFill/>
            <a:miter lim="800000"/>
            <a:headEnd/>
            <a:tailEnd/>
          </a:ln>
        </p:spPr>
      </p:pic>
      <p:sp>
        <p:nvSpPr>
          <p:cNvPr id="5" name="文本框 4"/>
          <p:cNvSpPr txBox="1"/>
          <p:nvPr/>
        </p:nvSpPr>
        <p:spPr>
          <a:xfrm>
            <a:off x="7739761" y="5135418"/>
            <a:ext cx="2654541" cy="338554"/>
          </a:xfrm>
          <a:prstGeom prst="rect">
            <a:avLst/>
          </a:prstGeom>
          <a:noFill/>
        </p:spPr>
        <p:txBody>
          <a:bodyPr wrap="square" rtlCol="0">
            <a:spAutoFit/>
          </a:bodyPr>
          <a:lstStyle/>
          <a:p>
            <a:r>
              <a:rPr sz="1600" dirty="0" err="1"/>
              <a:t>二线制热电阻的测温原理</a:t>
            </a:r>
            <a:endParaRPr sz="1600" dirty="0"/>
          </a:p>
        </p:txBody>
      </p:sp>
      <p:graphicFrame>
        <p:nvGraphicFramePr>
          <p:cNvPr id="2" name="对象 -2147482619"/>
          <p:cNvGraphicFramePr/>
          <p:nvPr>
            <p:extLst>
              <p:ext uri="{D42A27DB-BD31-4B8C-83A1-F6EECF244321}">
                <p14:modId xmlns:p14="http://schemas.microsoft.com/office/powerpoint/2010/main" val="1673379562"/>
              </p:ext>
            </p:extLst>
          </p:nvPr>
        </p:nvGraphicFramePr>
        <p:xfrm>
          <a:off x="3374779" y="3632422"/>
          <a:ext cx="2273934" cy="630555"/>
        </p:xfrm>
        <a:graphic>
          <a:graphicData uri="http://schemas.openxmlformats.org/presentationml/2006/ole">
            <mc:AlternateContent xmlns:mc="http://schemas.openxmlformats.org/markup-compatibility/2006">
              <mc:Choice xmlns:v="urn:schemas-microsoft-com:vml" Requires="v">
                <p:oleObj spid="_x0000_s66661" r:id="rId5" imgW="33832800" imgH="9448800" progId="">
                  <p:embed/>
                </p:oleObj>
              </mc:Choice>
              <mc:Fallback>
                <p:oleObj r:id="rId5" imgW="33832800" imgH="9448800" progId="">
                  <p:embed/>
                  <p:pic>
                    <p:nvPicPr>
                      <p:cNvPr id="0" name="Picture 2" descr="image3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779" y="3632422"/>
                        <a:ext cx="2273934" cy="63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147482618"/>
          <p:cNvGraphicFramePr/>
          <p:nvPr>
            <p:extLst>
              <p:ext uri="{D42A27DB-BD31-4B8C-83A1-F6EECF244321}">
                <p14:modId xmlns:p14="http://schemas.microsoft.com/office/powerpoint/2010/main" val="390887122"/>
              </p:ext>
            </p:extLst>
          </p:nvPr>
        </p:nvGraphicFramePr>
        <p:xfrm>
          <a:off x="3152206" y="4406024"/>
          <a:ext cx="2668270" cy="683895"/>
        </p:xfrm>
        <a:graphic>
          <a:graphicData uri="http://schemas.openxmlformats.org/presentationml/2006/ole">
            <mc:AlternateContent xmlns:mc="http://schemas.openxmlformats.org/markup-compatibility/2006">
              <mc:Choice xmlns:v="urn:schemas-microsoft-com:vml" Requires="v">
                <p:oleObj spid="_x0000_s66662" r:id="rId7" imgW="36576000" imgH="9448800" progId="">
                  <p:embed/>
                </p:oleObj>
              </mc:Choice>
              <mc:Fallback>
                <p:oleObj r:id="rId7" imgW="36576000" imgH="9448800" progId="">
                  <p:embed/>
                  <p:pic>
                    <p:nvPicPr>
                      <p:cNvPr id="0" name="Picture 1" descr="image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2206" y="4406024"/>
                        <a:ext cx="2668270" cy="68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矩形 5"/>
          <p:cNvSpPr/>
          <p:nvPr/>
        </p:nvSpPr>
        <p:spPr>
          <a:xfrm>
            <a:off x="772234" y="1633023"/>
            <a:ext cx="6092825" cy="2031325"/>
          </a:xfrm>
          <a:prstGeom prst="rect">
            <a:avLst/>
          </a:prstGeom>
        </p:spPr>
        <p:txBody>
          <a:bodyPr>
            <a:spAutoFit/>
          </a:bodyPr>
          <a:lstStyle/>
          <a:p>
            <a:pPr indent="0" fontAlgn="auto">
              <a:lnSpc>
                <a:spcPct val="150000"/>
              </a:lnSpc>
              <a:buClrTx/>
              <a:buSzTx/>
              <a:buFontTx/>
            </a:pPr>
            <a:r>
              <a:rPr lang="zh-CN" altLang="en-US" sz="2400" dirty="0">
                <a:solidFill>
                  <a:srgbClr val="00B0F0"/>
                </a:solidFill>
                <a:latin typeface="黑体" panose="02010609060101010101" charset="-122"/>
                <a:ea typeface="黑体" panose="02010609060101010101" charset="-122"/>
              </a:rPr>
              <a:t>(1)二线制</a:t>
            </a:r>
          </a:p>
          <a:p>
            <a:pPr indent="0" fontAlgn="auto">
              <a:lnSpc>
                <a:spcPct val="150000"/>
              </a:lnSpc>
              <a:buClrTx/>
              <a:buSzTx/>
              <a:buFontTx/>
            </a:pPr>
            <a:r>
              <a:rPr lang="zh-CN" altLang="en-US" sz="2000" dirty="0">
                <a:latin typeface="黑体" panose="02010609060101010101" charset="-122"/>
                <a:ea typeface="黑体" panose="02010609060101010101" charset="-122"/>
              </a:rPr>
              <a:t>如图所示为二线制热电阻的测温原理。温度变送器通过导线L1、L2给热电阻施加激励电流I，测得电势V1、V2。</a:t>
            </a:r>
          </a:p>
        </p:txBody>
      </p:sp>
      <p:sp>
        <p:nvSpPr>
          <p:cNvPr id="8" name="矩形 7"/>
          <p:cNvSpPr/>
          <p:nvPr/>
        </p:nvSpPr>
        <p:spPr>
          <a:xfrm>
            <a:off x="1099429" y="816430"/>
            <a:ext cx="8400618" cy="553998"/>
          </a:xfrm>
          <a:prstGeom prst="rect">
            <a:avLst/>
          </a:prstGeom>
        </p:spPr>
        <p:txBody>
          <a:bodyPr wrap="square">
            <a:spAutoFit/>
          </a:bodyPr>
          <a:lstStyle/>
          <a:p>
            <a:pPr indent="0" fontAlgn="auto">
              <a:lnSpc>
                <a:spcPct val="150000"/>
              </a:lnSpc>
              <a:buClrTx/>
              <a:buSzTx/>
              <a:buFontTx/>
            </a:pPr>
            <a:r>
              <a:rPr lang="zh-CN" altLang="en-US" sz="2000" dirty="0">
                <a:latin typeface="黑体" panose="02010609060101010101" charset="-122"/>
                <a:ea typeface="黑体" panose="02010609060101010101" charset="-122"/>
              </a:rPr>
              <a:t>热电阻和温度变送器之间有3种接线方式：</a:t>
            </a:r>
            <a:r>
              <a:rPr lang="zh-CN" altLang="en-US" sz="2000" dirty="0">
                <a:solidFill>
                  <a:srgbClr val="FF0000"/>
                </a:solidFill>
                <a:latin typeface="黑体" panose="02010609060101010101" charset="-122"/>
                <a:ea typeface="黑体" panose="02010609060101010101" charset="-122"/>
              </a:rPr>
              <a:t>二线制、三线制、四线制</a:t>
            </a:r>
            <a:r>
              <a:rPr lang="zh-CN" altLang="en-US" sz="2000" dirty="0">
                <a:latin typeface="黑体" panose="02010609060101010101" charset="-122"/>
                <a:ea typeface="黑体" panose="02010609060101010101" charset="-122"/>
              </a:rPr>
              <a:t>。</a:t>
            </a:r>
          </a:p>
        </p:txBody>
      </p:sp>
      <p:sp>
        <p:nvSpPr>
          <p:cNvPr id="7" name="TextBox 6"/>
          <p:cNvSpPr txBox="1"/>
          <p:nvPr/>
        </p:nvSpPr>
        <p:spPr>
          <a:xfrm>
            <a:off x="144780" y="5882643"/>
            <a:ext cx="10820400" cy="646331"/>
          </a:xfrm>
          <a:prstGeom prst="rect">
            <a:avLst/>
          </a:prstGeom>
          <a:solidFill>
            <a:schemeClr val="bg1">
              <a:lumMod val="95000"/>
            </a:schemeClr>
          </a:solidFill>
        </p:spPr>
        <p:txBody>
          <a:bodyPr wrap="square" rtlCol="0">
            <a:spAutoFit/>
          </a:bodyPr>
          <a:lstStyle/>
          <a:p>
            <a:r>
              <a:rPr lang="zh-CN" altLang="zh-CN" dirty="0"/>
              <a:t>由于导线电阻</a:t>
            </a:r>
            <a:r>
              <a:rPr lang="en-US" altLang="zh-CN" i="1" dirty="0"/>
              <a:t>R</a:t>
            </a:r>
            <a:r>
              <a:rPr lang="en-US" altLang="zh-CN" baseline="-25000" dirty="0"/>
              <a:t>L1</a:t>
            </a:r>
            <a:r>
              <a:rPr lang="zh-CN" altLang="zh-CN" dirty="0"/>
              <a:t>、</a:t>
            </a:r>
            <a:r>
              <a:rPr lang="en-US" altLang="zh-CN" i="1" dirty="0"/>
              <a:t>R</a:t>
            </a:r>
            <a:r>
              <a:rPr lang="en-US" altLang="zh-CN" baseline="-25000" dirty="0"/>
              <a:t>L2</a:t>
            </a:r>
            <a:r>
              <a:rPr lang="zh-CN" altLang="zh-CN" dirty="0"/>
              <a:t>无法测得而被计入到热电阻的电阻值中，使测量结果产生附加误差。例如，在</a:t>
            </a:r>
            <a:r>
              <a:rPr lang="en-US" altLang="zh-CN" dirty="0"/>
              <a:t>100</a:t>
            </a:r>
            <a:r>
              <a:rPr lang="zh-CN" altLang="zh-CN" dirty="0"/>
              <a:t>℃时，</a:t>
            </a:r>
            <a:r>
              <a:rPr lang="en-US" altLang="zh-CN" dirty="0"/>
              <a:t>Pt100</a:t>
            </a:r>
            <a:r>
              <a:rPr lang="zh-CN" altLang="zh-CN" dirty="0"/>
              <a:t>热电阻的热电阻率为</a:t>
            </a:r>
            <a:r>
              <a:rPr lang="en-US" altLang="zh-CN" dirty="0"/>
              <a:t>0.379Ω/</a:t>
            </a:r>
            <a:r>
              <a:rPr lang="zh-CN" altLang="zh-CN" dirty="0"/>
              <a:t>℃，这时若导线的电阻值为</a:t>
            </a:r>
            <a:r>
              <a:rPr lang="en-US" altLang="zh-CN" dirty="0"/>
              <a:t>2Ω</a:t>
            </a:r>
            <a:r>
              <a:rPr lang="zh-CN" altLang="zh-CN" dirty="0"/>
              <a:t>，则会引起的测量误差为</a:t>
            </a:r>
            <a:r>
              <a:rPr lang="en-US" altLang="zh-CN" dirty="0"/>
              <a:t>5.3</a:t>
            </a:r>
            <a:r>
              <a:rPr lang="zh-CN" altLang="zh-CN" dirty="0"/>
              <a:t>℃</a:t>
            </a:r>
            <a:r>
              <a:rPr lang="zh-CN" altLang="zh-CN" dirty="0" smtClean="0"/>
              <a:t>。</a:t>
            </a:r>
            <a:endParaRPr lang="zh-CN" altLang="zh-CN" dirty="0"/>
          </a:p>
        </p:txBody>
      </p:sp>
      <p:sp>
        <p:nvSpPr>
          <p:cNvPr id="9" name="TextBox 8"/>
          <p:cNvSpPr txBox="1"/>
          <p:nvPr/>
        </p:nvSpPr>
        <p:spPr>
          <a:xfrm>
            <a:off x="1981203" y="5302591"/>
            <a:ext cx="1074420" cy="369332"/>
          </a:xfrm>
          <a:prstGeom prst="rect">
            <a:avLst/>
          </a:prstGeom>
          <a:noFill/>
        </p:spPr>
        <p:txBody>
          <a:bodyPr wrap="square" rtlCol="0">
            <a:spAutoFit/>
          </a:bodyPr>
          <a:lstStyle/>
          <a:p>
            <a:r>
              <a:rPr lang="zh-CN" altLang="en-US" b="1" dirty="0" smtClean="0">
                <a:solidFill>
                  <a:srgbClr val="FF0000"/>
                </a:solidFill>
              </a:rPr>
              <a:t>实际值</a:t>
            </a:r>
            <a:endParaRPr lang="zh-CN" altLang="en-US" b="1" dirty="0">
              <a:solidFill>
                <a:srgbClr val="FF0000"/>
              </a:solidFill>
            </a:endParaRPr>
          </a:p>
        </p:txBody>
      </p:sp>
      <p:sp>
        <p:nvSpPr>
          <p:cNvPr id="11" name="TextBox 10"/>
          <p:cNvSpPr txBox="1"/>
          <p:nvPr/>
        </p:nvSpPr>
        <p:spPr>
          <a:xfrm>
            <a:off x="3654814" y="5519523"/>
            <a:ext cx="1074420" cy="369332"/>
          </a:xfrm>
          <a:prstGeom prst="rect">
            <a:avLst/>
          </a:prstGeom>
          <a:noFill/>
        </p:spPr>
        <p:txBody>
          <a:bodyPr wrap="square" rtlCol="0">
            <a:spAutoFit/>
          </a:bodyPr>
          <a:lstStyle/>
          <a:p>
            <a:r>
              <a:rPr lang="zh-CN" altLang="en-US" b="1" dirty="0">
                <a:solidFill>
                  <a:srgbClr val="FF0000"/>
                </a:solidFill>
              </a:rPr>
              <a:t>测量</a:t>
            </a:r>
            <a:r>
              <a:rPr lang="zh-CN" altLang="en-US" b="1" dirty="0" smtClean="0">
                <a:solidFill>
                  <a:srgbClr val="FF0000"/>
                </a:solidFill>
              </a:rPr>
              <a:t>值</a:t>
            </a:r>
            <a:endParaRPr lang="zh-CN" altLang="en-US" b="1" dirty="0">
              <a:solidFill>
                <a:srgbClr val="FF0000"/>
              </a:solidFill>
            </a:endParaRPr>
          </a:p>
        </p:txBody>
      </p:sp>
      <p:sp>
        <p:nvSpPr>
          <p:cNvPr id="12" name="TextBox 11"/>
          <p:cNvSpPr txBox="1"/>
          <p:nvPr/>
        </p:nvSpPr>
        <p:spPr>
          <a:xfrm>
            <a:off x="5299740" y="5302588"/>
            <a:ext cx="1074420" cy="369332"/>
          </a:xfrm>
          <a:prstGeom prst="rect">
            <a:avLst/>
          </a:prstGeom>
          <a:noFill/>
        </p:spPr>
        <p:txBody>
          <a:bodyPr wrap="square" rtlCol="0">
            <a:spAutoFit/>
          </a:bodyPr>
          <a:lstStyle/>
          <a:p>
            <a:r>
              <a:rPr lang="zh-CN" altLang="en-US" b="1" dirty="0">
                <a:solidFill>
                  <a:srgbClr val="FF0000"/>
                </a:solidFill>
              </a:rPr>
              <a:t>误差</a:t>
            </a:r>
          </a:p>
        </p:txBody>
      </p:sp>
      <p:cxnSp>
        <p:nvCxnSpPr>
          <p:cNvPr id="13" name="直接箭头连接符 12"/>
          <p:cNvCxnSpPr>
            <a:stCxn id="9" idx="0"/>
          </p:cNvCxnSpPr>
          <p:nvPr/>
        </p:nvCxnSpPr>
        <p:spPr>
          <a:xfrm flipV="1">
            <a:off x="2518413" y="4922524"/>
            <a:ext cx="633795" cy="380067"/>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984792" y="5014892"/>
            <a:ext cx="69050" cy="50462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506786" y="4945380"/>
            <a:ext cx="116774" cy="4495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3015" y="174413"/>
            <a:ext cx="3724096" cy="830997"/>
          </a:xfrm>
          <a:prstGeom prst="rect">
            <a:avLst/>
          </a:prstGeom>
        </p:spPr>
        <p:txBody>
          <a:bodyPr wrap="none">
            <a:spAutoFit/>
          </a:bodyPr>
          <a:lstStyle/>
          <a:p>
            <a:pPr indent="457200">
              <a:lnSpc>
                <a:spcPct val="150000"/>
              </a:lnSpc>
            </a:pPr>
            <a:r>
              <a:rPr lang="zh-CN" altLang="en-US" sz="3200" dirty="0">
                <a:solidFill>
                  <a:srgbClr val="00B0F0"/>
                </a:solidFill>
                <a:latin typeface="黑体" panose="02010609060101010101" charset="-122"/>
                <a:ea typeface="黑体" panose="02010609060101010101" charset="-122"/>
              </a:rPr>
              <a:t>(3)按工作原理分</a:t>
            </a:r>
          </a:p>
        </p:txBody>
      </p:sp>
      <p:sp>
        <p:nvSpPr>
          <p:cNvPr id="8" name="矩形 7"/>
          <p:cNvSpPr/>
          <p:nvPr/>
        </p:nvSpPr>
        <p:spPr>
          <a:xfrm>
            <a:off x="478445" y="1354890"/>
            <a:ext cx="1415772" cy="584775"/>
          </a:xfrm>
          <a:prstGeom prst="rect">
            <a:avLst/>
          </a:prstGeom>
        </p:spPr>
        <p:txBody>
          <a:bodyPr wrap="none">
            <a:spAutoFit/>
          </a:bodyPr>
          <a:lstStyle/>
          <a:p>
            <a:r>
              <a:rPr lang="zh-CN" altLang="en-US" sz="3200" dirty="0">
                <a:solidFill>
                  <a:srgbClr val="FF0000"/>
                </a:solidFill>
                <a:latin typeface="黑体" panose="02010609060101010101" charset="-122"/>
                <a:ea typeface="黑体" panose="02010609060101010101" charset="-122"/>
              </a:rPr>
              <a:t>热电偶</a:t>
            </a:r>
            <a:endParaRPr lang="zh-CN" altLang="en-US" sz="3200" dirty="0">
              <a:solidFill>
                <a:srgbClr val="C00000"/>
              </a:solidFill>
            </a:endParaRPr>
          </a:p>
        </p:txBody>
      </p:sp>
      <p:sp>
        <p:nvSpPr>
          <p:cNvPr id="9" name="矩形 8"/>
          <p:cNvSpPr/>
          <p:nvPr/>
        </p:nvSpPr>
        <p:spPr>
          <a:xfrm>
            <a:off x="478445" y="2554954"/>
            <a:ext cx="1415772" cy="584775"/>
          </a:xfrm>
          <a:prstGeom prst="rect">
            <a:avLst/>
          </a:prstGeom>
        </p:spPr>
        <p:txBody>
          <a:bodyPr wrap="none">
            <a:spAutoFit/>
          </a:bodyPr>
          <a:lstStyle/>
          <a:p>
            <a:r>
              <a:rPr lang="zh-CN" altLang="en-US" sz="3200" dirty="0">
                <a:solidFill>
                  <a:srgbClr val="FF0000"/>
                </a:solidFill>
                <a:latin typeface="黑体" panose="02010609060101010101" charset="-122"/>
                <a:ea typeface="黑体" panose="02010609060101010101" charset="-122"/>
              </a:rPr>
              <a:t>热电阻</a:t>
            </a:r>
            <a:endParaRPr lang="zh-CN" altLang="en-US" sz="3200" dirty="0">
              <a:solidFill>
                <a:srgbClr val="C00000"/>
              </a:solidFill>
            </a:endParaRPr>
          </a:p>
        </p:txBody>
      </p:sp>
      <p:sp>
        <p:nvSpPr>
          <p:cNvPr id="10" name="矩形 9"/>
          <p:cNvSpPr/>
          <p:nvPr/>
        </p:nvSpPr>
        <p:spPr>
          <a:xfrm>
            <a:off x="472364" y="3766279"/>
            <a:ext cx="1826141" cy="584775"/>
          </a:xfrm>
          <a:prstGeom prst="rect">
            <a:avLst/>
          </a:prstGeom>
        </p:spPr>
        <p:txBody>
          <a:bodyPr wrap="none">
            <a:spAutoFit/>
          </a:bodyPr>
          <a:lstStyle/>
          <a:p>
            <a:r>
              <a:rPr lang="zh-CN" altLang="en-US" sz="3200" dirty="0">
                <a:solidFill>
                  <a:srgbClr val="FF0000"/>
                </a:solidFill>
                <a:latin typeface="黑体" panose="02010609060101010101" charset="-122"/>
                <a:ea typeface="黑体" panose="02010609060101010101" charset="-122"/>
              </a:rPr>
              <a:t>热敏电阻</a:t>
            </a:r>
            <a:endParaRPr lang="zh-CN" altLang="en-US" sz="3200" dirty="0">
              <a:solidFill>
                <a:srgbClr val="C00000"/>
              </a:solidFill>
            </a:endParaRPr>
          </a:p>
        </p:txBody>
      </p:sp>
      <p:sp>
        <p:nvSpPr>
          <p:cNvPr id="11" name="矩形 10"/>
          <p:cNvSpPr/>
          <p:nvPr/>
        </p:nvSpPr>
        <p:spPr>
          <a:xfrm>
            <a:off x="472364" y="4906459"/>
            <a:ext cx="3057247" cy="584775"/>
          </a:xfrm>
          <a:prstGeom prst="rect">
            <a:avLst/>
          </a:prstGeom>
        </p:spPr>
        <p:txBody>
          <a:bodyPr wrap="none">
            <a:spAutoFit/>
          </a:bodyPr>
          <a:lstStyle/>
          <a:p>
            <a:r>
              <a:rPr lang="zh-CN" altLang="en-US" sz="3200" dirty="0">
                <a:solidFill>
                  <a:srgbClr val="FF0000"/>
                </a:solidFill>
                <a:latin typeface="黑体" panose="02010609060101010101" charset="-122"/>
                <a:ea typeface="黑体" panose="02010609060101010101" charset="-122"/>
              </a:rPr>
              <a:t>集成温度传感器</a:t>
            </a:r>
            <a:endParaRPr lang="zh-CN" altLang="en-US" sz="3200" dirty="0">
              <a:solidFill>
                <a:srgbClr val="C00000"/>
              </a:solidFill>
            </a:endParaRPr>
          </a:p>
        </p:txBody>
      </p:sp>
      <p:sp>
        <p:nvSpPr>
          <p:cNvPr id="5" name="矩形 4"/>
          <p:cNvSpPr/>
          <p:nvPr/>
        </p:nvSpPr>
        <p:spPr>
          <a:xfrm>
            <a:off x="2253137" y="1378427"/>
            <a:ext cx="5109091" cy="584775"/>
          </a:xfrm>
          <a:prstGeom prst="rect">
            <a:avLst/>
          </a:prstGeom>
        </p:spPr>
        <p:txBody>
          <a:bodyPr wrap="none">
            <a:spAutoFit/>
          </a:bodyPr>
          <a:lstStyle/>
          <a:p>
            <a:r>
              <a:rPr lang="zh-CN" altLang="en-US" sz="3200" dirty="0">
                <a:highlight>
                  <a:srgbClr val="FF6600"/>
                </a:highlight>
                <a:latin typeface="黑体" panose="02010609060101010101" charset="-122"/>
                <a:ea typeface="黑体" panose="02010609060101010101" charset="-122"/>
              </a:rPr>
              <a:t>利用金属的温差电动势测温</a:t>
            </a:r>
            <a:endParaRPr lang="zh-CN" altLang="en-US" sz="3200" dirty="0">
              <a:highlight>
                <a:srgbClr val="FF6600"/>
              </a:highlight>
            </a:endParaRPr>
          </a:p>
        </p:txBody>
      </p:sp>
      <p:sp>
        <p:nvSpPr>
          <p:cNvPr id="12" name="矩形 11"/>
          <p:cNvSpPr/>
          <p:nvPr/>
        </p:nvSpPr>
        <p:spPr>
          <a:xfrm>
            <a:off x="2211165" y="2535256"/>
            <a:ext cx="5519460" cy="584775"/>
          </a:xfrm>
          <a:prstGeom prst="rect">
            <a:avLst/>
          </a:prstGeom>
        </p:spPr>
        <p:txBody>
          <a:bodyPr wrap="none">
            <a:spAutoFit/>
          </a:bodyPr>
          <a:lstStyle/>
          <a:p>
            <a:r>
              <a:rPr lang="zh-CN" altLang="en-US" sz="3200" dirty="0">
                <a:highlight>
                  <a:srgbClr val="FF6600"/>
                </a:highlight>
                <a:latin typeface="黑体" panose="02010609060101010101" charset="-122"/>
                <a:ea typeface="黑体" panose="02010609060101010101" charset="-122"/>
              </a:rPr>
              <a:t>利用导体电阻随温度变化测温</a:t>
            </a:r>
          </a:p>
        </p:txBody>
      </p:sp>
      <p:sp>
        <p:nvSpPr>
          <p:cNvPr id="13" name="矩形 12"/>
          <p:cNvSpPr/>
          <p:nvPr/>
        </p:nvSpPr>
        <p:spPr>
          <a:xfrm>
            <a:off x="2678092" y="3751589"/>
            <a:ext cx="5929828" cy="584775"/>
          </a:xfrm>
          <a:prstGeom prst="rect">
            <a:avLst/>
          </a:prstGeom>
        </p:spPr>
        <p:txBody>
          <a:bodyPr wrap="none">
            <a:spAutoFit/>
          </a:bodyPr>
          <a:lstStyle/>
          <a:p>
            <a:r>
              <a:rPr lang="zh-CN" altLang="en-US" sz="3200" dirty="0">
                <a:highlight>
                  <a:srgbClr val="FF6600"/>
                </a:highlight>
                <a:latin typeface="黑体" panose="02010609060101010101" charset="-122"/>
                <a:ea typeface="黑体" panose="02010609060101010101" charset="-122"/>
              </a:rPr>
              <a:t>利用半导体材料随温度变化测温</a:t>
            </a:r>
          </a:p>
        </p:txBody>
      </p:sp>
      <p:sp>
        <p:nvSpPr>
          <p:cNvPr id="14" name="矩形 13"/>
          <p:cNvSpPr/>
          <p:nvPr/>
        </p:nvSpPr>
        <p:spPr>
          <a:xfrm>
            <a:off x="3787121" y="4880254"/>
            <a:ext cx="8392041" cy="584775"/>
          </a:xfrm>
          <a:prstGeom prst="rect">
            <a:avLst/>
          </a:prstGeom>
        </p:spPr>
        <p:txBody>
          <a:bodyPr wrap="none">
            <a:spAutoFit/>
          </a:bodyPr>
          <a:lstStyle/>
          <a:p>
            <a:r>
              <a:rPr lang="zh-CN" altLang="en-US" sz="3200" dirty="0">
                <a:highlight>
                  <a:srgbClr val="FF6600"/>
                </a:highlight>
                <a:latin typeface="黑体" panose="02010609060101010101" charset="-122"/>
                <a:ea typeface="黑体" panose="02010609060101010101" charset="-122"/>
              </a:rPr>
              <a:t>利用晶体管PN结的电流、电压随温度变化测温</a:t>
            </a:r>
          </a:p>
        </p:txBody>
      </p:sp>
    </p:spTree>
    <p:custDataLst>
      <p:tags r:id="rId1"/>
    </p:custDataLst>
  </p:cSld>
  <p:clrMapOvr>
    <a:masterClrMapping/>
  </p:clrMapOvr>
  <p:transition>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1600" y="551182"/>
            <a:ext cx="10349230" cy="1323439"/>
          </a:xfrm>
          <a:prstGeom prst="rect">
            <a:avLst/>
          </a:prstGeom>
          <a:noFill/>
        </p:spPr>
        <p:txBody>
          <a:bodyPr wrap="square" rtlCol="0">
            <a:spAutoFit/>
          </a:bodyPr>
          <a:lstStyle/>
          <a:p>
            <a:pPr indent="457200" fontAlgn="auto">
              <a:lnSpc>
                <a:spcPct val="125000"/>
              </a:lnSpc>
              <a:buClrTx/>
              <a:buSzTx/>
              <a:buFontTx/>
            </a:pPr>
            <a:r>
              <a:rPr lang="zh-CN" altLang="en-US" sz="2400" dirty="0">
                <a:solidFill>
                  <a:srgbClr val="00B0F0"/>
                </a:solidFill>
                <a:latin typeface="黑体" panose="02010609060101010101" charset="-122"/>
                <a:ea typeface="黑体" panose="02010609060101010101" charset="-122"/>
              </a:rPr>
              <a:t>(2)三线制</a:t>
            </a:r>
          </a:p>
          <a:p>
            <a:pPr indent="457200" fontAlgn="auto">
              <a:lnSpc>
                <a:spcPct val="125000"/>
              </a:lnSpc>
              <a:buClrTx/>
              <a:buSzTx/>
              <a:buFontTx/>
            </a:pPr>
            <a:r>
              <a:rPr lang="zh-CN" altLang="en-US" sz="2000" dirty="0">
                <a:solidFill>
                  <a:srgbClr val="FF0000"/>
                </a:solidFill>
                <a:latin typeface="黑体" panose="02010609060101010101" charset="-122"/>
                <a:ea typeface="黑体" panose="02010609060101010101" charset="-122"/>
              </a:rPr>
              <a:t>三线制是实际应用中最常见的接法。</a:t>
            </a:r>
            <a:r>
              <a:rPr lang="zh-CN" altLang="en-US" sz="2000" dirty="0">
                <a:latin typeface="黑体" panose="02010609060101010101" charset="-122"/>
                <a:ea typeface="黑体" panose="02010609060101010101" charset="-122"/>
              </a:rPr>
              <a:t>如图所示为三线制热电阻的测温原理，增加一根导线用以补偿连接导线的电阻引起的测量误差</a:t>
            </a:r>
            <a:r>
              <a:rPr lang="zh-CN" altLang="en-US" sz="2000" dirty="0" smtClean="0">
                <a:latin typeface="黑体" panose="02010609060101010101" charset="-122"/>
                <a:ea typeface="黑体" panose="02010609060101010101" charset="-122"/>
              </a:rPr>
              <a:t>。（</a:t>
            </a:r>
            <a:r>
              <a:rPr lang="zh-CN" altLang="zh-CN" sz="2000" dirty="0">
                <a:solidFill>
                  <a:srgbClr val="0000FF"/>
                </a:solidFill>
              </a:rPr>
              <a:t>导线</a:t>
            </a:r>
            <a:r>
              <a:rPr lang="en-US" altLang="zh-CN" sz="2000" dirty="0">
                <a:solidFill>
                  <a:srgbClr val="0000FF"/>
                </a:solidFill>
              </a:rPr>
              <a:t>L3</a:t>
            </a:r>
            <a:r>
              <a:rPr lang="zh-CN" altLang="zh-CN" sz="2000" dirty="0">
                <a:solidFill>
                  <a:srgbClr val="0000FF"/>
                </a:solidFill>
              </a:rPr>
              <a:t>接入高输入阻抗电路，</a:t>
            </a:r>
            <a:r>
              <a:rPr lang="en-US" altLang="zh-CN" sz="2000" i="1" dirty="0">
                <a:solidFill>
                  <a:srgbClr val="0000FF"/>
                </a:solidFill>
              </a:rPr>
              <a:t>I</a:t>
            </a:r>
            <a:r>
              <a:rPr lang="en-US" altLang="zh-CN" sz="2000" baseline="-25000" dirty="0">
                <a:solidFill>
                  <a:srgbClr val="0000FF"/>
                </a:solidFill>
              </a:rPr>
              <a:t>L3</a:t>
            </a:r>
            <a:r>
              <a:rPr lang="zh-CN" altLang="zh-CN" sz="2000" dirty="0">
                <a:solidFill>
                  <a:srgbClr val="0000FF"/>
                </a:solidFill>
              </a:rPr>
              <a:t>＝</a:t>
            </a:r>
            <a:r>
              <a:rPr lang="en-US" altLang="zh-CN" sz="2000" dirty="0">
                <a:solidFill>
                  <a:srgbClr val="0000FF"/>
                </a:solidFill>
              </a:rPr>
              <a:t>0</a:t>
            </a:r>
            <a:r>
              <a:rPr lang="zh-CN" altLang="zh-CN" sz="2000" dirty="0">
                <a:solidFill>
                  <a:srgbClr val="0000FF"/>
                </a:solidFill>
              </a:rPr>
              <a:t>。</a:t>
            </a:r>
            <a:r>
              <a:rPr lang="zh-CN" altLang="en-US" sz="2000" dirty="0" smtClean="0">
                <a:latin typeface="黑体" panose="02010609060101010101" charset="-122"/>
                <a:ea typeface="黑体" panose="02010609060101010101" charset="-122"/>
              </a:rPr>
              <a:t>）</a:t>
            </a:r>
            <a:endParaRPr lang="zh-CN" altLang="en-US" sz="2000" b="1" dirty="0">
              <a:latin typeface="黑体" panose="02010609060101010101" charset="-122"/>
              <a:ea typeface="黑体" panose="02010609060101010101" charset="-122"/>
            </a:endParaRPr>
          </a:p>
        </p:txBody>
      </p:sp>
      <p:pic>
        <p:nvPicPr>
          <p:cNvPr id="698" name="图片 698"/>
          <p:cNvPicPr>
            <a:picLocks noChangeAspect="1" noChangeArrowheads="1"/>
          </p:cNvPicPr>
          <p:nvPr/>
        </p:nvPicPr>
        <p:blipFill>
          <a:blip r:embed="rId4" cstate="print"/>
          <a:srcRect/>
          <a:stretch>
            <a:fillRect/>
          </a:stretch>
        </p:blipFill>
        <p:spPr>
          <a:xfrm>
            <a:off x="1157679" y="1950724"/>
            <a:ext cx="5614035" cy="3150235"/>
          </a:xfrm>
          <a:prstGeom prst="rect">
            <a:avLst/>
          </a:prstGeom>
          <a:noFill/>
          <a:ln w="9525">
            <a:noFill/>
            <a:miter lim="800000"/>
            <a:headEnd/>
            <a:tailEnd/>
          </a:ln>
        </p:spPr>
      </p:pic>
      <p:sp>
        <p:nvSpPr>
          <p:cNvPr id="8" name="文本框 7"/>
          <p:cNvSpPr txBox="1"/>
          <p:nvPr/>
        </p:nvSpPr>
        <p:spPr>
          <a:xfrm>
            <a:off x="2510547" y="5372895"/>
            <a:ext cx="2449195" cy="338554"/>
          </a:xfrm>
          <a:prstGeom prst="rect">
            <a:avLst/>
          </a:prstGeom>
          <a:noFill/>
        </p:spPr>
        <p:txBody>
          <a:bodyPr wrap="square" rtlCol="0">
            <a:spAutoFit/>
          </a:bodyPr>
          <a:lstStyle/>
          <a:p>
            <a:r>
              <a:rPr sz="1600" dirty="0" err="1"/>
              <a:t>三线制热电阻测温原理图</a:t>
            </a:r>
            <a:endParaRPr sz="1600" dirty="0"/>
          </a:p>
        </p:txBody>
      </p:sp>
      <p:sp>
        <p:nvSpPr>
          <p:cNvPr id="9" name="矩形 8"/>
          <p:cNvSpPr/>
          <p:nvPr/>
        </p:nvSpPr>
        <p:spPr>
          <a:xfrm>
            <a:off x="1670755" y="5977991"/>
            <a:ext cx="7884725" cy="369332"/>
          </a:xfrm>
          <a:prstGeom prst="rect">
            <a:avLst/>
          </a:prstGeom>
        </p:spPr>
        <p:txBody>
          <a:bodyPr wrap="square">
            <a:spAutoFit/>
          </a:bodyPr>
          <a:lstStyle/>
          <a:p>
            <a:r>
              <a:rPr lang="zh-CN" altLang="en-US" dirty="0">
                <a:highlight>
                  <a:srgbClr val="00FF00"/>
                </a:highlight>
                <a:latin typeface="黑体" panose="02010609060101010101" charset="-122"/>
                <a:ea typeface="黑体" panose="02010609060101010101" charset="-122"/>
              </a:rPr>
              <a:t>由此可得，三线制接法可补偿连接导线的电阻引起的测量误差。</a:t>
            </a:r>
            <a:endParaRPr lang="zh-CN" altLang="en-US" baseline="-25000" dirty="0">
              <a:highlight>
                <a:srgbClr val="00FF00"/>
              </a:highligh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409222373"/>
              </p:ext>
            </p:extLst>
          </p:nvPr>
        </p:nvGraphicFramePr>
        <p:xfrm>
          <a:off x="7401631" y="2152398"/>
          <a:ext cx="2679630" cy="2609727"/>
        </p:xfrm>
        <a:graphic>
          <a:graphicData uri="http://schemas.openxmlformats.org/presentationml/2006/ole">
            <mc:AlternateContent xmlns:mc="http://schemas.openxmlformats.org/markup-compatibility/2006">
              <mc:Choice xmlns:v="urn:schemas-microsoft-com:vml" Requires="v">
                <p:oleObj spid="_x0000_s71842" name="Equation" r:id="rId5" imgW="1460160" imgH="1422360" progId="Equation.DSMT4">
                  <p:embed/>
                </p:oleObj>
              </mc:Choice>
              <mc:Fallback>
                <p:oleObj name="Equation" r:id="rId5" imgW="1460160" imgH="1422360" progId="Equation.DSMT4">
                  <p:embed/>
                  <p:pic>
                    <p:nvPicPr>
                      <p:cNvPr id="0" name=""/>
                      <p:cNvPicPr/>
                      <p:nvPr/>
                    </p:nvPicPr>
                    <p:blipFill>
                      <a:blip r:embed="rId6"/>
                      <a:stretch>
                        <a:fillRect/>
                      </a:stretch>
                    </p:blipFill>
                    <p:spPr>
                      <a:xfrm>
                        <a:off x="7401631" y="2152398"/>
                        <a:ext cx="2679630" cy="2609727"/>
                      </a:xfrm>
                      <a:prstGeom prst="rect">
                        <a:avLst/>
                      </a:prstGeom>
                    </p:spPr>
                  </p:pic>
                </p:oleObj>
              </mc:Fallback>
            </mc:AlternateContent>
          </a:graphicData>
        </a:graphic>
      </p:graphicFrame>
      <p:sp>
        <p:nvSpPr>
          <p:cNvPr id="10" name="TextBox 9"/>
          <p:cNvSpPr txBox="1"/>
          <p:nvPr/>
        </p:nvSpPr>
        <p:spPr>
          <a:xfrm>
            <a:off x="8481062" y="5234943"/>
            <a:ext cx="1074420" cy="369332"/>
          </a:xfrm>
          <a:prstGeom prst="rect">
            <a:avLst/>
          </a:prstGeom>
          <a:noFill/>
        </p:spPr>
        <p:txBody>
          <a:bodyPr wrap="square" rtlCol="0">
            <a:spAutoFit/>
          </a:bodyPr>
          <a:lstStyle/>
          <a:p>
            <a:r>
              <a:rPr lang="zh-CN" altLang="en-US" b="1" dirty="0" smtClean="0">
                <a:solidFill>
                  <a:srgbClr val="FF0000"/>
                </a:solidFill>
              </a:rPr>
              <a:t>实际值</a:t>
            </a:r>
            <a:endParaRPr lang="zh-CN" altLang="en-US" b="1" dirty="0">
              <a:solidFill>
                <a:srgbClr val="FF0000"/>
              </a:solidFill>
            </a:endParaRPr>
          </a:p>
        </p:txBody>
      </p:sp>
      <p:sp>
        <p:nvSpPr>
          <p:cNvPr id="11" name="TextBox 10"/>
          <p:cNvSpPr txBox="1"/>
          <p:nvPr/>
        </p:nvSpPr>
        <p:spPr>
          <a:xfrm>
            <a:off x="7565723" y="5164534"/>
            <a:ext cx="1074420" cy="369332"/>
          </a:xfrm>
          <a:prstGeom prst="rect">
            <a:avLst/>
          </a:prstGeom>
          <a:noFill/>
        </p:spPr>
        <p:txBody>
          <a:bodyPr wrap="square" rtlCol="0">
            <a:spAutoFit/>
          </a:bodyPr>
          <a:lstStyle/>
          <a:p>
            <a:r>
              <a:rPr lang="zh-CN" altLang="en-US" b="1" dirty="0">
                <a:solidFill>
                  <a:srgbClr val="FF0000"/>
                </a:solidFill>
              </a:rPr>
              <a:t>测量</a:t>
            </a:r>
            <a:r>
              <a:rPr lang="zh-CN" altLang="en-US" b="1" dirty="0" smtClean="0">
                <a:solidFill>
                  <a:srgbClr val="FF0000"/>
                </a:solidFill>
              </a:rPr>
              <a:t>值</a:t>
            </a:r>
            <a:endParaRPr lang="zh-CN" altLang="en-US" b="1" dirty="0">
              <a:solidFill>
                <a:srgbClr val="FF0000"/>
              </a:solidFill>
            </a:endParaRPr>
          </a:p>
        </p:txBody>
      </p:sp>
      <p:sp>
        <p:nvSpPr>
          <p:cNvPr id="12" name="TextBox 11"/>
          <p:cNvSpPr txBox="1"/>
          <p:nvPr/>
        </p:nvSpPr>
        <p:spPr>
          <a:xfrm>
            <a:off x="9372631" y="5164531"/>
            <a:ext cx="1074420" cy="369332"/>
          </a:xfrm>
          <a:prstGeom prst="rect">
            <a:avLst/>
          </a:prstGeom>
          <a:noFill/>
        </p:spPr>
        <p:txBody>
          <a:bodyPr wrap="square" rtlCol="0">
            <a:spAutoFit/>
          </a:bodyPr>
          <a:lstStyle/>
          <a:p>
            <a:r>
              <a:rPr lang="zh-CN" altLang="en-US" b="1" dirty="0">
                <a:solidFill>
                  <a:srgbClr val="FF0000"/>
                </a:solidFill>
              </a:rPr>
              <a:t>误差</a:t>
            </a:r>
          </a:p>
        </p:txBody>
      </p:sp>
      <p:cxnSp>
        <p:nvCxnSpPr>
          <p:cNvPr id="13" name="直接箭头连接符 12"/>
          <p:cNvCxnSpPr/>
          <p:nvPr/>
        </p:nvCxnSpPr>
        <p:spPr>
          <a:xfrm flipH="1" flipV="1">
            <a:off x="8637316" y="4532155"/>
            <a:ext cx="171407" cy="70279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7895701" y="4659903"/>
            <a:ext cx="69050" cy="50462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9530146" y="4622678"/>
            <a:ext cx="116774" cy="4495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48501" y="332794"/>
            <a:ext cx="10210800" cy="1708160"/>
          </a:xfrm>
          <a:prstGeom prst="rect">
            <a:avLst/>
          </a:prstGeom>
          <a:noFill/>
        </p:spPr>
        <p:txBody>
          <a:bodyPr wrap="square" rtlCol="0">
            <a:spAutoFit/>
          </a:bodyPr>
          <a:lstStyle/>
          <a:p>
            <a:pPr indent="457200">
              <a:lnSpc>
                <a:spcPct val="125000"/>
              </a:lnSpc>
              <a:buClrTx/>
              <a:buSzTx/>
              <a:buFontTx/>
            </a:pPr>
            <a:r>
              <a:rPr lang="en-US" altLang="zh-CN" sz="2400" dirty="0">
                <a:solidFill>
                  <a:srgbClr val="00B0F0"/>
                </a:solidFill>
                <a:latin typeface="黑体" panose="02010609060101010101" charset="-122"/>
                <a:ea typeface="黑体" panose="02010609060101010101" charset="-122"/>
              </a:rPr>
              <a:t>(</a:t>
            </a:r>
            <a:r>
              <a:rPr lang="zh-CN" altLang="en-US" sz="2400" dirty="0">
                <a:solidFill>
                  <a:srgbClr val="00B0F0"/>
                </a:solidFill>
                <a:latin typeface="黑体" panose="02010609060101010101" charset="-122"/>
                <a:ea typeface="黑体" panose="02010609060101010101" charset="-122"/>
              </a:rPr>
              <a:t>3)四线制</a:t>
            </a:r>
          </a:p>
          <a:p>
            <a:pPr indent="457200">
              <a:lnSpc>
                <a:spcPct val="125000"/>
              </a:lnSpc>
              <a:buClrTx/>
              <a:buSzTx/>
              <a:buFontTx/>
            </a:pPr>
            <a:r>
              <a:rPr lang="zh-CN" altLang="en-US" sz="2000" dirty="0">
                <a:solidFill>
                  <a:srgbClr val="FF0000"/>
                </a:solidFill>
                <a:latin typeface="黑体" panose="02010609060101010101" charset="-122"/>
                <a:ea typeface="黑体" panose="02010609060101010101" charset="-122"/>
              </a:rPr>
              <a:t>四线制是热电阻测温的理想接线方式。</a:t>
            </a:r>
            <a:r>
              <a:rPr lang="zh-CN" altLang="en-US" sz="2000" dirty="0">
                <a:latin typeface="黑体" panose="02010609060101010101" charset="-122"/>
                <a:ea typeface="黑体" panose="02010609060101010101" charset="-122"/>
              </a:rPr>
              <a:t>如图所示为四线制热电阻的测温原理，通过导线L1、L2给热电阻施加激励电流I，从而测得电势V3、V4。</a:t>
            </a:r>
            <a:r>
              <a:rPr lang="zh-CN" altLang="en-US" sz="2000" dirty="0">
                <a:solidFill>
                  <a:srgbClr val="0000FF"/>
                </a:solidFill>
                <a:latin typeface="黑体" panose="02010609060101010101" charset="-122"/>
                <a:ea typeface="黑体" panose="02010609060101010101" charset="-122"/>
              </a:rPr>
              <a:t>将导线L3、L4接入高输入阻抗电路，则I</a:t>
            </a:r>
            <a:r>
              <a:rPr lang="zh-CN" altLang="en-US" sz="2000" baseline="-25000" dirty="0">
                <a:solidFill>
                  <a:srgbClr val="0000FF"/>
                </a:solidFill>
                <a:latin typeface="黑体" panose="02010609060101010101" charset="-122"/>
                <a:ea typeface="黑体" panose="02010609060101010101" charset="-122"/>
              </a:rPr>
              <a:t>L3</a:t>
            </a:r>
            <a:r>
              <a:rPr lang="zh-CN" altLang="en-US" sz="2000" dirty="0">
                <a:solidFill>
                  <a:srgbClr val="0000FF"/>
                </a:solidFill>
                <a:latin typeface="黑体" panose="02010609060101010101" charset="-122"/>
                <a:ea typeface="黑体" panose="02010609060101010101" charset="-122"/>
              </a:rPr>
              <a:t>＝0，I</a:t>
            </a:r>
            <a:r>
              <a:rPr lang="zh-CN" altLang="en-US" sz="2000" baseline="-25000" dirty="0">
                <a:solidFill>
                  <a:srgbClr val="0000FF"/>
                </a:solidFill>
                <a:latin typeface="黑体" panose="02010609060101010101" charset="-122"/>
                <a:ea typeface="黑体" panose="02010609060101010101" charset="-122"/>
              </a:rPr>
              <a:t>L4</a:t>
            </a:r>
            <a:r>
              <a:rPr lang="zh-CN" altLang="en-US" sz="2000" dirty="0">
                <a:solidFill>
                  <a:srgbClr val="0000FF"/>
                </a:solidFill>
                <a:latin typeface="黑体" panose="02010609060101010101" charset="-122"/>
                <a:ea typeface="黑体" panose="02010609060101010101" charset="-122"/>
              </a:rPr>
              <a:t>＝0，因此V4－V3等于热电阻的两端电压</a:t>
            </a:r>
            <a:r>
              <a:rPr lang="zh-CN" altLang="en-US" sz="2000" dirty="0">
                <a:latin typeface="黑体" panose="02010609060101010101" charset="-122"/>
                <a:ea typeface="黑体" panose="02010609060101010101" charset="-122"/>
              </a:rPr>
              <a:t>。</a:t>
            </a:r>
          </a:p>
        </p:txBody>
      </p:sp>
      <p:pic>
        <p:nvPicPr>
          <p:cNvPr id="711" name="图片 711"/>
          <p:cNvPicPr>
            <a:picLocks noChangeAspect="1" noChangeArrowheads="1"/>
          </p:cNvPicPr>
          <p:nvPr/>
        </p:nvPicPr>
        <p:blipFill>
          <a:blip r:embed="rId4" cstate="print"/>
          <a:srcRect/>
          <a:stretch>
            <a:fillRect/>
          </a:stretch>
        </p:blipFill>
        <p:spPr>
          <a:xfrm>
            <a:off x="818585" y="2265680"/>
            <a:ext cx="4977765" cy="3202940"/>
          </a:xfrm>
          <a:prstGeom prst="rect">
            <a:avLst/>
          </a:prstGeom>
          <a:noFill/>
          <a:ln w="9525">
            <a:noFill/>
            <a:miter lim="800000"/>
            <a:headEnd/>
            <a:tailEnd/>
          </a:ln>
        </p:spPr>
      </p:pic>
      <p:sp>
        <p:nvSpPr>
          <p:cNvPr id="18" name="文本框 17"/>
          <p:cNvSpPr txBox="1"/>
          <p:nvPr/>
        </p:nvSpPr>
        <p:spPr>
          <a:xfrm>
            <a:off x="522513" y="5761994"/>
            <a:ext cx="4049487" cy="338554"/>
          </a:xfrm>
          <a:prstGeom prst="rect">
            <a:avLst/>
          </a:prstGeom>
          <a:noFill/>
        </p:spPr>
        <p:txBody>
          <a:bodyPr wrap="square" rtlCol="0">
            <a:spAutoFit/>
          </a:bodyPr>
          <a:lstStyle/>
          <a:p>
            <a:r>
              <a:rPr lang="en-US" altLang="zh-CN" sz="1600" dirty="0"/>
              <a:t>                            </a:t>
            </a:r>
            <a:r>
              <a:rPr sz="1600" dirty="0" err="1"/>
              <a:t>四线制热电阻的测温原理</a:t>
            </a:r>
            <a:endParaRPr sz="1600" dirty="0"/>
          </a:p>
        </p:txBody>
      </p:sp>
      <p:sp>
        <p:nvSpPr>
          <p:cNvPr id="19" name="文本框 18"/>
          <p:cNvSpPr txBox="1"/>
          <p:nvPr/>
        </p:nvSpPr>
        <p:spPr>
          <a:xfrm>
            <a:off x="6761551" y="2628903"/>
            <a:ext cx="2318385" cy="369332"/>
          </a:xfrm>
          <a:prstGeom prst="rect">
            <a:avLst/>
          </a:prstGeom>
          <a:noFill/>
        </p:spPr>
        <p:txBody>
          <a:bodyPr wrap="square" rtlCol="0">
            <a:spAutoFit/>
          </a:bodyPr>
          <a:lstStyle/>
          <a:p>
            <a:r>
              <a:rPr lang="zh-CN" altLang="en-US" dirty="0">
                <a:solidFill>
                  <a:srgbClr val="FF0000"/>
                </a:solidFill>
              </a:rPr>
              <a:t>热电阻的电阻值：</a:t>
            </a:r>
          </a:p>
        </p:txBody>
      </p:sp>
      <p:sp>
        <p:nvSpPr>
          <p:cNvPr id="20" name="文本框 19"/>
          <p:cNvSpPr txBox="1"/>
          <p:nvPr/>
        </p:nvSpPr>
        <p:spPr>
          <a:xfrm>
            <a:off x="4972008" y="5284942"/>
            <a:ext cx="5589312" cy="954107"/>
          </a:xfrm>
          <a:prstGeom prst="rect">
            <a:avLst/>
          </a:prstGeom>
          <a:noFill/>
        </p:spPr>
        <p:txBody>
          <a:bodyPr wrap="square" rtlCol="0">
            <a:spAutoFit/>
          </a:bodyPr>
          <a:lstStyle/>
          <a:p>
            <a:r>
              <a:rPr lang="zh-CN" altLang="en-US" sz="2800" dirty="0">
                <a:solidFill>
                  <a:srgbClr val="FF0000"/>
                </a:solidFill>
                <a:highlight>
                  <a:srgbClr val="00FF00"/>
                </a:highlight>
              </a:rPr>
              <a:t>由此可得，四线制测量方式不受连接导线的电阻的影响。</a:t>
            </a:r>
          </a:p>
        </p:txBody>
      </p:sp>
      <p:graphicFrame>
        <p:nvGraphicFramePr>
          <p:cNvPr id="3" name="对象 2"/>
          <p:cNvGraphicFramePr>
            <a:graphicFrameLocks noChangeAspect="1"/>
          </p:cNvGraphicFramePr>
          <p:nvPr>
            <p:extLst>
              <p:ext uri="{D42A27DB-BD31-4B8C-83A1-F6EECF244321}">
                <p14:modId xmlns:p14="http://schemas.microsoft.com/office/powerpoint/2010/main" val="3018277695"/>
              </p:ext>
            </p:extLst>
          </p:nvPr>
        </p:nvGraphicFramePr>
        <p:xfrm>
          <a:off x="8809107" y="2211705"/>
          <a:ext cx="2250194" cy="1202690"/>
        </p:xfrm>
        <a:graphic>
          <a:graphicData uri="http://schemas.openxmlformats.org/presentationml/2006/ole">
            <mc:AlternateContent xmlns:mc="http://schemas.openxmlformats.org/markup-compatibility/2006">
              <mc:Choice xmlns:v="urn:schemas-microsoft-com:vml" Requires="v">
                <p:oleObj spid="_x0000_s72755" name="Equation" r:id="rId5" imgW="736560" imgH="393480" progId="Equation.DSMT4">
                  <p:embed/>
                </p:oleObj>
              </mc:Choice>
              <mc:Fallback>
                <p:oleObj name="Equation" r:id="rId5" imgW="736560" imgH="393480" progId="Equation.DSMT4">
                  <p:embed/>
                  <p:pic>
                    <p:nvPicPr>
                      <p:cNvPr id="0" name=""/>
                      <p:cNvPicPr/>
                      <p:nvPr/>
                    </p:nvPicPr>
                    <p:blipFill>
                      <a:blip r:embed="rId6"/>
                      <a:stretch>
                        <a:fillRect/>
                      </a:stretch>
                    </p:blipFill>
                    <p:spPr>
                      <a:xfrm>
                        <a:off x="8809107" y="2211705"/>
                        <a:ext cx="2250194" cy="1202690"/>
                      </a:xfrm>
                      <a:prstGeom prst="rect">
                        <a:avLst/>
                      </a:prstGeom>
                    </p:spPr>
                  </p:pic>
                </p:oleObj>
              </mc:Fallback>
            </mc:AlternateContent>
          </a:graphicData>
        </a:graphic>
      </p:graphicFrame>
      <p:sp>
        <p:nvSpPr>
          <p:cNvPr id="8" name="TextBox 7"/>
          <p:cNvSpPr txBox="1"/>
          <p:nvPr/>
        </p:nvSpPr>
        <p:spPr>
          <a:xfrm>
            <a:off x="10561320" y="3699991"/>
            <a:ext cx="1074420" cy="369332"/>
          </a:xfrm>
          <a:prstGeom prst="rect">
            <a:avLst/>
          </a:prstGeom>
          <a:noFill/>
        </p:spPr>
        <p:txBody>
          <a:bodyPr wrap="square" rtlCol="0">
            <a:spAutoFit/>
          </a:bodyPr>
          <a:lstStyle/>
          <a:p>
            <a:r>
              <a:rPr lang="zh-CN" altLang="en-US" b="1" dirty="0" smtClean="0">
                <a:solidFill>
                  <a:srgbClr val="FF0000"/>
                </a:solidFill>
              </a:rPr>
              <a:t>实际值</a:t>
            </a:r>
            <a:endParaRPr lang="zh-CN" altLang="en-US" b="1" dirty="0">
              <a:solidFill>
                <a:srgbClr val="FF0000"/>
              </a:solidFill>
            </a:endParaRPr>
          </a:p>
        </p:txBody>
      </p:sp>
      <p:sp>
        <p:nvSpPr>
          <p:cNvPr id="10" name="TextBox 9"/>
          <p:cNvSpPr txBox="1"/>
          <p:nvPr/>
        </p:nvSpPr>
        <p:spPr>
          <a:xfrm>
            <a:off x="9226881" y="3702456"/>
            <a:ext cx="1074420" cy="369332"/>
          </a:xfrm>
          <a:prstGeom prst="rect">
            <a:avLst/>
          </a:prstGeom>
          <a:noFill/>
        </p:spPr>
        <p:txBody>
          <a:bodyPr wrap="square" rtlCol="0">
            <a:spAutoFit/>
          </a:bodyPr>
          <a:lstStyle/>
          <a:p>
            <a:r>
              <a:rPr lang="zh-CN" altLang="en-US" b="1" dirty="0">
                <a:solidFill>
                  <a:srgbClr val="FF0000"/>
                </a:solidFill>
              </a:rPr>
              <a:t>测量</a:t>
            </a:r>
            <a:r>
              <a:rPr lang="zh-CN" altLang="en-US" b="1" dirty="0" smtClean="0">
                <a:solidFill>
                  <a:srgbClr val="FF0000"/>
                </a:solidFill>
              </a:rPr>
              <a:t>值</a:t>
            </a:r>
            <a:endParaRPr lang="zh-CN" altLang="en-US" b="1" dirty="0">
              <a:solidFill>
                <a:srgbClr val="FF0000"/>
              </a:solidFill>
            </a:endParaRPr>
          </a:p>
        </p:txBody>
      </p:sp>
      <p:cxnSp>
        <p:nvCxnSpPr>
          <p:cNvPr id="11" name="直接箭头连接符 10"/>
          <p:cNvCxnSpPr/>
          <p:nvPr/>
        </p:nvCxnSpPr>
        <p:spPr>
          <a:xfrm flipH="1" flipV="1">
            <a:off x="10717576" y="2997206"/>
            <a:ext cx="171407" cy="70279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9695043" y="3197825"/>
            <a:ext cx="69050" cy="50462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5590" y="292100"/>
            <a:ext cx="10349230" cy="630942"/>
          </a:xfrm>
          <a:prstGeom prst="rect">
            <a:avLst/>
          </a:prstGeom>
          <a:noFill/>
        </p:spPr>
        <p:txBody>
          <a:bodyPr wrap="square" rtlCol="0">
            <a:spAutoFit/>
          </a:bodyPr>
          <a:lstStyle/>
          <a:p>
            <a:pPr indent="0" fontAlgn="auto">
              <a:lnSpc>
                <a:spcPct val="125000"/>
              </a:lnSpc>
              <a:buClrTx/>
              <a:buSzTx/>
              <a:buFontTx/>
              <a:extLst>
                <a:ext uri="{35155182-B16C-46BC-9424-99874614C6A1}">
                  <wpsdc:indentchars xmlns:wpsdc="http://www.wps.cn/officeDocument/2017/drawingmlCustomData" xmlns="" val="0" checksum="779244985"/>
                </a:ext>
              </a:extLst>
            </a:pPr>
            <a:r>
              <a:rPr lang="zh-CN" altLang="en-US" dirty="0">
                <a:latin typeface="黑体" panose="02010609060101010101" charset="-122"/>
                <a:ea typeface="黑体" panose="02010609060101010101" charset="-122"/>
              </a:rPr>
              <a:t> </a:t>
            </a:r>
            <a:r>
              <a:rPr lang="zh-CN" altLang="en-US" sz="2800" b="1" dirty="0">
                <a:solidFill>
                  <a:srgbClr val="0000FF"/>
                </a:solidFill>
                <a:latin typeface="黑体" panose="02010609060101010101" charset="-122"/>
                <a:ea typeface="黑体" panose="02010609060101010101" charset="-122"/>
              </a:rPr>
              <a:t>8.3.2常见的热电阻温度传感器</a:t>
            </a:r>
            <a:endParaRPr lang="zh-CN" altLang="en-US" sz="2800" dirty="0">
              <a:latin typeface="黑体" panose="02010609060101010101" charset="-122"/>
              <a:ea typeface="黑体" panose="02010609060101010101" charset="-122"/>
            </a:endParaRPr>
          </a:p>
        </p:txBody>
      </p:sp>
      <p:sp>
        <p:nvSpPr>
          <p:cNvPr id="5" name="文本框 4"/>
          <p:cNvSpPr txBox="1"/>
          <p:nvPr/>
        </p:nvSpPr>
        <p:spPr>
          <a:xfrm>
            <a:off x="1144450" y="1085945"/>
            <a:ext cx="9438006" cy="5262979"/>
          </a:xfrm>
          <a:prstGeom prst="rect">
            <a:avLst/>
          </a:prstGeom>
          <a:noFill/>
        </p:spPr>
        <p:txBody>
          <a:bodyPr wrap="square" rtlCol="0">
            <a:spAutoFit/>
          </a:bodyPr>
          <a:lstStyle/>
          <a:p>
            <a:pPr indent="0" algn="l">
              <a:lnSpc>
                <a:spcPct val="125000"/>
              </a:lnSpc>
              <a:buClrTx/>
              <a:buSzTx/>
              <a:buFontTx/>
              <a:extLst>
                <a:ext uri="{35155182-B16C-46BC-9424-99874614C6A1}">
                  <wpsdc:indentchars xmlns:wpsdc="http://www.wps.cn/officeDocument/2017/drawingmlCustomData" xmlns="" val="0" checksum="3407529306"/>
                </a:ext>
              </a:extLst>
            </a:pPr>
            <a:r>
              <a:rPr lang="zh-CN" altLang="en-US" sz="2400" dirty="0">
                <a:solidFill>
                  <a:srgbClr val="0000FF"/>
                </a:solidFill>
                <a:latin typeface="黑体" panose="02010609060101010101" charset="-122"/>
                <a:ea typeface="黑体" panose="02010609060101010101" charset="-122"/>
              </a:rPr>
              <a:t>1．热电阻材料的特点</a:t>
            </a:r>
          </a:p>
          <a:p>
            <a:pPr indent="0" algn="l">
              <a:lnSpc>
                <a:spcPct val="125000"/>
              </a:lnSpc>
              <a:buClrTx/>
              <a:buSzTx/>
              <a:buFontTx/>
              <a:extLst>
                <a:ext uri="{35155182-B16C-46BC-9424-99874614C6A1}">
                  <wpsdc:indentchars xmlns:wpsdc="http://www.wps.cn/officeDocument/2017/drawingmlCustomData" xmlns="" val="0" checksum="3407529306"/>
                </a:ext>
              </a:extLst>
            </a:pPr>
            <a:r>
              <a:rPr lang="zh-CN" altLang="en-US" sz="2400" dirty="0">
                <a:latin typeface="黑体" panose="02010609060101010101" charset="-122"/>
                <a:ea typeface="黑体" panose="02010609060101010101" charset="-122"/>
              </a:rPr>
              <a:t>热电阻材料主要有以下特点：</a:t>
            </a:r>
          </a:p>
          <a:p>
            <a:pPr indent="0" algn="l"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rgbClr val="FF0000"/>
                </a:solidFill>
                <a:latin typeface="黑体" panose="02010609060101010101" charset="-122"/>
                <a:ea typeface="黑体" panose="02010609060101010101" charset="-122"/>
              </a:rPr>
              <a:t>①高温度系数，高电阻率。</a:t>
            </a:r>
            <a:r>
              <a:rPr lang="zh-CN" altLang="en-US" sz="2400" dirty="0">
                <a:latin typeface="黑体" panose="02010609060101010101" charset="-122"/>
                <a:ea typeface="黑体" panose="02010609060101010101" charset="-122"/>
              </a:rPr>
              <a:t>可以加快反应速度，提高灵敏度，减小体积和重量。</a:t>
            </a:r>
          </a:p>
          <a:p>
            <a:pPr indent="0" algn="l"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rgbClr val="FF0000"/>
                </a:solidFill>
                <a:latin typeface="黑体" panose="02010609060101010101" charset="-122"/>
                <a:ea typeface="黑体" panose="02010609060101010101" charset="-122"/>
              </a:rPr>
              <a:t>②化学、物理性能稳定。</a:t>
            </a:r>
            <a:r>
              <a:rPr lang="zh-CN" altLang="en-US" sz="2400" dirty="0">
                <a:latin typeface="黑体" panose="02010609060101010101" charset="-122"/>
                <a:ea typeface="黑体" panose="02010609060101010101" charset="-122"/>
              </a:rPr>
              <a:t>以保证在使用温度范围内热电阻测量的准确性。</a:t>
            </a:r>
          </a:p>
          <a:p>
            <a:pPr indent="0" algn="l"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rgbClr val="FF0000"/>
                </a:solidFill>
                <a:latin typeface="黑体" panose="02010609060101010101" charset="-122"/>
                <a:ea typeface="黑体" panose="02010609060101010101" charset="-122"/>
              </a:rPr>
              <a:t>③良好的输出特性。</a:t>
            </a:r>
            <a:r>
              <a:rPr lang="zh-CN" altLang="en-US" sz="2400" dirty="0">
                <a:latin typeface="黑体" panose="02010609060101010101" charset="-122"/>
                <a:ea typeface="黑体" panose="02010609060101010101" charset="-122"/>
              </a:rPr>
              <a:t>即必须有线性或接近线性的输出。</a:t>
            </a:r>
          </a:p>
          <a:p>
            <a:pPr indent="0" algn="l" fontAlgn="auto">
              <a:lnSpc>
                <a:spcPct val="150000"/>
              </a:lnSpc>
              <a:buClrTx/>
              <a:buSzTx/>
              <a:buFontTx/>
              <a:extLst>
                <a:ext uri="{35155182-B16C-46BC-9424-99874614C6A1}">
                  <wpsdc:indentchars xmlns:wpsdc="http://www.wps.cn/officeDocument/2017/drawingmlCustomData" xmlns="" val="0" checksum="3407529306"/>
                </a:ext>
              </a:extLst>
            </a:pPr>
            <a:r>
              <a:rPr lang="zh-CN" altLang="en-US" sz="2400" dirty="0">
                <a:solidFill>
                  <a:srgbClr val="FF0000"/>
                </a:solidFill>
                <a:latin typeface="黑体" panose="02010609060101010101" charset="-122"/>
                <a:ea typeface="黑体" panose="02010609060101010101" charset="-122"/>
              </a:rPr>
              <a:t>④良好的工艺性。</a:t>
            </a:r>
            <a:r>
              <a:rPr lang="zh-CN" altLang="en-US" sz="2400" dirty="0">
                <a:latin typeface="黑体" panose="02010609060101010101" charset="-122"/>
                <a:ea typeface="黑体" panose="02010609060101010101" charset="-122"/>
              </a:rPr>
              <a:t>以便于批量生产，降低成本。</a:t>
            </a:r>
          </a:p>
          <a:p>
            <a:pPr indent="0" algn="l">
              <a:lnSpc>
                <a:spcPct val="125000"/>
              </a:lnSpc>
              <a:buClrTx/>
              <a:buSzTx/>
              <a:buFontTx/>
              <a:extLst>
                <a:ext uri="{35155182-B16C-46BC-9424-99874614C6A1}">
                  <wpsdc:indentchars xmlns:wpsdc="http://www.wps.cn/officeDocument/2017/drawingmlCustomData" xmlns="" val="0" checksum="3407529306"/>
                </a:ext>
              </a:extLst>
            </a:pPr>
            <a:endParaRPr lang="zh-CN" altLang="en-US" sz="2400" dirty="0">
              <a:latin typeface="黑体" panose="02010609060101010101" charset="-122"/>
              <a:ea typeface="黑体" panose="02010609060101010101" charset="-122"/>
            </a:endParaRPr>
          </a:p>
          <a:p>
            <a:pPr indent="0" algn="l">
              <a:lnSpc>
                <a:spcPct val="125000"/>
              </a:lnSpc>
              <a:buClrTx/>
              <a:buSzTx/>
              <a:buFontTx/>
              <a:extLst>
                <a:ext uri="{35155182-B16C-46BC-9424-99874614C6A1}">
                  <wpsdc:indentchars xmlns:wpsdc="http://www.wps.cn/officeDocument/2017/drawingmlCustomData" xmlns="" val="0" checksum="3407529306"/>
                </a:ext>
              </a:extLst>
            </a:pPr>
            <a:endParaRPr lang="zh-CN" altLang="en-US" sz="2400" dirty="0">
              <a:solidFill>
                <a:srgbClr val="FF0000"/>
              </a:solidFill>
              <a:latin typeface="黑体" panose="02010609060101010101" charset="-122"/>
              <a:ea typeface="黑体" panose="02010609060101010101" charset="-122"/>
            </a:endParaRPr>
          </a:p>
        </p:txBody>
      </p:sp>
      <p:sp>
        <p:nvSpPr>
          <p:cNvPr id="6" name="Rectangle 14"/>
          <p:cNvSpPr>
            <a:spLocks noChangeArrowheads="1"/>
          </p:cNvSpPr>
          <p:nvPr/>
        </p:nvSpPr>
        <p:spPr bwMode="auto">
          <a:xfrm>
            <a:off x="686258" y="5655474"/>
            <a:ext cx="8392041" cy="5847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a:solidFill>
                  <a:srgbClr val="FF3300"/>
                </a:solidFill>
                <a:latin typeface="Times New Roman" pitchFamily="18" charset="0"/>
              </a:rPr>
              <a:t>目前最常用的热电阻有铂热电阻和铜热电阻。</a:t>
            </a:r>
          </a:p>
        </p:txBody>
      </p:sp>
    </p:spTree>
    <p:custDataLst>
      <p:tags r:id="rId1"/>
    </p:custDataLst>
  </p:cSld>
  <p:clrMapOvr>
    <a:masterClrMapping/>
  </p:clrMapOvr>
  <p:transition>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9" name="Object 14"/>
          <p:cNvGraphicFramePr/>
          <p:nvPr/>
        </p:nvGraphicFramePr>
        <p:xfrm>
          <a:off x="1289687" y="2956561"/>
          <a:ext cx="8680450" cy="1362075"/>
        </p:xfrm>
        <a:graphic>
          <a:graphicData uri="http://schemas.openxmlformats.org/presentationml/2006/ole">
            <mc:AlternateContent xmlns:mc="http://schemas.openxmlformats.org/markup-compatibility/2006">
              <mc:Choice xmlns:v="urn:schemas-microsoft-com:vml" Requires="v">
                <p:oleObj spid="_x0000_s73775" r:id="rId4" imgW="108813600" imgH="17068800" progId="">
                  <p:embed/>
                </p:oleObj>
              </mc:Choice>
              <mc:Fallback>
                <p:oleObj r:id="rId4" imgW="108813600" imgH="17068800" progId="">
                  <p:embed/>
                  <p:pic>
                    <p:nvPicPr>
                      <p:cNvPr id="0" name="Picture 1" descr="image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9687" y="2956561"/>
                        <a:ext cx="868045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文本框 5"/>
          <p:cNvSpPr txBox="1"/>
          <p:nvPr/>
        </p:nvSpPr>
        <p:spPr>
          <a:xfrm>
            <a:off x="1024255" y="345441"/>
            <a:ext cx="8945880" cy="2308324"/>
          </a:xfrm>
          <a:prstGeom prst="rect">
            <a:avLst/>
          </a:prstGeom>
          <a:noFill/>
        </p:spPr>
        <p:txBody>
          <a:bodyPr wrap="square" rtlCol="0" anchor="t">
            <a:spAutoFit/>
          </a:bodyPr>
          <a:lstStyle/>
          <a:p>
            <a:pPr indent="266700"/>
            <a:r>
              <a:rPr lang="en-US" altLang="zh-CN" sz="2400" dirty="0">
                <a:solidFill>
                  <a:srgbClr val="3333CC"/>
                </a:solidFill>
                <a:latin typeface="黑体" panose="02010609060101010101" charset="-122"/>
                <a:ea typeface="黑体" panose="02010609060101010101" charset="-122"/>
                <a:cs typeface="黑体" panose="02010609060101010101" charset="-122"/>
                <a:sym typeface="+mn-ea"/>
              </a:rPr>
              <a:t>1) </a:t>
            </a:r>
            <a:r>
              <a:rPr lang="zh-CN" altLang="en-US" sz="2400" dirty="0">
                <a:solidFill>
                  <a:srgbClr val="3333CC"/>
                </a:solidFill>
                <a:latin typeface="黑体" panose="02010609060101010101" charset="-122"/>
                <a:ea typeface="黑体" panose="02010609060101010101" charset="-122"/>
                <a:cs typeface="黑体" panose="02010609060101010101" charset="-122"/>
                <a:sym typeface="+mn-ea"/>
              </a:rPr>
              <a:t>铂热电阻</a:t>
            </a:r>
          </a:p>
          <a:p>
            <a:pPr indent="266700"/>
            <a:endParaRPr lang="zh-CN" altLang="en-US" sz="2400" dirty="0">
              <a:solidFill>
                <a:srgbClr val="3333CC"/>
              </a:solidFill>
              <a:latin typeface="黑体" panose="02010609060101010101" charset="-122"/>
              <a:ea typeface="黑体" panose="02010609060101010101" charset="-122"/>
              <a:cs typeface="黑体" panose="02010609060101010101" charset="-122"/>
            </a:endParaRPr>
          </a:p>
          <a:p>
            <a:pPr indent="266700"/>
            <a:r>
              <a:rPr lang="zh-CN" altLang="en-US" sz="2400" dirty="0">
                <a:solidFill>
                  <a:srgbClr val="000000"/>
                </a:solidFill>
                <a:latin typeface="黑体" panose="02010609060101010101" charset="-122"/>
                <a:ea typeface="黑体" panose="02010609060101010101" charset="-122"/>
                <a:cs typeface="黑体" panose="02010609060101010101" charset="-122"/>
                <a:sym typeface="+mn-ea"/>
              </a:rPr>
              <a:t>铂热电阻的特点是在氧化性介质中，甚至高温下的物理化学性能稳定，精度高、稳定性好、电阻率较大、性能可靠，所以在温度传感器中得到了广泛应用。按</a:t>
            </a:r>
            <a:r>
              <a:rPr lang="en-US" altLang="zh-CN" sz="2400" dirty="0">
                <a:solidFill>
                  <a:srgbClr val="000000"/>
                </a:solidFill>
                <a:latin typeface="黑体" panose="02010609060101010101" charset="-122"/>
                <a:ea typeface="黑体" panose="02010609060101010101" charset="-122"/>
                <a:cs typeface="黑体" panose="02010609060101010101" charset="-122"/>
                <a:sym typeface="+mn-ea"/>
              </a:rPr>
              <a:t>IEC</a:t>
            </a:r>
            <a:r>
              <a:rPr lang="zh-CN" altLang="en-US" sz="2400" dirty="0">
                <a:solidFill>
                  <a:srgbClr val="000000"/>
                </a:solidFill>
                <a:latin typeface="黑体" panose="02010609060101010101" charset="-122"/>
                <a:ea typeface="黑体" panose="02010609060101010101" charset="-122"/>
                <a:cs typeface="黑体" panose="02010609060101010101" charset="-122"/>
                <a:sym typeface="+mn-ea"/>
              </a:rPr>
              <a:t>标准，铂热电阻的使用温度范围为</a:t>
            </a:r>
            <a:r>
              <a:rPr lang="en-US" altLang="zh-CN" sz="2400" dirty="0">
                <a:solidFill>
                  <a:srgbClr val="000000"/>
                </a:solidFill>
                <a:highlight>
                  <a:srgbClr val="FF00FF"/>
                </a:highlight>
                <a:latin typeface="黑体" panose="02010609060101010101" charset="-122"/>
                <a:ea typeface="黑体" panose="02010609060101010101" charset="-122"/>
                <a:cs typeface="黑体" panose="02010609060101010101" charset="-122"/>
                <a:sym typeface="+mn-ea"/>
              </a:rPr>
              <a:t>-200℃</a:t>
            </a:r>
            <a:r>
              <a:rPr lang="zh-CN" altLang="en-US" sz="2400" dirty="0">
                <a:solidFill>
                  <a:srgbClr val="000000"/>
                </a:solidFill>
                <a:highlight>
                  <a:srgbClr val="FF00FF"/>
                </a:highlight>
                <a:latin typeface="黑体" panose="02010609060101010101" charset="-122"/>
                <a:ea typeface="黑体" panose="02010609060101010101" charset="-122"/>
                <a:cs typeface="黑体" panose="02010609060101010101" charset="-122"/>
                <a:sym typeface="+mn-ea"/>
              </a:rPr>
              <a:t>～</a:t>
            </a:r>
            <a:r>
              <a:rPr lang="en-US" altLang="zh-CN" sz="2400" dirty="0">
                <a:solidFill>
                  <a:srgbClr val="000000"/>
                </a:solidFill>
                <a:highlight>
                  <a:srgbClr val="FF00FF"/>
                </a:highlight>
                <a:latin typeface="黑体" panose="02010609060101010101" charset="-122"/>
                <a:ea typeface="黑体" panose="02010609060101010101" charset="-122"/>
                <a:cs typeface="黑体" panose="02010609060101010101" charset="-122"/>
                <a:sym typeface="+mn-ea"/>
              </a:rPr>
              <a:t>850℃</a:t>
            </a:r>
            <a:r>
              <a:rPr lang="zh-CN" altLang="en-US" sz="2400" dirty="0">
                <a:solidFill>
                  <a:srgbClr val="000000"/>
                </a:solidFill>
                <a:latin typeface="黑体" panose="02010609060101010101" charset="-122"/>
                <a:ea typeface="黑体" panose="02010609060101010101" charset="-122"/>
                <a:cs typeface="黑体" panose="02010609060101010101" charset="-122"/>
                <a:sym typeface="+mn-ea"/>
              </a:rPr>
              <a:t>。铂热电阻的阻值与温度之间的特性方程为：</a:t>
            </a:r>
            <a:endParaRPr lang="zh-CN" altLang="en-US" sz="2400" dirty="0">
              <a:latin typeface="黑体" panose="02010609060101010101" charset="-122"/>
              <a:ea typeface="黑体" panose="02010609060101010101" charset="-122"/>
              <a:cs typeface="黑体" panose="02010609060101010101" charset="-122"/>
            </a:endParaRPr>
          </a:p>
        </p:txBody>
      </p:sp>
      <p:sp>
        <p:nvSpPr>
          <p:cNvPr id="8197" name="Rectangle 9"/>
          <p:cNvSpPr/>
          <p:nvPr/>
        </p:nvSpPr>
        <p:spPr>
          <a:xfrm>
            <a:off x="606257" y="4945669"/>
            <a:ext cx="9030036" cy="400110"/>
          </a:xfrm>
          <a:prstGeom prst="rect">
            <a:avLst/>
          </a:prstGeom>
          <a:noFill/>
          <a:ln w="9525">
            <a:noFill/>
          </a:ln>
        </p:spPr>
        <p:txBody>
          <a:bodyPr wrap="none" anchor="ctr">
            <a:spAutoFit/>
          </a:bodyPr>
          <a:lstStyle/>
          <a:p>
            <a:pPr indent="400050" algn="ctr"/>
            <a:r>
              <a:rPr lang="zh-CN" altLang="en-US" sz="2000" dirty="0">
                <a:solidFill>
                  <a:srgbClr val="000000"/>
                </a:solidFill>
                <a:latin typeface="Times New Roman" panose="02020603050405020304" charset="0"/>
              </a:rPr>
              <a:t>式中  </a:t>
            </a:r>
            <a:r>
              <a:rPr lang="en-US" altLang="zh-CN" sz="2000" i="1" dirty="0">
                <a:solidFill>
                  <a:srgbClr val="000000"/>
                </a:solidFill>
                <a:latin typeface="Times New Roman" panose="02020603050405020304" charset="0"/>
              </a:rPr>
              <a:t>R</a:t>
            </a:r>
            <a:r>
              <a:rPr lang="en-US" altLang="zh-CN" sz="2000" i="1" baseline="-25000" dirty="0">
                <a:solidFill>
                  <a:srgbClr val="000000"/>
                </a:solidFill>
                <a:latin typeface="Times New Roman" panose="02020603050405020304" charset="0"/>
              </a:rPr>
              <a:t>t</a:t>
            </a:r>
            <a:r>
              <a:rPr lang="zh-CN" altLang="en-US" sz="2000" dirty="0">
                <a:solidFill>
                  <a:srgbClr val="000000"/>
                </a:solidFill>
                <a:latin typeface="Times New Roman" panose="02020603050405020304" charset="0"/>
              </a:rPr>
              <a:t>、</a:t>
            </a:r>
            <a:r>
              <a:rPr lang="en-US" altLang="zh-CN" sz="2000" i="1" dirty="0">
                <a:solidFill>
                  <a:srgbClr val="000000"/>
                </a:solidFill>
                <a:latin typeface="Times New Roman" panose="02020603050405020304" charset="0"/>
              </a:rPr>
              <a:t>R</a:t>
            </a:r>
            <a:r>
              <a:rPr lang="en-US" altLang="zh-CN" sz="2000" baseline="-25000" dirty="0">
                <a:solidFill>
                  <a:srgbClr val="000000"/>
                </a:solidFill>
                <a:latin typeface="Times New Roman" panose="02020603050405020304" charset="0"/>
              </a:rPr>
              <a:t>0</a:t>
            </a:r>
            <a:r>
              <a:rPr lang="en-US" altLang="zh-CN" sz="2000" dirty="0">
                <a:solidFill>
                  <a:srgbClr val="000000"/>
                </a:solidFill>
                <a:latin typeface="Times New Roman" panose="02020603050405020304" charset="0"/>
              </a:rPr>
              <a:t>——</a:t>
            </a:r>
            <a:r>
              <a:rPr lang="zh-CN" altLang="en-US" sz="2000" dirty="0">
                <a:solidFill>
                  <a:srgbClr val="000000"/>
                </a:solidFill>
                <a:latin typeface="Times New Roman" panose="02020603050405020304" charset="0"/>
              </a:rPr>
              <a:t>铂热电阻在</a:t>
            </a:r>
            <a:r>
              <a:rPr lang="en-US" altLang="zh-CN" sz="2000" dirty="0">
                <a:solidFill>
                  <a:srgbClr val="000000"/>
                </a:solidFill>
                <a:latin typeface="Times New Roman" panose="02020603050405020304" charset="0"/>
              </a:rPr>
              <a:t>t℃</a:t>
            </a:r>
            <a:r>
              <a:rPr lang="zh-CN" altLang="en-US" sz="2000" dirty="0">
                <a:solidFill>
                  <a:srgbClr val="000000"/>
                </a:solidFill>
                <a:latin typeface="Times New Roman" panose="02020603050405020304" charset="0"/>
              </a:rPr>
              <a:t>和</a:t>
            </a:r>
            <a:r>
              <a:rPr lang="en-US" altLang="zh-CN" sz="2000" dirty="0">
                <a:solidFill>
                  <a:srgbClr val="000000"/>
                </a:solidFill>
                <a:latin typeface="Times New Roman" panose="02020603050405020304" charset="0"/>
              </a:rPr>
              <a:t>0℃</a:t>
            </a:r>
            <a:r>
              <a:rPr lang="zh-CN" altLang="en-US" sz="2000" dirty="0">
                <a:solidFill>
                  <a:srgbClr val="000000"/>
                </a:solidFill>
                <a:latin typeface="Times New Roman" panose="02020603050405020304" charset="0"/>
              </a:rPr>
              <a:t>时的电阻值；</a:t>
            </a:r>
            <a:r>
              <a:rPr lang="en-US" altLang="zh-CN" sz="2000" i="1" dirty="0">
                <a:solidFill>
                  <a:srgbClr val="000000"/>
                </a:solidFill>
                <a:latin typeface="Times New Roman" panose="02020603050405020304" charset="0"/>
              </a:rPr>
              <a:t>A</a:t>
            </a:r>
            <a:r>
              <a:rPr lang="zh-CN" altLang="en-US" sz="2000" i="1" dirty="0">
                <a:solidFill>
                  <a:srgbClr val="000000"/>
                </a:solidFill>
                <a:latin typeface="Times New Roman" panose="02020603050405020304" charset="0"/>
              </a:rPr>
              <a:t>、</a:t>
            </a:r>
            <a:r>
              <a:rPr lang="en-US" altLang="zh-CN" sz="2000" i="1" dirty="0">
                <a:solidFill>
                  <a:srgbClr val="000000"/>
                </a:solidFill>
                <a:latin typeface="Times New Roman" panose="02020603050405020304" charset="0"/>
              </a:rPr>
              <a:t>B</a:t>
            </a:r>
            <a:r>
              <a:rPr lang="zh-CN" altLang="en-US" sz="2000" dirty="0">
                <a:solidFill>
                  <a:srgbClr val="000000"/>
                </a:solidFill>
                <a:latin typeface="Times New Roman" panose="02020603050405020304" charset="0"/>
              </a:rPr>
              <a:t>、</a:t>
            </a:r>
            <a:r>
              <a:rPr lang="en-US" altLang="zh-CN" sz="2000" i="1" dirty="0">
                <a:solidFill>
                  <a:srgbClr val="000000"/>
                </a:solidFill>
                <a:latin typeface="Times New Roman" panose="02020603050405020304" charset="0"/>
              </a:rPr>
              <a:t>C</a:t>
            </a:r>
            <a:r>
              <a:rPr lang="en-US" altLang="zh-CN" sz="2000" dirty="0">
                <a:solidFill>
                  <a:srgbClr val="000000"/>
                </a:solidFill>
                <a:latin typeface="Times New Roman" panose="02020603050405020304" charset="0"/>
              </a:rPr>
              <a:t>——</a:t>
            </a:r>
            <a:r>
              <a:rPr lang="zh-CN" altLang="en-US" sz="2000" dirty="0">
                <a:solidFill>
                  <a:srgbClr val="000000"/>
                </a:solidFill>
                <a:latin typeface="Times New Roman" panose="02020603050405020304" charset="0"/>
              </a:rPr>
              <a:t>分度常数。</a:t>
            </a:r>
          </a:p>
        </p:txBody>
      </p:sp>
      <p:sp>
        <p:nvSpPr>
          <p:cNvPr id="8200" name="Rectangle 15"/>
          <p:cNvSpPr/>
          <p:nvPr/>
        </p:nvSpPr>
        <p:spPr>
          <a:xfrm>
            <a:off x="1023938" y="5579110"/>
            <a:ext cx="8496300" cy="711200"/>
          </a:xfrm>
          <a:prstGeom prst="rect">
            <a:avLst/>
          </a:prstGeom>
          <a:noFill/>
          <a:ln w="9525" cap="flat" cmpd="sng">
            <a:solidFill>
              <a:srgbClr val="FF3300"/>
            </a:solidFill>
            <a:prstDash val="solid"/>
            <a:miter/>
            <a:headEnd type="none" w="med" len="med"/>
            <a:tailEnd type="none" w="med" len="med"/>
          </a:ln>
        </p:spPr>
        <p:txBody>
          <a:bodyPr>
            <a:spAutoFit/>
          </a:bodyPr>
          <a:lstStyle/>
          <a:p>
            <a:r>
              <a:rPr lang="zh-CN" altLang="en-US" sz="2000" dirty="0">
                <a:solidFill>
                  <a:srgbClr val="000000"/>
                </a:solidFill>
                <a:latin typeface="Times New Roman" panose="02020603050405020304" charset="0"/>
              </a:rPr>
              <a:t>目前我国规定工业用铂热电阻有</a:t>
            </a:r>
            <a:r>
              <a:rPr lang="en-US" altLang="zh-CN" sz="2000" i="1" dirty="0">
                <a:solidFill>
                  <a:srgbClr val="000000"/>
                </a:solidFill>
                <a:latin typeface="Times New Roman" panose="02020603050405020304" charset="0"/>
              </a:rPr>
              <a:t>R</a:t>
            </a:r>
            <a:r>
              <a:rPr lang="en-US" altLang="zh-CN" sz="2000" baseline="-25000" dirty="0">
                <a:solidFill>
                  <a:srgbClr val="000000"/>
                </a:solidFill>
                <a:latin typeface="Times New Roman" panose="02020603050405020304" charset="0"/>
              </a:rPr>
              <a:t>0</a:t>
            </a:r>
            <a:r>
              <a:rPr lang="en-US" altLang="zh-CN" sz="2000" dirty="0">
                <a:solidFill>
                  <a:srgbClr val="000000"/>
                </a:solidFill>
                <a:latin typeface="Times New Roman" panose="02020603050405020304" charset="0"/>
              </a:rPr>
              <a:t>=10Ω</a:t>
            </a:r>
            <a:r>
              <a:rPr lang="zh-CN" altLang="en-US" sz="2000" dirty="0">
                <a:solidFill>
                  <a:srgbClr val="000000"/>
                </a:solidFill>
                <a:latin typeface="Times New Roman" panose="02020603050405020304" charset="0"/>
              </a:rPr>
              <a:t>和</a:t>
            </a:r>
            <a:r>
              <a:rPr lang="en-US" altLang="zh-CN" sz="2000" i="1" dirty="0">
                <a:solidFill>
                  <a:srgbClr val="000000"/>
                </a:solidFill>
                <a:latin typeface="Times New Roman" panose="02020603050405020304" charset="0"/>
              </a:rPr>
              <a:t>R</a:t>
            </a:r>
            <a:r>
              <a:rPr lang="en-US" altLang="zh-CN" sz="2000" baseline="-25000" dirty="0">
                <a:solidFill>
                  <a:srgbClr val="000000"/>
                </a:solidFill>
                <a:latin typeface="Times New Roman" panose="02020603050405020304" charset="0"/>
              </a:rPr>
              <a:t>0</a:t>
            </a:r>
            <a:r>
              <a:rPr lang="en-US" altLang="zh-CN" sz="2000" dirty="0">
                <a:solidFill>
                  <a:srgbClr val="000000"/>
                </a:solidFill>
                <a:latin typeface="Times New Roman" panose="02020603050405020304" charset="0"/>
              </a:rPr>
              <a:t>=100Ω</a:t>
            </a:r>
            <a:r>
              <a:rPr lang="zh-CN" altLang="en-US" sz="2000" dirty="0">
                <a:solidFill>
                  <a:srgbClr val="000000"/>
                </a:solidFill>
                <a:latin typeface="Times New Roman" panose="02020603050405020304" charset="0"/>
              </a:rPr>
              <a:t>两种，它们的分度号分别为</a:t>
            </a:r>
            <a:r>
              <a:rPr lang="en-US" altLang="zh-CN" sz="2000" i="1" dirty="0">
                <a:solidFill>
                  <a:srgbClr val="000000"/>
                </a:solidFill>
                <a:latin typeface="Times New Roman" panose="02020603050405020304" charset="0"/>
              </a:rPr>
              <a:t>P</a:t>
            </a:r>
            <a:r>
              <a:rPr lang="en-US" altLang="zh-CN" sz="2000" baseline="-25000" dirty="0">
                <a:solidFill>
                  <a:srgbClr val="000000"/>
                </a:solidFill>
                <a:latin typeface="Times New Roman" panose="02020603050405020304" charset="0"/>
              </a:rPr>
              <a:t>t</a:t>
            </a:r>
            <a:r>
              <a:rPr lang="en-US" altLang="zh-CN" sz="2000" dirty="0">
                <a:solidFill>
                  <a:srgbClr val="000000"/>
                </a:solidFill>
                <a:latin typeface="Times New Roman" panose="02020603050405020304" charset="0"/>
              </a:rPr>
              <a:t>10</a:t>
            </a:r>
            <a:r>
              <a:rPr lang="zh-CN" altLang="en-US" sz="2000" dirty="0">
                <a:solidFill>
                  <a:srgbClr val="000000"/>
                </a:solidFill>
                <a:latin typeface="Times New Roman" panose="02020603050405020304" charset="0"/>
              </a:rPr>
              <a:t>和</a:t>
            </a:r>
            <a:r>
              <a:rPr lang="en-US" altLang="zh-CN" sz="2000" i="1" dirty="0">
                <a:solidFill>
                  <a:srgbClr val="000000"/>
                </a:solidFill>
                <a:latin typeface="Times New Roman" panose="02020603050405020304" charset="0"/>
              </a:rPr>
              <a:t>P</a:t>
            </a:r>
            <a:r>
              <a:rPr lang="en-US" altLang="zh-CN" sz="2000" baseline="-25000" dirty="0">
                <a:solidFill>
                  <a:srgbClr val="000000"/>
                </a:solidFill>
                <a:latin typeface="Times New Roman" panose="02020603050405020304" charset="0"/>
              </a:rPr>
              <a:t>t</a:t>
            </a:r>
            <a:r>
              <a:rPr lang="en-US" altLang="zh-CN" sz="2000" dirty="0">
                <a:solidFill>
                  <a:srgbClr val="000000"/>
                </a:solidFill>
                <a:latin typeface="Times New Roman" panose="02020603050405020304" charset="0"/>
              </a:rPr>
              <a:t>100</a:t>
            </a:r>
            <a:r>
              <a:rPr lang="zh-CN" altLang="en-US" sz="2000" dirty="0">
                <a:solidFill>
                  <a:srgbClr val="000000"/>
                </a:solidFill>
                <a:latin typeface="Times New Roman" panose="02020603050405020304" charset="0"/>
              </a:rPr>
              <a:t>，其中以</a:t>
            </a:r>
            <a:r>
              <a:rPr lang="en-US" altLang="zh-CN" sz="2000" i="1" dirty="0">
                <a:solidFill>
                  <a:srgbClr val="000000"/>
                </a:solidFill>
                <a:latin typeface="Times New Roman" panose="02020603050405020304" charset="0"/>
              </a:rPr>
              <a:t>P</a:t>
            </a:r>
            <a:r>
              <a:rPr lang="en-US" altLang="zh-CN" sz="2000" baseline="-25000" dirty="0">
                <a:solidFill>
                  <a:srgbClr val="000000"/>
                </a:solidFill>
                <a:latin typeface="Times New Roman" panose="02020603050405020304" charset="0"/>
              </a:rPr>
              <a:t>t</a:t>
            </a:r>
            <a:r>
              <a:rPr lang="en-US" altLang="zh-CN" sz="2000" dirty="0">
                <a:solidFill>
                  <a:srgbClr val="000000"/>
                </a:solidFill>
                <a:latin typeface="Times New Roman" panose="02020603050405020304" charset="0"/>
              </a:rPr>
              <a:t>100</a:t>
            </a:r>
            <a:r>
              <a:rPr lang="zh-CN" altLang="en-US" sz="2000" dirty="0">
                <a:solidFill>
                  <a:srgbClr val="000000"/>
                </a:solidFill>
                <a:latin typeface="Times New Roman" panose="02020603050405020304" charset="0"/>
              </a:rPr>
              <a:t>为常用。</a:t>
            </a:r>
          </a:p>
        </p:txBody>
      </p:sp>
    </p:spTree>
    <p:custDataLst>
      <p:tags r:id="rId2"/>
    </p:custDataLst>
  </p:cSld>
  <p:clrMapOvr>
    <a:masterClrMapping/>
  </p:clrMapOvr>
  <p:transition>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6"/>
          <p:cNvSpPr/>
          <p:nvPr/>
        </p:nvSpPr>
        <p:spPr>
          <a:xfrm>
            <a:off x="1468440" y="703899"/>
            <a:ext cx="8281987" cy="769441"/>
          </a:xfrm>
          <a:prstGeom prst="rect">
            <a:avLst/>
          </a:prstGeom>
          <a:noFill/>
          <a:ln w="9525">
            <a:noFill/>
          </a:ln>
        </p:spPr>
        <p:txBody>
          <a:bodyPr>
            <a:spAutoFit/>
          </a:bodyPr>
          <a:lstStyle/>
          <a:p>
            <a:r>
              <a:rPr lang="zh-CN" altLang="en-US" sz="2000" dirty="0">
                <a:solidFill>
                  <a:srgbClr val="000000"/>
                </a:solidFill>
                <a:latin typeface="Times New Roman" panose="02020603050405020304" charset="0"/>
              </a:rPr>
              <a:t>铂热电阻不同分度号亦有相应</a:t>
            </a:r>
            <a:r>
              <a:rPr lang="zh-CN" altLang="en-US" sz="2400" dirty="0">
                <a:solidFill>
                  <a:srgbClr val="3333CC"/>
                </a:solidFill>
                <a:latin typeface="Times New Roman" panose="02020603050405020304" charset="0"/>
              </a:rPr>
              <a:t>分度表</a:t>
            </a:r>
            <a:r>
              <a:rPr lang="zh-CN" altLang="en-US" sz="2000" dirty="0">
                <a:solidFill>
                  <a:srgbClr val="000000"/>
                </a:solidFill>
                <a:latin typeface="Times New Roman" panose="02020603050405020304" charset="0"/>
              </a:rPr>
              <a:t>，即</a:t>
            </a:r>
            <a:r>
              <a:rPr lang="en-US" altLang="zh-CN" sz="2000" i="1" dirty="0">
                <a:solidFill>
                  <a:srgbClr val="000000"/>
                </a:solidFill>
                <a:latin typeface="Times New Roman" panose="02020603050405020304" charset="0"/>
              </a:rPr>
              <a:t>R</a:t>
            </a:r>
            <a:r>
              <a:rPr lang="en-US" altLang="zh-CN" sz="2000" i="1" baseline="-25000" dirty="0">
                <a:solidFill>
                  <a:srgbClr val="000000"/>
                </a:solidFill>
                <a:latin typeface="Times New Roman" panose="02020603050405020304" charset="0"/>
              </a:rPr>
              <a:t>t</a:t>
            </a:r>
            <a:r>
              <a:rPr lang="zh-CN" altLang="en-US" sz="2000" dirty="0">
                <a:solidFill>
                  <a:srgbClr val="000000"/>
                </a:solidFill>
                <a:latin typeface="Times New Roman" panose="02020603050405020304" charset="0"/>
              </a:rPr>
              <a:t>－</a:t>
            </a:r>
            <a:r>
              <a:rPr lang="en-US" altLang="zh-CN" sz="2000" i="1" dirty="0">
                <a:solidFill>
                  <a:srgbClr val="000000"/>
                </a:solidFill>
                <a:latin typeface="Times New Roman" panose="02020603050405020304" charset="0"/>
              </a:rPr>
              <a:t>t</a:t>
            </a:r>
            <a:r>
              <a:rPr lang="zh-CN" altLang="en-US" sz="2000" dirty="0">
                <a:solidFill>
                  <a:srgbClr val="000000"/>
                </a:solidFill>
                <a:latin typeface="Times New Roman" panose="02020603050405020304" charset="0"/>
              </a:rPr>
              <a:t>的关系表，这样在实际测量中，只要测得热电阻的阻值</a:t>
            </a:r>
            <a:r>
              <a:rPr lang="en-US" altLang="zh-CN" sz="2000" i="1" dirty="0">
                <a:solidFill>
                  <a:srgbClr val="000000"/>
                </a:solidFill>
                <a:latin typeface="Times New Roman" panose="02020603050405020304" charset="0"/>
              </a:rPr>
              <a:t>R</a:t>
            </a:r>
            <a:r>
              <a:rPr lang="en-US" altLang="zh-CN" sz="2000" i="1" baseline="-25000" dirty="0">
                <a:solidFill>
                  <a:srgbClr val="000000"/>
                </a:solidFill>
                <a:latin typeface="Times New Roman" panose="02020603050405020304" charset="0"/>
              </a:rPr>
              <a:t>t</a:t>
            </a:r>
            <a:r>
              <a:rPr lang="zh-CN" altLang="en-US" sz="2000" dirty="0">
                <a:solidFill>
                  <a:srgbClr val="000000"/>
                </a:solidFill>
                <a:latin typeface="Times New Roman" panose="02020603050405020304" charset="0"/>
              </a:rPr>
              <a:t>，便可从分度表上查出对应的温度值。</a:t>
            </a:r>
          </a:p>
        </p:txBody>
      </p:sp>
      <p:pic>
        <p:nvPicPr>
          <p:cNvPr id="9218" name="Picture 4" descr="Img00052"/>
          <p:cNvPicPr>
            <a:picLocks noChangeAspect="1"/>
          </p:cNvPicPr>
          <p:nvPr/>
        </p:nvPicPr>
        <p:blipFill>
          <a:blip r:embed="rId3" cstate="print"/>
          <a:stretch>
            <a:fillRect/>
          </a:stretch>
        </p:blipFill>
        <p:spPr>
          <a:xfrm>
            <a:off x="1468438" y="1732599"/>
            <a:ext cx="8316912" cy="4725987"/>
          </a:xfrm>
          <a:prstGeom prst="rect">
            <a:avLst/>
          </a:prstGeom>
          <a:noFill/>
          <a:ln w="9525">
            <a:noFill/>
          </a:ln>
        </p:spPr>
      </p:pic>
    </p:spTree>
    <p:custDataLst>
      <p:tags r:id="rId1"/>
    </p:custDataLst>
  </p:cSld>
  <p:clrMapOvr>
    <a:masterClrMapping/>
  </p:clrMapOvr>
  <p:transition>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5"/>
          <p:cNvSpPr/>
          <p:nvPr/>
        </p:nvSpPr>
        <p:spPr>
          <a:xfrm>
            <a:off x="1013461" y="287726"/>
            <a:ext cx="9802495" cy="2677656"/>
          </a:xfrm>
          <a:prstGeom prst="rect">
            <a:avLst/>
          </a:prstGeom>
          <a:noFill/>
          <a:ln w="9525">
            <a:noFill/>
          </a:ln>
        </p:spPr>
        <p:txBody>
          <a:bodyPr wrap="square" anchor="ctr">
            <a:spAutoFit/>
          </a:bodyPr>
          <a:lstStyle/>
          <a:p>
            <a:pPr indent="266700"/>
            <a:r>
              <a:rPr lang="en-US" altLang="zh-CN" sz="2400" dirty="0">
                <a:solidFill>
                  <a:srgbClr val="3333CC"/>
                </a:solidFill>
                <a:latin typeface="黑体" panose="02010609060101010101" charset="-122"/>
                <a:ea typeface="黑体" panose="02010609060101010101" charset="-122"/>
                <a:cs typeface="黑体" panose="02010609060101010101" charset="-122"/>
              </a:rPr>
              <a:t>2) </a:t>
            </a:r>
            <a:r>
              <a:rPr lang="zh-CN" altLang="en-US" sz="2400" dirty="0">
                <a:solidFill>
                  <a:srgbClr val="3333CC"/>
                </a:solidFill>
                <a:latin typeface="黑体" panose="02010609060101010101" charset="-122"/>
                <a:ea typeface="黑体" panose="02010609060101010101" charset="-122"/>
                <a:cs typeface="黑体" panose="02010609060101010101" charset="-122"/>
              </a:rPr>
              <a:t>铜热电阻</a:t>
            </a:r>
          </a:p>
          <a:p>
            <a:pPr indent="266700"/>
            <a:r>
              <a:rPr lang="zh-CN" altLang="en-US" sz="2400" dirty="0">
                <a:solidFill>
                  <a:srgbClr val="000000"/>
                </a:solidFill>
                <a:latin typeface="黑体" panose="02010609060101010101" charset="-122"/>
                <a:ea typeface="黑体" panose="02010609060101010101" charset="-122"/>
                <a:cs typeface="黑体" panose="02010609060101010101" charset="-122"/>
              </a:rPr>
              <a:t>铜热电阻的电阻温度系数比铂高，电阻与温度的关系</a:t>
            </a:r>
            <a:r>
              <a:rPr lang="en-US" altLang="zh-CN" sz="2400" dirty="0">
                <a:solidFill>
                  <a:srgbClr val="000000"/>
                </a:solidFill>
                <a:latin typeface="黑体" panose="02010609060101010101" charset="-122"/>
                <a:ea typeface="黑体" panose="02010609060101010101" charset="-122"/>
                <a:cs typeface="黑体" panose="02010609060101010101" charset="-122"/>
              </a:rPr>
              <a:t>(</a:t>
            </a:r>
            <a:r>
              <a:rPr lang="en-US" altLang="zh-CN" sz="2400" i="1" dirty="0">
                <a:solidFill>
                  <a:srgbClr val="000000"/>
                </a:solidFill>
                <a:latin typeface="黑体" panose="02010609060101010101" charset="-122"/>
                <a:ea typeface="黑体" panose="02010609060101010101" charset="-122"/>
                <a:cs typeface="黑体" panose="02010609060101010101" charset="-122"/>
              </a:rPr>
              <a:t>R</a:t>
            </a:r>
            <a:r>
              <a:rPr lang="en-US" altLang="zh-CN" sz="2400" dirty="0">
                <a:solidFill>
                  <a:srgbClr val="000000"/>
                </a:solidFill>
                <a:latin typeface="黑体" panose="02010609060101010101" charset="-122"/>
                <a:ea typeface="黑体" panose="02010609060101010101" charset="-122"/>
                <a:cs typeface="黑体" panose="02010609060101010101" charset="-122"/>
              </a:rPr>
              <a:t>-</a:t>
            </a:r>
            <a:r>
              <a:rPr lang="en-US" altLang="zh-CN" sz="2400" i="1" dirty="0">
                <a:solidFill>
                  <a:srgbClr val="000000"/>
                </a:solidFill>
                <a:latin typeface="黑体" panose="02010609060101010101" charset="-122"/>
                <a:ea typeface="黑体" panose="02010609060101010101" charset="-122"/>
                <a:cs typeface="黑体" panose="02010609060101010101" charset="-122"/>
              </a:rPr>
              <a:t>t</a:t>
            </a:r>
            <a:r>
              <a:rPr lang="en-US" altLang="zh-CN" sz="2400" dirty="0">
                <a:solidFill>
                  <a:srgbClr val="000000"/>
                </a:solidFill>
                <a:latin typeface="黑体" panose="02010609060101010101" charset="-122"/>
                <a:ea typeface="黑体" panose="02010609060101010101" charset="-122"/>
                <a:cs typeface="黑体" panose="02010609060101010101" charset="-122"/>
              </a:rPr>
              <a:t>)</a:t>
            </a:r>
            <a:r>
              <a:rPr lang="zh-CN" altLang="en-US" sz="2400" dirty="0">
                <a:solidFill>
                  <a:srgbClr val="000000"/>
                </a:solidFill>
                <a:latin typeface="黑体" panose="02010609060101010101" charset="-122"/>
                <a:ea typeface="黑体" panose="02010609060101010101" charset="-122"/>
                <a:cs typeface="黑体" panose="02010609060101010101" charset="-122"/>
              </a:rPr>
              <a:t>曲线几乎是</a:t>
            </a:r>
            <a:r>
              <a:rPr lang="zh-CN" altLang="en-US" sz="2400" dirty="0">
                <a:solidFill>
                  <a:srgbClr val="3333CC"/>
                </a:solidFill>
                <a:latin typeface="黑体" panose="02010609060101010101" charset="-122"/>
                <a:ea typeface="黑体" panose="02010609060101010101" charset="-122"/>
                <a:cs typeface="黑体" panose="02010609060101010101" charset="-122"/>
              </a:rPr>
              <a:t>线性</a:t>
            </a:r>
            <a:r>
              <a:rPr lang="zh-CN" altLang="en-US" sz="2400" dirty="0">
                <a:solidFill>
                  <a:srgbClr val="000000"/>
                </a:solidFill>
                <a:latin typeface="黑体" panose="02010609060101010101" charset="-122"/>
                <a:ea typeface="黑体" panose="02010609060101010101" charset="-122"/>
                <a:cs typeface="黑体" panose="02010609060101010101" charset="-122"/>
              </a:rPr>
              <a:t>的，并且铜价格便宜、易于提纯、工艺性好。因此，在一些测量精度要求不高、测温范围不大且温度较低的测温场合，可采用铜热电阻进行测温，铜热电阻的测量范围为</a:t>
            </a:r>
            <a:r>
              <a:rPr lang="en-US" altLang="zh-CN" sz="2400" i="1" dirty="0">
                <a:solidFill>
                  <a:srgbClr val="FF00FF"/>
                </a:solidFill>
                <a:latin typeface="黑体" panose="02010609060101010101" charset="-122"/>
                <a:ea typeface="黑体" panose="02010609060101010101" charset="-122"/>
                <a:cs typeface="黑体" panose="02010609060101010101" charset="-122"/>
              </a:rPr>
              <a:t>-</a:t>
            </a:r>
            <a:r>
              <a:rPr lang="en-US" altLang="zh-CN" sz="2400" dirty="0">
                <a:solidFill>
                  <a:srgbClr val="FF00FF"/>
                </a:solidFill>
                <a:latin typeface="黑体" panose="02010609060101010101" charset="-122"/>
                <a:ea typeface="黑体" panose="02010609060101010101" charset="-122"/>
                <a:cs typeface="黑体" panose="02010609060101010101" charset="-122"/>
              </a:rPr>
              <a:t>50℃</a:t>
            </a:r>
            <a:r>
              <a:rPr lang="zh-CN" altLang="en-US" sz="2400" dirty="0">
                <a:solidFill>
                  <a:srgbClr val="FF00FF"/>
                </a:solidFill>
                <a:latin typeface="黑体" panose="02010609060101010101" charset="-122"/>
                <a:ea typeface="黑体" panose="02010609060101010101" charset="-122"/>
                <a:cs typeface="黑体" panose="02010609060101010101" charset="-122"/>
              </a:rPr>
              <a:t>～</a:t>
            </a:r>
            <a:r>
              <a:rPr lang="en-US" altLang="zh-CN" sz="2400" dirty="0">
                <a:solidFill>
                  <a:srgbClr val="FF00FF"/>
                </a:solidFill>
                <a:latin typeface="黑体" panose="02010609060101010101" charset="-122"/>
                <a:ea typeface="黑体" panose="02010609060101010101" charset="-122"/>
                <a:cs typeface="黑体" panose="02010609060101010101" charset="-122"/>
              </a:rPr>
              <a:t>150℃</a:t>
            </a:r>
            <a:r>
              <a:rPr lang="zh-CN" altLang="en-US" sz="2400" dirty="0">
                <a:solidFill>
                  <a:srgbClr val="000000"/>
                </a:solidFill>
                <a:latin typeface="黑体" panose="02010609060101010101" charset="-122"/>
                <a:ea typeface="黑体" panose="02010609060101010101" charset="-122"/>
                <a:cs typeface="黑体" panose="02010609060101010101" charset="-122"/>
              </a:rPr>
              <a:t>。</a:t>
            </a:r>
          </a:p>
          <a:p>
            <a:pPr indent="266700"/>
            <a:r>
              <a:rPr lang="zh-CN" altLang="en-US" sz="2400" dirty="0">
                <a:solidFill>
                  <a:srgbClr val="000000"/>
                </a:solidFill>
                <a:latin typeface="黑体" panose="02010609060101010101" charset="-122"/>
                <a:ea typeface="黑体" panose="02010609060101010101" charset="-122"/>
                <a:cs typeface="黑体" panose="02010609060101010101" charset="-122"/>
              </a:rPr>
              <a:t>铜热电阻在测量范围</a:t>
            </a:r>
            <a:r>
              <a:rPr lang="en-US" altLang="zh-CN" sz="2400" dirty="0">
                <a:solidFill>
                  <a:srgbClr val="000000"/>
                </a:solidFill>
                <a:latin typeface="黑体" panose="02010609060101010101" charset="-122"/>
                <a:ea typeface="黑体" panose="02010609060101010101" charset="-122"/>
                <a:cs typeface="黑体" panose="02010609060101010101" charset="-122"/>
              </a:rPr>
              <a:t>-50℃</a:t>
            </a:r>
            <a:r>
              <a:rPr lang="zh-CN" altLang="en-US" sz="2400" dirty="0">
                <a:solidFill>
                  <a:srgbClr val="000000"/>
                </a:solidFill>
                <a:latin typeface="黑体" panose="02010609060101010101" charset="-122"/>
                <a:ea typeface="黑体" panose="02010609060101010101" charset="-122"/>
                <a:cs typeface="黑体" panose="02010609060101010101" charset="-122"/>
              </a:rPr>
              <a:t>～</a:t>
            </a:r>
            <a:r>
              <a:rPr lang="en-US" altLang="zh-CN" sz="2400" dirty="0">
                <a:solidFill>
                  <a:srgbClr val="000000"/>
                </a:solidFill>
                <a:latin typeface="黑体" panose="02010609060101010101" charset="-122"/>
                <a:ea typeface="黑体" panose="02010609060101010101" charset="-122"/>
                <a:cs typeface="黑体" panose="02010609060101010101" charset="-122"/>
              </a:rPr>
              <a:t>150℃</a:t>
            </a:r>
            <a:r>
              <a:rPr lang="zh-CN" altLang="en-US" sz="2400" dirty="0">
                <a:solidFill>
                  <a:srgbClr val="000000"/>
                </a:solidFill>
                <a:latin typeface="黑体" panose="02010609060101010101" charset="-122"/>
                <a:ea typeface="黑体" panose="02010609060101010101" charset="-122"/>
                <a:cs typeface="黑体" panose="02010609060101010101" charset="-122"/>
              </a:rPr>
              <a:t>内其电阻值与温度的关系可近似地表示为：</a:t>
            </a:r>
          </a:p>
        </p:txBody>
      </p:sp>
      <p:graphicFrame>
        <p:nvGraphicFramePr>
          <p:cNvPr id="10247" name="Object 11"/>
          <p:cNvGraphicFramePr/>
          <p:nvPr/>
        </p:nvGraphicFramePr>
        <p:xfrm>
          <a:off x="4610100" y="3407731"/>
          <a:ext cx="2808288" cy="693737"/>
        </p:xfrm>
        <a:graphic>
          <a:graphicData uri="http://schemas.openxmlformats.org/presentationml/2006/ole">
            <mc:AlternateContent xmlns:mc="http://schemas.openxmlformats.org/markup-compatibility/2006">
              <mc:Choice xmlns:v="urn:schemas-microsoft-com:vml" Requires="v">
                <p:oleObj spid="_x0000_s75825" r:id="rId4" imgW="22250400" imgH="5486400" progId="">
                  <p:embed/>
                </p:oleObj>
              </mc:Choice>
              <mc:Fallback>
                <p:oleObj r:id="rId4" imgW="22250400" imgH="5486400" progId="">
                  <p:embed/>
                  <p:pic>
                    <p:nvPicPr>
                      <p:cNvPr id="0" name="Picture 1" descr="image4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100" y="3407731"/>
                        <a:ext cx="2808288"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5" name="Rectangle 7"/>
          <p:cNvSpPr/>
          <p:nvPr/>
        </p:nvSpPr>
        <p:spPr>
          <a:xfrm>
            <a:off x="1013460" y="4549826"/>
            <a:ext cx="10151110" cy="1631216"/>
          </a:xfrm>
          <a:prstGeom prst="rect">
            <a:avLst/>
          </a:prstGeom>
          <a:noFill/>
          <a:ln w="9525">
            <a:noFill/>
          </a:ln>
        </p:spPr>
        <p:txBody>
          <a:bodyPr wrap="square" anchor="ctr">
            <a:spAutoFit/>
          </a:bodyPr>
          <a:lstStyle/>
          <a:p>
            <a:pPr indent="266700"/>
            <a:r>
              <a:rPr lang="zh-CN" altLang="en-US" sz="2000" dirty="0">
                <a:solidFill>
                  <a:srgbClr val="000000"/>
                </a:solidFill>
                <a:latin typeface="Times New Roman" panose="02020603050405020304" charset="0"/>
              </a:rPr>
              <a:t>式中  </a:t>
            </a:r>
            <a:r>
              <a:rPr lang="zh-CN" altLang="en-US" sz="2000" dirty="0">
                <a:solidFill>
                  <a:srgbClr val="000000"/>
                </a:solidFill>
                <a:latin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rPr>
              <a:t>——</a:t>
            </a:r>
            <a:r>
              <a:rPr lang="zh-CN" altLang="en-US" sz="2000" dirty="0">
                <a:solidFill>
                  <a:srgbClr val="000000"/>
                </a:solidFill>
                <a:latin typeface="Times New Roman" panose="02020603050405020304" charset="0"/>
                <a:sym typeface="Symbol" panose="05050102010706020507" pitchFamily="18" charset="2"/>
              </a:rPr>
              <a:t>铜热电阻的电阻温度系数，取</a:t>
            </a:r>
            <a:r>
              <a:rPr lang="zh-CN" altLang="en-US" sz="2000" dirty="0">
                <a:solidFill>
                  <a:srgbClr val="000000"/>
                </a:solidFill>
                <a:highlight>
                  <a:srgbClr val="FF00FF"/>
                </a:highlight>
                <a:latin typeface="Times New Roman" panose="02020603050405020304" charset="0"/>
                <a:sym typeface="Symbol" panose="05050102010706020507" pitchFamily="18" charset="2"/>
              </a:rPr>
              <a:t></a:t>
            </a:r>
            <a:r>
              <a:rPr lang="en-US" altLang="zh-CN" sz="2000" dirty="0">
                <a:solidFill>
                  <a:srgbClr val="000000"/>
                </a:solidFill>
                <a:highlight>
                  <a:srgbClr val="FF00FF"/>
                </a:highlight>
                <a:latin typeface="Times New Roman" panose="02020603050405020304" charset="0"/>
              </a:rPr>
              <a:t>=4.28</a:t>
            </a:r>
            <a:r>
              <a:rPr lang="en-US" altLang="zh-CN" sz="2000" dirty="0">
                <a:solidFill>
                  <a:srgbClr val="000000"/>
                </a:solidFill>
                <a:highlight>
                  <a:srgbClr val="FF00FF"/>
                </a:highlight>
                <a:latin typeface="Times New Roman" panose="02020603050405020304" charset="0"/>
                <a:sym typeface="Symbol" panose="05050102010706020507" pitchFamily="18" charset="2"/>
              </a:rPr>
              <a:t>×10</a:t>
            </a:r>
            <a:r>
              <a:rPr lang="en-US" altLang="zh-CN" sz="2000" baseline="30000" dirty="0">
                <a:solidFill>
                  <a:srgbClr val="000000"/>
                </a:solidFill>
                <a:highlight>
                  <a:srgbClr val="FF00FF"/>
                </a:highlight>
                <a:latin typeface="Times New Roman" panose="02020603050405020304" charset="0"/>
                <a:sym typeface="Symbol" panose="05050102010706020507" pitchFamily="18" charset="2"/>
              </a:rPr>
              <a:t>-3</a:t>
            </a:r>
            <a:r>
              <a:rPr lang="en-US" altLang="zh-CN" sz="2000" dirty="0">
                <a:solidFill>
                  <a:srgbClr val="000000"/>
                </a:solidFill>
                <a:highlight>
                  <a:srgbClr val="FF00FF"/>
                </a:highlight>
                <a:latin typeface="Times New Roman" panose="02020603050405020304" charset="0"/>
                <a:sym typeface="Symbol" panose="05050102010706020507" pitchFamily="18" charset="2"/>
              </a:rPr>
              <a:t>/℃</a:t>
            </a:r>
            <a:r>
              <a:rPr lang="zh-CN" altLang="en-US" sz="2000" dirty="0">
                <a:solidFill>
                  <a:srgbClr val="000000"/>
                </a:solidFill>
                <a:latin typeface="Times New Roman" panose="02020603050405020304" charset="0"/>
                <a:sym typeface="Symbol" panose="05050102010706020507" pitchFamily="18" charset="2"/>
              </a:rPr>
              <a:t>；</a:t>
            </a:r>
          </a:p>
          <a:p>
            <a:pPr indent="266700"/>
            <a:r>
              <a:rPr lang="en-US" altLang="zh-CN" sz="2000" dirty="0">
                <a:solidFill>
                  <a:srgbClr val="000000"/>
                </a:solidFill>
                <a:latin typeface="Times New Roman" panose="02020603050405020304" charset="0"/>
                <a:sym typeface="Symbol" panose="05050102010706020507" pitchFamily="18" charset="2"/>
              </a:rPr>
              <a:t>R</a:t>
            </a:r>
            <a:r>
              <a:rPr lang="en-US" altLang="zh-CN" sz="2000" baseline="-25000" dirty="0">
                <a:solidFill>
                  <a:srgbClr val="000000"/>
                </a:solidFill>
                <a:latin typeface="Times New Roman" panose="02020603050405020304" charset="0"/>
                <a:sym typeface="Symbol" panose="05050102010706020507" pitchFamily="18" charset="2"/>
              </a:rPr>
              <a:t>t</a:t>
            </a:r>
            <a:r>
              <a:rPr lang="zh-CN" altLang="en-US" sz="2000" dirty="0">
                <a:solidFill>
                  <a:srgbClr val="000000"/>
                </a:solidFill>
                <a:latin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sym typeface="Symbol" panose="05050102010706020507" pitchFamily="18" charset="2"/>
              </a:rPr>
              <a:t>R</a:t>
            </a:r>
            <a:r>
              <a:rPr lang="en-US" altLang="zh-CN" sz="2000" baseline="-25000" dirty="0">
                <a:solidFill>
                  <a:srgbClr val="000000"/>
                </a:solidFill>
                <a:latin typeface="Times New Roman" panose="02020603050405020304" charset="0"/>
                <a:sym typeface="Symbol" panose="05050102010706020507" pitchFamily="18" charset="2"/>
              </a:rPr>
              <a:t>0</a:t>
            </a:r>
            <a:r>
              <a:rPr lang="en-US" altLang="zh-CN" sz="2000" dirty="0">
                <a:solidFill>
                  <a:srgbClr val="000000"/>
                </a:solidFill>
                <a:latin typeface="Times New Roman" panose="02020603050405020304" charset="0"/>
                <a:sym typeface="Symbol" panose="05050102010706020507" pitchFamily="18" charset="2"/>
              </a:rPr>
              <a:t>——</a:t>
            </a:r>
            <a:r>
              <a:rPr lang="zh-CN" altLang="en-US" sz="2000" dirty="0">
                <a:solidFill>
                  <a:srgbClr val="000000"/>
                </a:solidFill>
                <a:latin typeface="Times New Roman" panose="02020603050405020304" charset="0"/>
                <a:sym typeface="Symbol" panose="05050102010706020507" pitchFamily="18" charset="2"/>
              </a:rPr>
              <a:t>铜热电阻在</a:t>
            </a:r>
            <a:r>
              <a:rPr lang="en-US" altLang="zh-CN" sz="2000" dirty="0">
                <a:solidFill>
                  <a:srgbClr val="000000"/>
                </a:solidFill>
                <a:latin typeface="Times New Roman" panose="02020603050405020304" charset="0"/>
                <a:sym typeface="Symbol" panose="05050102010706020507" pitchFamily="18" charset="2"/>
              </a:rPr>
              <a:t>t℃</a:t>
            </a:r>
            <a:r>
              <a:rPr lang="zh-CN" altLang="en-US" sz="2000" dirty="0">
                <a:solidFill>
                  <a:srgbClr val="000000"/>
                </a:solidFill>
                <a:latin typeface="Times New Roman" panose="02020603050405020304" charset="0"/>
                <a:sym typeface="Symbol" panose="05050102010706020507" pitchFamily="18" charset="2"/>
              </a:rPr>
              <a:t>和</a:t>
            </a:r>
            <a:r>
              <a:rPr lang="en-US" altLang="zh-CN" sz="2000" dirty="0">
                <a:solidFill>
                  <a:srgbClr val="000000"/>
                </a:solidFill>
                <a:latin typeface="Times New Roman" panose="02020603050405020304" charset="0"/>
                <a:sym typeface="Symbol" panose="05050102010706020507" pitchFamily="18" charset="2"/>
              </a:rPr>
              <a:t>0℃</a:t>
            </a:r>
            <a:r>
              <a:rPr lang="zh-CN" altLang="en-US" sz="2000" dirty="0">
                <a:solidFill>
                  <a:srgbClr val="000000"/>
                </a:solidFill>
                <a:latin typeface="Times New Roman" panose="02020603050405020304" charset="0"/>
                <a:sym typeface="Symbol" panose="05050102010706020507" pitchFamily="18" charset="2"/>
              </a:rPr>
              <a:t>时的电阻值。</a:t>
            </a:r>
          </a:p>
          <a:p>
            <a:pPr indent="266700"/>
            <a:endParaRPr lang="en-US" altLang="zh-CN" sz="2000" dirty="0">
              <a:solidFill>
                <a:srgbClr val="3333CC"/>
              </a:solidFill>
              <a:latin typeface="Times New Roman" panose="02020603050405020304" charset="0"/>
              <a:sym typeface="Symbol" panose="05050102010706020507" pitchFamily="18" charset="2"/>
            </a:endParaRPr>
          </a:p>
          <a:p>
            <a:pPr indent="266700"/>
            <a:r>
              <a:rPr lang="zh-CN" altLang="en-US" sz="2000" dirty="0">
                <a:solidFill>
                  <a:srgbClr val="000000"/>
                </a:solidFill>
                <a:highlight>
                  <a:srgbClr val="FF0000"/>
                </a:highlight>
                <a:latin typeface="Times New Roman" panose="02020603050405020304" charset="0"/>
                <a:sym typeface="Symbol" panose="05050102010706020507" pitchFamily="18" charset="2"/>
              </a:rPr>
              <a:t>铜热电阻线性好，价格便宜，但它的电阻率小、体积大、热惯性也大，容易氧化，测量范围窄，因此不适宜在腐蚀性介质中或高温下工作。</a:t>
            </a:r>
          </a:p>
        </p:txBody>
      </p:sp>
    </p:spTree>
    <p:custDataLst>
      <p:tags r:id="rId2"/>
    </p:custDataLst>
  </p:cSld>
  <p:clrMapOvr>
    <a:masterClrMapping/>
  </p:clrMapOvr>
  <p:transition>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0" name="Rectangle 78"/>
          <p:cNvSpPr/>
          <p:nvPr/>
        </p:nvSpPr>
        <p:spPr>
          <a:xfrm>
            <a:off x="1982156" y="739141"/>
            <a:ext cx="7449475" cy="400110"/>
          </a:xfrm>
          <a:prstGeom prst="rect">
            <a:avLst/>
          </a:prstGeom>
          <a:noFill/>
          <a:ln w="9525">
            <a:noFill/>
          </a:ln>
        </p:spPr>
        <p:txBody>
          <a:bodyPr wrap="none">
            <a:spAutoFit/>
          </a:bodyPr>
          <a:lstStyle/>
          <a:p>
            <a:r>
              <a:rPr lang="zh-CN" altLang="en-US" sz="2000" dirty="0">
                <a:solidFill>
                  <a:srgbClr val="000000"/>
                </a:solidFill>
                <a:latin typeface="Times New Roman" panose="02020603050405020304" charset="0"/>
                <a:sym typeface="Symbol" panose="05050102010706020507" pitchFamily="18" charset="2"/>
              </a:rPr>
              <a:t>铜热电阻有两种分度号，分别为</a:t>
            </a:r>
            <a:r>
              <a:rPr lang="en-US" altLang="zh-CN" sz="2000" dirty="0">
                <a:solidFill>
                  <a:srgbClr val="3333CC"/>
                </a:solidFill>
                <a:latin typeface="Times New Roman" panose="02020603050405020304" charset="0"/>
                <a:sym typeface="Symbol" panose="05050102010706020507" pitchFamily="18" charset="2"/>
              </a:rPr>
              <a:t>Cu50(R</a:t>
            </a:r>
            <a:r>
              <a:rPr lang="en-US" altLang="zh-CN" sz="2000" baseline="-25000" dirty="0">
                <a:solidFill>
                  <a:srgbClr val="3333CC"/>
                </a:solidFill>
                <a:latin typeface="Times New Roman" panose="02020603050405020304" charset="0"/>
                <a:sym typeface="Symbol" panose="05050102010706020507" pitchFamily="18" charset="2"/>
              </a:rPr>
              <a:t>0</a:t>
            </a:r>
            <a:r>
              <a:rPr lang="en-US" altLang="zh-CN" sz="2000" dirty="0">
                <a:solidFill>
                  <a:srgbClr val="3333CC"/>
                </a:solidFill>
                <a:latin typeface="Times New Roman" panose="02020603050405020304" charset="0"/>
                <a:sym typeface="Symbol" panose="05050102010706020507" pitchFamily="18" charset="2"/>
              </a:rPr>
              <a:t>=50</a:t>
            </a:r>
            <a:r>
              <a:rPr lang="en-US" altLang="zh-CN" sz="2000" dirty="0">
                <a:solidFill>
                  <a:srgbClr val="3333CC"/>
                </a:solidFill>
                <a:latin typeface="Times New Roman" panose="02020603050405020304" charset="0"/>
              </a:rPr>
              <a:t>)</a:t>
            </a:r>
            <a:r>
              <a:rPr lang="zh-CN" altLang="en-US" sz="2000" dirty="0">
                <a:solidFill>
                  <a:srgbClr val="3333CC"/>
                </a:solidFill>
                <a:latin typeface="Times New Roman" panose="02020603050405020304" charset="0"/>
                <a:sym typeface="Symbol" panose="05050102010706020507" pitchFamily="18" charset="2"/>
              </a:rPr>
              <a:t>和</a:t>
            </a:r>
            <a:r>
              <a:rPr lang="en-US" altLang="zh-CN" sz="2000" dirty="0">
                <a:solidFill>
                  <a:srgbClr val="3333CC"/>
                </a:solidFill>
                <a:latin typeface="Times New Roman" panose="02020603050405020304" charset="0"/>
                <a:sym typeface="Symbol" panose="05050102010706020507" pitchFamily="18" charset="2"/>
              </a:rPr>
              <a:t>Cu100(R</a:t>
            </a:r>
            <a:r>
              <a:rPr lang="en-US" altLang="zh-CN" sz="2000" baseline="-25000" dirty="0">
                <a:solidFill>
                  <a:srgbClr val="3333CC"/>
                </a:solidFill>
                <a:latin typeface="Times New Roman" panose="02020603050405020304" charset="0"/>
                <a:sym typeface="Symbol" panose="05050102010706020507" pitchFamily="18" charset="2"/>
              </a:rPr>
              <a:t>0</a:t>
            </a:r>
            <a:r>
              <a:rPr lang="en-US" altLang="zh-CN" sz="2000" dirty="0">
                <a:solidFill>
                  <a:srgbClr val="3333CC"/>
                </a:solidFill>
                <a:latin typeface="Times New Roman" panose="02020603050405020304" charset="0"/>
                <a:sym typeface="Symbol" panose="05050102010706020507" pitchFamily="18" charset="2"/>
              </a:rPr>
              <a:t>=100</a:t>
            </a:r>
            <a:r>
              <a:rPr lang="en-US" altLang="zh-CN" sz="2000" dirty="0">
                <a:solidFill>
                  <a:srgbClr val="3333CC"/>
                </a:solidFill>
                <a:latin typeface="Times New Roman" panose="02020603050405020304" charset="0"/>
              </a:rPr>
              <a:t>)</a:t>
            </a:r>
            <a:endParaRPr lang="zh-CN" altLang="en-US" sz="2000" dirty="0">
              <a:solidFill>
                <a:srgbClr val="3333CC"/>
              </a:solidFill>
              <a:latin typeface="Times New Roman" panose="02020603050405020304" charset="0"/>
            </a:endParaRPr>
          </a:p>
        </p:txBody>
      </p:sp>
      <p:graphicFrame>
        <p:nvGraphicFramePr>
          <p:cNvPr id="908292" name="Group 4"/>
          <p:cNvGraphicFramePr>
            <a:graphicFrameLocks noGrp="1"/>
          </p:cNvGraphicFramePr>
          <p:nvPr/>
        </p:nvGraphicFramePr>
        <p:xfrm>
          <a:off x="1982474" y="1906270"/>
          <a:ext cx="7993065" cy="3792856"/>
        </p:xfrm>
        <a:graphic>
          <a:graphicData uri="http://schemas.openxmlformats.org/drawingml/2006/table">
            <a:tbl>
              <a:tblPr/>
              <a:tblGrid>
                <a:gridCol w="727075"/>
                <a:gridCol w="727075"/>
                <a:gridCol w="725488"/>
                <a:gridCol w="725487"/>
                <a:gridCol w="728664"/>
                <a:gridCol w="725487"/>
                <a:gridCol w="728664"/>
                <a:gridCol w="725487"/>
                <a:gridCol w="725488"/>
                <a:gridCol w="727075"/>
                <a:gridCol w="727075"/>
              </a:tblGrid>
              <a:tr h="43370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温度</a:t>
                      </a:r>
                      <a:r>
                        <a:rPr kumimoji="1" lang="en-US" altLang="zh-CN"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a:t>
                      </a:r>
                      <a:endParaRPr kumimoji="1" lang="en-US"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10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20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30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40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80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90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77838">
                <a:tc vMerge="1">
                  <a:txBody>
                    <a:bodyPr/>
                    <a:lstStyle/>
                    <a:p>
                      <a:endParaRPr lang="zh-CN"/>
                    </a:p>
                  </a:txBody>
                  <a:tcPr/>
                </a:tc>
                <a:tc gridSpan="10">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电阻</a:t>
                      </a: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/Ω</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10826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a:t>
                      </a:r>
                      <a:r>
                        <a:rPr kumimoji="1" lang="en-US" altLang="zh-CN"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0</a:t>
                      </a:r>
                      <a:endParaRPr kumimoji="1" lang="en-US"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50.00</a:t>
                      </a:r>
                      <a:endParaRPr kumimoji="1" lang="en-US"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47.85</a:t>
                      </a:r>
                      <a:endParaRPr kumimoji="1" lang="en-US"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45.70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43.55</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41.40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39.24</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143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50.00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52.14</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54.28</a:t>
                      </a:r>
                      <a:endParaRPr kumimoji="1" lang="en-US"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56.42</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58.56</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60.70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62.84</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64.98</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67.12</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69.26</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0842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100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71.40</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73.54</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75.68</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77.83</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79.98</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a:ln>
                            <a:noFill/>
                          </a:ln>
                          <a:solidFill>
                            <a:schemeClr val="tx1"/>
                          </a:solidFill>
                          <a:effectLst/>
                          <a:latin typeface="宋体" panose="02010600030101010101" pitchFamily="2" charset="-122"/>
                          <a:ea typeface="新宋体" panose="02010609030101010101" pitchFamily="49" charset="-122"/>
                          <a:cs typeface="Times New Roman" panose="02020603050405020304" charset="0"/>
                        </a:rPr>
                        <a:t>82.13</a:t>
                      </a:r>
                      <a:endParaRPr kumimoji="1" lang="en-US"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dirty="0">
                        <a:ln>
                          <a:noFill/>
                        </a:ln>
                        <a:solidFill>
                          <a:schemeClr val="tx1"/>
                        </a:solidFill>
                        <a:effectLst/>
                        <a:latin typeface="Times New Roman" panose="02020603050405020304" charset="0"/>
                        <a:ea typeface="新宋体" panose="02010609030101010101" pitchFamily="49"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11341" name="Rectangle 79"/>
          <p:cNvSpPr/>
          <p:nvPr/>
        </p:nvSpPr>
        <p:spPr>
          <a:xfrm>
            <a:off x="2712720" y="2846711"/>
            <a:ext cx="719138" cy="1008063"/>
          </a:xfrm>
          <a:prstGeom prst="rect">
            <a:avLst/>
          </a:prstGeom>
          <a:noFill/>
          <a:ln w="57150" cap="flat" cmpd="sng">
            <a:solidFill>
              <a:srgbClr val="FF3300"/>
            </a:solidFill>
            <a:prstDash val="solid"/>
            <a:miter/>
            <a:headEnd type="none" w="med" len="med"/>
            <a:tailEnd type="none" w="med" len="med"/>
          </a:ln>
        </p:spPr>
        <p:txBody>
          <a:bodyPr wrap="none" anchor="ctr"/>
          <a:lstStyle/>
          <a:p>
            <a:endParaRPr lang="zh-CN" altLang="en-US" sz="2000" b="0" dirty="0">
              <a:solidFill>
                <a:srgbClr val="000000"/>
              </a:solidFill>
              <a:latin typeface="Times New Roman" panose="02020603050405020304" charset="0"/>
            </a:endParaRPr>
          </a:p>
        </p:txBody>
      </p:sp>
    </p:spTree>
    <p:custDataLst>
      <p:tags r:id="rId1"/>
    </p:custDataLst>
  </p:cSld>
  <p:clrMapOvr>
    <a:masterClrMapping/>
  </p:clrMapOvr>
  <p:transition>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6" descr="20051026113054475">
            <a:hlinkClick r:id="rId3"/>
          </p:cNvPr>
          <p:cNvPicPr>
            <a:picLocks noChangeAspect="1"/>
          </p:cNvPicPr>
          <p:nvPr/>
        </p:nvPicPr>
        <p:blipFill>
          <a:blip r:embed="rId4" cstate="print"/>
          <a:stretch>
            <a:fillRect/>
          </a:stretch>
        </p:blipFill>
        <p:spPr>
          <a:xfrm>
            <a:off x="877843" y="1574711"/>
            <a:ext cx="3263265" cy="2761615"/>
          </a:xfrm>
          <a:prstGeom prst="rect">
            <a:avLst/>
          </a:prstGeom>
          <a:solidFill>
            <a:schemeClr val="bg1"/>
          </a:solidFill>
          <a:ln w="9525">
            <a:noFill/>
          </a:ln>
        </p:spPr>
      </p:pic>
      <p:sp>
        <p:nvSpPr>
          <p:cNvPr id="12293" name="Rectangle 7"/>
          <p:cNvSpPr/>
          <p:nvPr/>
        </p:nvSpPr>
        <p:spPr>
          <a:xfrm>
            <a:off x="1149986" y="5005957"/>
            <a:ext cx="3504486" cy="707886"/>
          </a:xfrm>
          <a:prstGeom prst="rect">
            <a:avLst/>
          </a:prstGeom>
          <a:solidFill>
            <a:schemeClr val="bg1"/>
          </a:solidFill>
          <a:ln w="9525">
            <a:noFill/>
          </a:ln>
        </p:spPr>
        <p:txBody>
          <a:bodyPr wrap="none" anchor="ctr">
            <a:spAutoFit/>
          </a:bodyPr>
          <a:lstStyle/>
          <a:p>
            <a:r>
              <a:rPr lang="en-US" altLang="zh-CN" sz="2000" b="0" dirty="0">
                <a:solidFill>
                  <a:srgbClr val="000000"/>
                </a:solidFill>
                <a:latin typeface="Tahoma" panose="020B0604030504040204" pitchFamily="34" charset="0"/>
              </a:rPr>
              <a:t>WZPD</a:t>
            </a:r>
            <a:r>
              <a:rPr lang="zh-CN" altLang="en-US" sz="2000" b="0" dirty="0">
                <a:solidFill>
                  <a:srgbClr val="000000"/>
                </a:solidFill>
                <a:latin typeface="Tahoma" panose="020B0604030504040204" pitchFamily="34" charset="0"/>
              </a:rPr>
              <a:t>、</a:t>
            </a:r>
            <a:r>
              <a:rPr lang="en-US" altLang="zh-CN" sz="2000" b="0" dirty="0">
                <a:solidFill>
                  <a:srgbClr val="000000"/>
                </a:solidFill>
                <a:latin typeface="Tahoma" panose="020B0604030504040204" pitchFamily="34" charset="0"/>
              </a:rPr>
              <a:t>WZPKD</a:t>
            </a:r>
            <a:r>
              <a:rPr lang="zh-CN" altLang="en-US" sz="2000" b="0" dirty="0">
                <a:solidFill>
                  <a:srgbClr val="000000"/>
                </a:solidFill>
                <a:latin typeface="Tahoma" panose="020B0604030504040204" pitchFamily="34" charset="0"/>
              </a:rPr>
              <a:t>系列</a:t>
            </a:r>
          </a:p>
          <a:p>
            <a:r>
              <a:rPr lang="zh-CN" altLang="en-US" sz="2000" b="0" dirty="0">
                <a:solidFill>
                  <a:srgbClr val="000000"/>
                </a:solidFill>
                <a:latin typeface="Tahoma" panose="020B0604030504040204" pitchFamily="34" charset="0"/>
              </a:rPr>
              <a:t>工业高温铂热电阻（</a:t>
            </a:r>
            <a:r>
              <a:rPr lang="en-US" altLang="zh-CN" sz="2000" b="0" dirty="0">
                <a:solidFill>
                  <a:srgbClr val="000000"/>
                </a:solidFill>
                <a:latin typeface="Tahoma" panose="020B0604030504040204" pitchFamily="34" charset="0"/>
              </a:rPr>
              <a:t>850℃</a:t>
            </a:r>
            <a:r>
              <a:rPr lang="zh-CN" altLang="en-US" sz="2000" b="0" dirty="0">
                <a:solidFill>
                  <a:srgbClr val="000000"/>
                </a:solidFill>
                <a:latin typeface="Tahoma" panose="020B0604030504040204" pitchFamily="34" charset="0"/>
              </a:rPr>
              <a:t>） </a:t>
            </a:r>
          </a:p>
        </p:txBody>
      </p:sp>
      <p:pic>
        <p:nvPicPr>
          <p:cNvPr id="9830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6997"/>
          <a:stretch/>
        </p:blipFill>
        <p:spPr bwMode="auto">
          <a:xfrm>
            <a:off x="5508174" y="1205930"/>
            <a:ext cx="3505200" cy="349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923147" y="4980071"/>
            <a:ext cx="1197764" cy="369332"/>
          </a:xfrm>
          <a:prstGeom prst="rect">
            <a:avLst/>
          </a:prstGeom>
        </p:spPr>
        <p:txBody>
          <a:bodyPr wrap="none">
            <a:spAutoFit/>
          </a:bodyPr>
          <a:lstStyle/>
          <a:p>
            <a:r>
              <a:rPr lang="en-US" altLang="zh-CN" dirty="0"/>
              <a:t>Cu50</a:t>
            </a:r>
            <a:r>
              <a:rPr lang="zh-CN" altLang="zh-CN" dirty="0"/>
              <a:t>铜电</a:t>
            </a:r>
            <a:endParaRPr lang="zh-CN" altLang="en-US" dirty="0"/>
          </a:p>
        </p:txBody>
      </p:sp>
      <p:pic>
        <p:nvPicPr>
          <p:cNvPr id="8" name="图片 7" descr="E://闫洪猛/http:/ewang.jneol.com/moban2/ProductUpload/2005128918322388.gif"/>
          <p:cNvPicPr/>
          <p:nvPr/>
        </p:nvPicPr>
        <p:blipFill>
          <a:blip r:embed="rId6" r:link="rId7" cstate="print"/>
          <a:srcRect/>
          <a:stretch>
            <a:fillRect/>
          </a:stretch>
        </p:blipFill>
        <p:spPr>
          <a:xfrm>
            <a:off x="9714820" y="3148082"/>
            <a:ext cx="1968501" cy="1557020"/>
          </a:xfrm>
          <a:prstGeom prst="rect">
            <a:avLst/>
          </a:prstGeom>
          <a:noFill/>
          <a:ln w="9525">
            <a:noFill/>
            <a:miter lim="800000"/>
            <a:headEnd/>
            <a:tailEnd/>
          </a:ln>
        </p:spPr>
      </p:pic>
      <p:sp>
        <p:nvSpPr>
          <p:cNvPr id="3" name="矩形 2"/>
          <p:cNvSpPr/>
          <p:nvPr/>
        </p:nvSpPr>
        <p:spPr>
          <a:xfrm>
            <a:off x="9365487" y="5009061"/>
            <a:ext cx="2492990" cy="369332"/>
          </a:xfrm>
          <a:prstGeom prst="rect">
            <a:avLst/>
          </a:prstGeom>
        </p:spPr>
        <p:txBody>
          <a:bodyPr wrap="none">
            <a:spAutoFit/>
          </a:bodyPr>
          <a:lstStyle/>
          <a:p>
            <a:r>
              <a:rPr lang="zh-CN" altLang="zh-CN" dirty="0"/>
              <a:t>铠装型铂热电阻实物图</a:t>
            </a:r>
            <a:endParaRPr lang="zh-CN" altLang="en-US" dirty="0"/>
          </a:p>
        </p:txBody>
      </p:sp>
      <p:pic>
        <p:nvPicPr>
          <p:cNvPr id="10" name="图片 9" descr="WZP防爆热电阻"/>
          <p:cNvPicPr/>
          <p:nvPr/>
        </p:nvPicPr>
        <p:blipFill>
          <a:blip r:embed="rId8" cstate="print"/>
          <a:srcRect/>
          <a:stretch>
            <a:fillRect/>
          </a:stretch>
        </p:blipFill>
        <p:spPr>
          <a:xfrm>
            <a:off x="9330190" y="456474"/>
            <a:ext cx="2451100" cy="1198880"/>
          </a:xfrm>
          <a:prstGeom prst="rect">
            <a:avLst/>
          </a:prstGeom>
          <a:noFill/>
          <a:ln w="9525">
            <a:noFill/>
            <a:miter lim="800000"/>
            <a:headEnd/>
            <a:tailEnd/>
          </a:ln>
        </p:spPr>
      </p:pic>
      <p:sp>
        <p:nvSpPr>
          <p:cNvPr id="4" name="矩形 3"/>
          <p:cNvSpPr/>
          <p:nvPr/>
        </p:nvSpPr>
        <p:spPr>
          <a:xfrm>
            <a:off x="9365487" y="2112219"/>
            <a:ext cx="2492990" cy="369332"/>
          </a:xfrm>
          <a:prstGeom prst="rect">
            <a:avLst/>
          </a:prstGeom>
        </p:spPr>
        <p:txBody>
          <a:bodyPr wrap="none">
            <a:spAutoFit/>
          </a:bodyPr>
          <a:lstStyle/>
          <a:p>
            <a:r>
              <a:rPr lang="zh-CN" altLang="zh-CN" dirty="0"/>
              <a:t>防爆型铂热电阻实物图</a:t>
            </a:r>
            <a:endParaRPr lang="zh-CN" altLang="en-US" dirty="0"/>
          </a:p>
        </p:txBody>
      </p:sp>
    </p:spTree>
    <p:custDataLst>
      <p:tags r:id="rId1"/>
    </p:custDataLst>
  </p:cSld>
  <p:clrMapOvr>
    <a:masterClrMapping/>
  </p:clrMapOvr>
  <p:transition>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609600" y="680558"/>
            <a:ext cx="1140822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p>
            <a:pPr indent="266700"/>
            <a:r>
              <a:rPr kumimoji="1" lang="en-US" altLang="zh-CN" sz="2000" dirty="0" smtClean="0">
                <a:solidFill>
                  <a:srgbClr val="3333CC"/>
                </a:solidFill>
                <a:latin typeface="Times New Roman" pitchFamily="18" charset="0"/>
              </a:rPr>
              <a:t>3)</a:t>
            </a:r>
            <a:r>
              <a:rPr kumimoji="1" lang="zh-CN" altLang="en-US" sz="2000" dirty="0" smtClean="0">
                <a:solidFill>
                  <a:srgbClr val="3333CC"/>
                </a:solidFill>
                <a:latin typeface="Times New Roman" pitchFamily="18" charset="0"/>
              </a:rPr>
              <a:t>热电阻</a:t>
            </a:r>
            <a:r>
              <a:rPr kumimoji="1" lang="zh-CN" altLang="en-US" sz="2000" dirty="0">
                <a:solidFill>
                  <a:srgbClr val="3333CC"/>
                </a:solidFill>
                <a:latin typeface="Times New Roman" pitchFamily="18" charset="0"/>
              </a:rPr>
              <a:t>的</a:t>
            </a:r>
            <a:r>
              <a:rPr kumimoji="1" lang="zh-CN" altLang="en-US" sz="2000" dirty="0" smtClean="0">
                <a:solidFill>
                  <a:srgbClr val="3333CC"/>
                </a:solidFill>
                <a:latin typeface="Times New Roman" pitchFamily="18" charset="0"/>
              </a:rPr>
              <a:t>结构</a:t>
            </a:r>
            <a:endParaRPr kumimoji="1" lang="en-US" altLang="zh-CN" sz="2000" dirty="0" smtClean="0">
              <a:solidFill>
                <a:srgbClr val="3333CC"/>
              </a:solidFill>
              <a:latin typeface="Times New Roman" pitchFamily="18" charset="0"/>
            </a:endParaRPr>
          </a:p>
          <a:p>
            <a:pPr indent="266700"/>
            <a:r>
              <a:rPr kumimoji="1" lang="zh-CN" altLang="en-US" sz="2000" dirty="0" smtClean="0">
                <a:solidFill>
                  <a:srgbClr val="000000"/>
                </a:solidFill>
                <a:latin typeface="Times New Roman" pitchFamily="18" charset="0"/>
              </a:rPr>
              <a:t>热电阻</a:t>
            </a:r>
            <a:r>
              <a:rPr kumimoji="1" lang="zh-CN" altLang="en-US" sz="2000" dirty="0">
                <a:solidFill>
                  <a:srgbClr val="000000"/>
                </a:solidFill>
                <a:latin typeface="Times New Roman" pitchFamily="18" charset="0"/>
              </a:rPr>
              <a:t>的电阻体由电阻丝和电阻支架组成。电阻丝采用双线无感绕法绕制在具有一定形状的云母、石英或陶瓷塑料支架上，支架起支撑和绝缘作用，引出线通常采用直径</a:t>
            </a:r>
            <a:r>
              <a:rPr kumimoji="1" lang="en-US" altLang="zh-CN" sz="2000" dirty="0">
                <a:solidFill>
                  <a:srgbClr val="000000"/>
                </a:solidFill>
                <a:latin typeface="Times New Roman" pitchFamily="18" charset="0"/>
              </a:rPr>
              <a:t>1mm</a:t>
            </a:r>
            <a:r>
              <a:rPr kumimoji="1" lang="zh-CN" altLang="en-US" sz="2000" dirty="0">
                <a:solidFill>
                  <a:srgbClr val="000000"/>
                </a:solidFill>
                <a:latin typeface="Times New Roman" pitchFamily="18" charset="0"/>
              </a:rPr>
              <a:t>的银丝或镀银铜丝，它与接线盒柱相接，以便与外接线路相连而测量及显示温度。</a:t>
            </a:r>
          </a:p>
        </p:txBody>
      </p:sp>
      <p:graphicFrame>
        <p:nvGraphicFramePr>
          <p:cNvPr id="4" name="Object 6"/>
          <p:cNvGraphicFramePr>
            <a:graphicFrameLocks noChangeAspect="1"/>
          </p:cNvGraphicFramePr>
          <p:nvPr>
            <p:extLst>
              <p:ext uri="{D42A27DB-BD31-4B8C-83A1-F6EECF244321}">
                <p14:modId xmlns:p14="http://schemas.microsoft.com/office/powerpoint/2010/main" val="3712269996"/>
              </p:ext>
            </p:extLst>
          </p:nvPr>
        </p:nvGraphicFramePr>
        <p:xfrm>
          <a:off x="2901273" y="2492987"/>
          <a:ext cx="6554787" cy="3403600"/>
        </p:xfrm>
        <a:graphic>
          <a:graphicData uri="http://schemas.openxmlformats.org/presentationml/2006/ole">
            <mc:AlternateContent xmlns:mc="http://schemas.openxmlformats.org/markup-compatibility/2006">
              <mc:Choice xmlns:v="urn:schemas-microsoft-com:vml" Requires="v">
                <p:oleObj spid="_x0000_s97298" name="图片" r:id="rId3" imgW="3250760" imgH="2084380" progId="Word.Picture.8">
                  <p:embed/>
                </p:oleObj>
              </mc:Choice>
              <mc:Fallback>
                <p:oleObj name="图片" r:id="rId3" imgW="3250760" imgH="20843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8826"/>
                      <a:stretch>
                        <a:fillRect/>
                      </a:stretch>
                    </p:blipFill>
                    <p:spPr bwMode="auto">
                      <a:xfrm>
                        <a:off x="2901273" y="2492987"/>
                        <a:ext cx="6554787" cy="340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8257111"/>
      </p:ext>
    </p:extLst>
  </p:cSld>
  <p:clrMapOvr>
    <a:masterClrMapping/>
  </p:clrMapOvr>
  <p:transition>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20914" y="418555"/>
            <a:ext cx="6746997" cy="8040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8.4</a:t>
            </a:r>
            <a:r>
              <a:rPr lang="zh-CN" altLang="en-US" sz="3200" b="1" dirty="0">
                <a:solidFill>
                  <a:schemeClr val="bg1"/>
                </a:solidFill>
              </a:rPr>
              <a:t>半导体热敏电阻温度传感器</a:t>
            </a:r>
          </a:p>
        </p:txBody>
      </p:sp>
      <p:sp>
        <p:nvSpPr>
          <p:cNvPr id="9" name="矩形 8"/>
          <p:cNvSpPr/>
          <p:nvPr/>
        </p:nvSpPr>
        <p:spPr>
          <a:xfrm>
            <a:off x="667487" y="2116677"/>
            <a:ext cx="6500497" cy="630942"/>
          </a:xfrm>
          <a:prstGeom prst="rect">
            <a:avLst/>
          </a:prstGeom>
        </p:spPr>
        <p:txBody>
          <a:bodyPr wrap="none">
            <a:spAutoFit/>
          </a:bodyPr>
          <a:lstStyle/>
          <a:p>
            <a:pPr indent="0" fontAlgn="auto">
              <a:lnSpc>
                <a:spcPct val="125000"/>
              </a:lnSpc>
              <a:buClrTx/>
              <a:buSzTx/>
              <a:buFontTx/>
            </a:pPr>
            <a:r>
              <a:rPr lang="zh-CN" altLang="en-US" sz="2800" b="1" dirty="0">
                <a:solidFill>
                  <a:srgbClr val="0000FF"/>
                </a:solidFill>
                <a:latin typeface="黑体" panose="02010609060101010101" charset="-122"/>
                <a:ea typeface="黑体" panose="02010609060101010101" charset="-122"/>
              </a:rPr>
              <a:t>8.4.1半导体热敏电阻传感器的工作原理</a:t>
            </a:r>
          </a:p>
        </p:txBody>
      </p:sp>
      <p:sp>
        <p:nvSpPr>
          <p:cNvPr id="10" name="Rectangle 3"/>
          <p:cNvSpPr txBox="1">
            <a:spLocks noChangeArrowheads="1"/>
          </p:cNvSpPr>
          <p:nvPr/>
        </p:nvSpPr>
        <p:spPr>
          <a:xfrm>
            <a:off x="602169" y="3287803"/>
            <a:ext cx="10500050" cy="2683791"/>
          </a:xfrm>
          <a:prstGeom prst="rect">
            <a:avLst/>
          </a:prstGeom>
        </p:spPr>
        <p:txBody>
          <a:bodyPr/>
          <a:lst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a:t>  半导体热敏电阻（简称热敏电阻）工作原理同金属热电阻一样，也是利用电阻随温度变化的特性测量温度。  </a:t>
            </a:r>
          </a:p>
          <a:p>
            <a:pPr>
              <a:buFont typeface="Wingdings" panose="05000000000000000000" pitchFamily="2" charset="2"/>
              <a:buNone/>
            </a:pPr>
            <a:r>
              <a:rPr lang="zh-CN" altLang="en-US" sz="2400" dirty="0"/>
              <a:t>          不同的热敏电阻材料，具有不同的电阻－温度特性，按温度系数的正负，将其分为</a:t>
            </a:r>
            <a:r>
              <a:rPr lang="zh-CN" altLang="en-US" sz="2400" dirty="0">
                <a:solidFill>
                  <a:srgbClr val="0000FF"/>
                </a:solidFill>
                <a:ea typeface="楷体_GB2312" pitchFamily="49" charset="-122"/>
              </a:rPr>
              <a:t>正温度系数热敏电阻（</a:t>
            </a:r>
            <a:r>
              <a:rPr lang="en-US" altLang="zh-CN" sz="2400" dirty="0">
                <a:solidFill>
                  <a:srgbClr val="0000FF"/>
                </a:solidFill>
                <a:ea typeface="楷体_GB2312" pitchFamily="49" charset="-122"/>
              </a:rPr>
              <a:t>PTC</a:t>
            </a:r>
            <a:r>
              <a:rPr lang="zh-CN" altLang="en-US" sz="2400" dirty="0">
                <a:solidFill>
                  <a:srgbClr val="0000FF"/>
                </a:solidFill>
                <a:ea typeface="楷体_GB2312" pitchFamily="49" charset="-122"/>
              </a:rPr>
              <a:t>）</a:t>
            </a:r>
            <a:r>
              <a:rPr lang="zh-CN" altLang="en-US" sz="2400" dirty="0"/>
              <a:t>，</a:t>
            </a:r>
            <a:r>
              <a:rPr lang="zh-CN" altLang="en-US" sz="2400" dirty="0">
                <a:solidFill>
                  <a:srgbClr val="0000FF"/>
                </a:solidFill>
                <a:ea typeface="楷体_GB2312" pitchFamily="49" charset="-122"/>
              </a:rPr>
              <a:t>负温度系数热敏电阻</a:t>
            </a:r>
            <a:r>
              <a:rPr lang="en-US" altLang="zh-CN" sz="2400" dirty="0">
                <a:solidFill>
                  <a:srgbClr val="0000FF"/>
                </a:solidFill>
                <a:ea typeface="楷体_GB2312" pitchFamily="49" charset="-122"/>
              </a:rPr>
              <a:t>(NTC)</a:t>
            </a:r>
            <a:r>
              <a:rPr lang="zh-CN" altLang="en-US" sz="2400" dirty="0"/>
              <a:t>和</a:t>
            </a:r>
            <a:r>
              <a:rPr lang="zh-CN" altLang="en-US" sz="2400" dirty="0">
                <a:solidFill>
                  <a:srgbClr val="0000FF"/>
                </a:solidFill>
                <a:ea typeface="楷体_GB2312" pitchFamily="49" charset="-122"/>
              </a:rPr>
              <a:t>临界温度系数热敏电阻</a:t>
            </a:r>
            <a:r>
              <a:rPr lang="en-US" altLang="zh-CN" sz="2400" dirty="0">
                <a:solidFill>
                  <a:srgbClr val="0000FF"/>
                </a:solidFill>
                <a:ea typeface="楷体_GB2312" pitchFamily="49" charset="-122"/>
              </a:rPr>
              <a:t>(CTR)</a:t>
            </a:r>
            <a:r>
              <a:rPr lang="zh-CN" altLang="en-US" sz="2400" dirty="0"/>
              <a:t>。</a:t>
            </a:r>
          </a:p>
        </p:txBody>
      </p:sp>
    </p:spTree>
    <p:custDataLst>
      <p:tags r:id="rId1"/>
    </p:custData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0000FF"/>
                </a:solidFill>
              </a:rPr>
              <a:t>常用的温度传感器</a:t>
            </a:r>
          </a:p>
        </p:txBody>
      </p:sp>
      <p:pic>
        <p:nvPicPr>
          <p:cNvPr id="100" name="图片 99"/>
          <p:cNvPicPr/>
          <p:nvPr/>
        </p:nvPicPr>
        <p:blipFill>
          <a:blip r:embed="rId3" cstate="print"/>
          <a:stretch>
            <a:fillRect/>
          </a:stretch>
        </p:blipFill>
        <p:spPr>
          <a:xfrm>
            <a:off x="1031132" y="1546699"/>
            <a:ext cx="3992036" cy="2864012"/>
          </a:xfrm>
          <a:prstGeom prst="rect">
            <a:avLst/>
          </a:prstGeom>
          <a:noFill/>
          <a:ln w="9525">
            <a:noFill/>
          </a:ln>
        </p:spPr>
      </p:pic>
      <p:pic>
        <p:nvPicPr>
          <p:cNvPr id="3" name="图片 2"/>
          <p:cNvPicPr/>
          <p:nvPr/>
        </p:nvPicPr>
        <p:blipFill>
          <a:blip r:embed="rId4" cstate="print"/>
          <a:stretch>
            <a:fillRect/>
          </a:stretch>
        </p:blipFill>
        <p:spPr>
          <a:xfrm>
            <a:off x="5885886" y="1546064"/>
            <a:ext cx="3992036" cy="2864012"/>
          </a:xfrm>
          <a:prstGeom prst="rect">
            <a:avLst/>
          </a:prstGeom>
          <a:noFill/>
          <a:ln w="9525">
            <a:noFill/>
          </a:ln>
        </p:spPr>
      </p:pic>
      <p:sp>
        <p:nvSpPr>
          <p:cNvPr id="4" name="文本框 3"/>
          <p:cNvSpPr txBox="1"/>
          <p:nvPr/>
        </p:nvSpPr>
        <p:spPr>
          <a:xfrm>
            <a:off x="1851027" y="4888069"/>
            <a:ext cx="2305050" cy="369332"/>
          </a:xfrm>
          <a:prstGeom prst="rect">
            <a:avLst/>
          </a:prstGeom>
          <a:noFill/>
        </p:spPr>
        <p:txBody>
          <a:bodyPr wrap="square" rtlCol="0">
            <a:spAutoFit/>
          </a:bodyPr>
          <a:lstStyle/>
          <a:p>
            <a:r>
              <a:rPr lang="zh-CN" altLang="en-US" dirty="0">
                <a:solidFill>
                  <a:srgbClr val="00B050"/>
                </a:solidFill>
              </a:rPr>
              <a:t>(a)玻璃温度传感器  </a:t>
            </a:r>
          </a:p>
        </p:txBody>
      </p:sp>
      <p:sp>
        <p:nvSpPr>
          <p:cNvPr id="5" name="文本框 4"/>
          <p:cNvSpPr txBox="1"/>
          <p:nvPr/>
        </p:nvSpPr>
        <p:spPr>
          <a:xfrm>
            <a:off x="6587262" y="4886799"/>
            <a:ext cx="2305050" cy="369332"/>
          </a:xfrm>
          <a:prstGeom prst="rect">
            <a:avLst/>
          </a:prstGeom>
          <a:noFill/>
        </p:spPr>
        <p:txBody>
          <a:bodyPr wrap="square" rtlCol="0">
            <a:spAutoFit/>
          </a:bodyPr>
          <a:lstStyle/>
          <a:p>
            <a:r>
              <a:rPr lang="zh-CN" altLang="en-US" dirty="0">
                <a:solidFill>
                  <a:srgbClr val="00B050"/>
                </a:solidFill>
              </a:rPr>
              <a:t>(b)双金属温度传感器 </a:t>
            </a:r>
          </a:p>
        </p:txBody>
      </p:sp>
    </p:spTree>
    <p:custDataLst>
      <p:tags r:id="rId1"/>
    </p:custDataLst>
  </p:cSld>
  <p:clrMapOvr>
    <a:masterClrMapping/>
  </p:clrMapOvr>
  <p:transition>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0185" y="759461"/>
            <a:ext cx="10349230" cy="553085"/>
          </a:xfrm>
          <a:prstGeom prst="rect">
            <a:avLst/>
          </a:prstGeom>
          <a:noFill/>
        </p:spPr>
        <p:txBody>
          <a:bodyPr wrap="square" rtlCol="0">
            <a:spAutoFit/>
          </a:bodyPr>
          <a:lstStyle/>
          <a:p>
            <a:pPr indent="0" fontAlgn="auto">
              <a:lnSpc>
                <a:spcPct val="125000"/>
              </a:lnSpc>
              <a:buClrTx/>
              <a:buSzTx/>
              <a:buFontTx/>
              <a:extLst>
                <a:ext uri="{35155182-B16C-46BC-9424-99874614C6A1}">
                  <wpsdc:indentchars xmlns:wpsdc="http://www.wps.cn/officeDocument/2017/drawingmlCustomData" xmlns="" val="0" checksum="3407529306"/>
                </a:ext>
              </a:extLst>
            </a:pPr>
            <a:r>
              <a:rPr lang="zh-CN" altLang="en-US" sz="2400" b="1">
                <a:latin typeface="黑体" panose="02010609060101010101" charset="-122"/>
                <a:ea typeface="黑体" panose="02010609060101010101" charset="-122"/>
              </a:rPr>
              <a:t> </a:t>
            </a:r>
            <a:endParaRPr lang="zh-CN" altLang="en-US">
              <a:latin typeface="黑体" panose="02010609060101010101" charset="-122"/>
              <a:ea typeface="黑体" panose="02010609060101010101" charset="-122"/>
            </a:endParaRPr>
          </a:p>
        </p:txBody>
      </p:sp>
      <p:sp>
        <p:nvSpPr>
          <p:cNvPr id="6" name="文本框 5"/>
          <p:cNvSpPr txBox="1"/>
          <p:nvPr/>
        </p:nvSpPr>
        <p:spPr>
          <a:xfrm>
            <a:off x="400050" y="375922"/>
            <a:ext cx="10869365" cy="900246"/>
          </a:xfrm>
          <a:prstGeom prst="rect">
            <a:avLst/>
          </a:prstGeom>
          <a:noFill/>
        </p:spPr>
        <p:txBody>
          <a:bodyPr wrap="square" rtlCol="0">
            <a:spAutoFit/>
          </a:bodyPr>
          <a:lstStyle/>
          <a:p>
            <a:pPr indent="0" fontAlgn="auto">
              <a:lnSpc>
                <a:spcPct val="125000"/>
              </a:lnSpc>
              <a:buClrTx/>
              <a:buSzTx/>
              <a:buFontTx/>
            </a:pPr>
            <a:r>
              <a:rPr lang="zh-CN" altLang="en-US" sz="2400" dirty="0">
                <a:solidFill>
                  <a:srgbClr val="0000FF"/>
                </a:solidFill>
                <a:latin typeface="黑体" panose="02010609060101010101" charset="-122"/>
                <a:ea typeface="黑体" panose="02010609060101010101" charset="-122"/>
              </a:rPr>
              <a:t>热敏电阻的分类 </a:t>
            </a:r>
          </a:p>
          <a:p>
            <a:pPr indent="0" fontAlgn="auto">
              <a:lnSpc>
                <a:spcPct val="125000"/>
              </a:lnSpc>
              <a:buClrTx/>
              <a:buSzTx/>
              <a:buFontTx/>
              <a:extLst>
                <a:ext uri="{35155182-B16C-46BC-9424-99874614C6A1}">
                  <wpsdc:indentchars xmlns:wpsdc="http://www.wps.cn/officeDocument/2017/drawingmlCustomData" xmlns="" val="0" checksum="779244985"/>
                </a:ext>
              </a:extLst>
            </a:pPr>
            <a:r>
              <a:rPr lang="zh-CN" altLang="en-US" dirty="0">
                <a:latin typeface="黑体" panose="02010609060101010101" charset="-122"/>
                <a:ea typeface="黑体" panose="02010609060101010101" charset="-122"/>
              </a:rPr>
              <a:t>热敏电阻的种类很多，分类方法也不相同。按热敏电阻的阻值与温度关系这一重要特性可分为以下几种。</a:t>
            </a:r>
          </a:p>
        </p:txBody>
      </p:sp>
      <p:graphicFrame>
        <p:nvGraphicFramePr>
          <p:cNvPr id="5" name="表格 4"/>
          <p:cNvGraphicFramePr/>
          <p:nvPr>
            <p:extLst>
              <p:ext uri="{D42A27DB-BD31-4B8C-83A1-F6EECF244321}">
                <p14:modId xmlns:p14="http://schemas.microsoft.com/office/powerpoint/2010/main" val="896693116"/>
              </p:ext>
            </p:extLst>
          </p:nvPr>
        </p:nvGraphicFramePr>
        <p:xfrm>
          <a:off x="1536031" y="1312546"/>
          <a:ext cx="9733384" cy="5400866"/>
        </p:xfrm>
        <a:graphic>
          <a:graphicData uri="http://schemas.openxmlformats.org/drawingml/2006/table">
            <a:tbl>
              <a:tblPr firstRow="1" bandRow="1">
                <a:tableStyleId>{5940675A-B579-460E-94D1-54222C63F5DA}</a:tableStyleId>
              </a:tblPr>
              <a:tblGrid>
                <a:gridCol w="807098"/>
                <a:gridCol w="1055916"/>
                <a:gridCol w="3548742"/>
                <a:gridCol w="4321628"/>
              </a:tblGrid>
              <a:tr h="266065">
                <a:tc>
                  <a:txBody>
                    <a:bodyPr/>
                    <a:lstStyle/>
                    <a:p>
                      <a:pPr indent="0" algn="ctr">
                        <a:buNone/>
                      </a:pPr>
                      <a:r>
                        <a:rPr lang="en-US" sz="1800" b="1" dirty="0" err="1">
                          <a:solidFill>
                            <a:srgbClr val="0000FF"/>
                          </a:solidFill>
                          <a:latin typeface="华文宋体" pitchFamily="2" charset="-122"/>
                          <a:ea typeface="华文宋体" pitchFamily="2" charset="-122"/>
                          <a:cs typeface="Times New Roman" panose="02020603050405020304" charset="0"/>
                        </a:rPr>
                        <a:t>大分类</a:t>
                      </a:r>
                      <a:endParaRPr lang="en-US" altLang="en-US" sz="1800" b="1" dirty="0">
                        <a:solidFill>
                          <a:srgbClr val="00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lgn="ctr">
                        <a:buNone/>
                      </a:pPr>
                      <a:r>
                        <a:rPr lang="en-US" sz="1800" b="1" dirty="0" err="1">
                          <a:solidFill>
                            <a:srgbClr val="0000FF"/>
                          </a:solidFill>
                          <a:latin typeface="华文宋体" pitchFamily="2" charset="-122"/>
                          <a:ea typeface="华文宋体" pitchFamily="2" charset="-122"/>
                          <a:cs typeface="Times New Roman" panose="02020603050405020304" charset="0"/>
                        </a:rPr>
                        <a:t>小分类</a:t>
                      </a:r>
                      <a:endParaRPr lang="en-US" altLang="en-US" sz="1800" b="1" dirty="0">
                        <a:solidFill>
                          <a:srgbClr val="00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1" dirty="0" err="1">
                          <a:solidFill>
                            <a:srgbClr val="0000FF"/>
                          </a:solidFill>
                          <a:latin typeface="华文宋体" pitchFamily="2" charset="-122"/>
                          <a:ea typeface="华文宋体" pitchFamily="2" charset="-122"/>
                          <a:cs typeface="Times New Roman" panose="02020603050405020304" charset="0"/>
                        </a:rPr>
                        <a:t>代表例子</a:t>
                      </a:r>
                      <a:endParaRPr lang="en-US" altLang="en-US" sz="1800" b="1" dirty="0">
                        <a:solidFill>
                          <a:srgbClr val="00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3400">
                <a:tc rowSpan="3">
                  <a:txBody>
                    <a:bodyPr/>
                    <a:lstStyle/>
                    <a:p>
                      <a:pPr indent="0" algn="ctr">
                        <a:buNone/>
                      </a:pPr>
                      <a:r>
                        <a:rPr lang="en-US" sz="1800" b="1" dirty="0">
                          <a:solidFill>
                            <a:srgbClr val="FF0000"/>
                          </a:solidFill>
                          <a:latin typeface="华文宋体" pitchFamily="2" charset="-122"/>
                          <a:ea typeface="华文宋体" pitchFamily="2" charset="-122"/>
                          <a:cs typeface="宋体" panose="02010600030101010101" pitchFamily="2" charset="-122"/>
                        </a:rPr>
                        <a:t>PTC</a:t>
                      </a:r>
                      <a:endParaRPr lang="en-US" altLang="en-US" sz="1800" b="1" dirty="0">
                        <a:solidFill>
                          <a:srgbClr val="FF0000"/>
                        </a:solidFill>
                        <a:latin typeface="华文宋体" pitchFamily="2" charset="-122"/>
                        <a:ea typeface="华文宋体" pitchFamily="2" charset="-122"/>
                        <a:cs typeface="宋体" panose="02010600030101010101" pitchFamily="2" charset="-122"/>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无机物</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lnSpc>
                          <a:spcPct val="150000"/>
                        </a:lnSpc>
                        <a:buNone/>
                      </a:pPr>
                      <a:r>
                        <a:rPr lang="en-US" sz="1800" b="1" dirty="0">
                          <a:solidFill>
                            <a:srgbClr val="FF00FF"/>
                          </a:solidFill>
                          <a:latin typeface="华文宋体" pitchFamily="2" charset="-122"/>
                          <a:ea typeface="华文宋体" pitchFamily="2" charset="-122"/>
                          <a:cs typeface="Times New Roman" panose="02020603050405020304" charset="0"/>
                        </a:rPr>
                        <a:t>BaTiO</a:t>
                      </a:r>
                      <a:r>
                        <a:rPr lang="en-US" sz="1800" b="1" baseline="-25000" dirty="0">
                          <a:solidFill>
                            <a:srgbClr val="FF00FF"/>
                          </a:solidFill>
                          <a:latin typeface="华文宋体" pitchFamily="2" charset="-122"/>
                          <a:ea typeface="华文宋体" pitchFamily="2" charset="-122"/>
                          <a:cs typeface="Times New Roman" panose="02020603050405020304" charset="0"/>
                        </a:rPr>
                        <a:t>3</a:t>
                      </a:r>
                      <a:r>
                        <a:rPr lang="en-US" sz="1800" b="1" dirty="0">
                          <a:solidFill>
                            <a:srgbClr val="FF00FF"/>
                          </a:solidFill>
                          <a:latin typeface="华文宋体" pitchFamily="2" charset="-122"/>
                          <a:ea typeface="华文宋体" pitchFamily="2" charset="-122"/>
                          <a:cs typeface="Times New Roman" panose="02020603050405020304" charset="0"/>
                        </a:rPr>
                        <a:t>系Zn、Ti、Ni氧化物系Si系、硫硒碲化合物</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00B0F0"/>
                          </a:solidFill>
                          <a:latin typeface="华文宋体" pitchFamily="2" charset="-122"/>
                          <a:ea typeface="华文宋体" pitchFamily="2" charset="-122"/>
                          <a:cs typeface="Times New Roman" panose="02020603050405020304" charset="0"/>
                        </a:rPr>
                        <a:t>(</a:t>
                      </a:r>
                      <a:r>
                        <a:rPr lang="en-US" sz="1800" b="1" dirty="0" err="1">
                          <a:solidFill>
                            <a:srgbClr val="00B0F0"/>
                          </a:solidFill>
                          <a:latin typeface="华文宋体" pitchFamily="2" charset="-122"/>
                          <a:ea typeface="华文宋体" pitchFamily="2" charset="-122"/>
                          <a:cs typeface="Times New Roman" panose="02020603050405020304" charset="0"/>
                        </a:rPr>
                        <a:t>Ba、Sr、Pb</a:t>
                      </a:r>
                      <a:r>
                        <a:rPr lang="en-US" sz="1800" b="1" dirty="0">
                          <a:solidFill>
                            <a:srgbClr val="00B0F0"/>
                          </a:solidFill>
                          <a:latin typeface="华文宋体" pitchFamily="2" charset="-122"/>
                          <a:ea typeface="华文宋体" pitchFamily="2" charset="-122"/>
                          <a:cs typeface="Times New Roman" panose="02020603050405020304" charset="0"/>
                        </a:rPr>
                        <a:t>)TiO</a:t>
                      </a:r>
                      <a:r>
                        <a:rPr lang="en-US" sz="1800" b="1" baseline="-25000" dirty="0">
                          <a:solidFill>
                            <a:srgbClr val="00B0F0"/>
                          </a:solidFill>
                          <a:latin typeface="华文宋体" pitchFamily="2" charset="-122"/>
                          <a:ea typeface="华文宋体" pitchFamily="2" charset="-122"/>
                          <a:cs typeface="Times New Roman" panose="02020603050405020304" charset="0"/>
                        </a:rPr>
                        <a:t>3</a:t>
                      </a:r>
                      <a:r>
                        <a:rPr lang="en-US" sz="1800" b="1" dirty="0">
                          <a:solidFill>
                            <a:srgbClr val="00B0F0"/>
                          </a:solidFill>
                          <a:latin typeface="华文宋体" pitchFamily="2" charset="-122"/>
                          <a:ea typeface="华文宋体" pitchFamily="2" charset="-122"/>
                          <a:cs typeface="Times New Roman" panose="02020603050405020304" charset="0"/>
                        </a:rPr>
                        <a:t>烧结体</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有机物</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石墨系有机物</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F0"/>
                          </a:solidFill>
                          <a:latin typeface="华文宋体" pitchFamily="2" charset="-122"/>
                          <a:ea typeface="华文宋体" pitchFamily="2" charset="-122"/>
                          <a:cs typeface="Times New Roman" panose="02020603050405020304" charset="0"/>
                        </a:rPr>
                        <a:t>石墨、塑料石蜡、聚乙烯、石墨</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97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液体</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三乙烯醇混合物</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F0"/>
                          </a:solidFill>
                          <a:latin typeface="华文宋体" pitchFamily="2" charset="-122"/>
                          <a:ea typeface="华文宋体" pitchFamily="2" charset="-122"/>
                          <a:cs typeface="Times New Roman" panose="02020603050405020304" charset="0"/>
                        </a:rPr>
                        <a:t>三乙烯醇、水、NaCl</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rowSpan="5">
                  <a:txBody>
                    <a:bodyPr/>
                    <a:lstStyle/>
                    <a:p>
                      <a:pPr indent="0" algn="ctr">
                        <a:buNone/>
                      </a:pPr>
                      <a:r>
                        <a:rPr lang="en-US" sz="1800" b="1" dirty="0">
                          <a:solidFill>
                            <a:srgbClr val="FF0000"/>
                          </a:solidFill>
                          <a:latin typeface="华文宋体" pitchFamily="2" charset="-122"/>
                          <a:ea typeface="华文宋体" pitchFamily="2" charset="-122"/>
                          <a:cs typeface="Times New Roman" panose="02020603050405020304" charset="0"/>
                        </a:rPr>
                        <a:t>NTC</a:t>
                      </a:r>
                      <a:endParaRPr lang="en-US" altLang="en-US" sz="1800" b="1" dirty="0">
                        <a:solidFill>
                          <a:srgbClr val="FF000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00B050"/>
                          </a:solidFill>
                          <a:latin typeface="华文宋体" pitchFamily="2" charset="-122"/>
                          <a:ea typeface="华文宋体" pitchFamily="2" charset="-122"/>
                          <a:cs typeface="Times New Roman" panose="02020603050405020304" charset="0"/>
                        </a:rPr>
                        <a:t>单晶</a:t>
                      </a:r>
                      <a:endParaRPr lang="en-US" altLang="en-US" sz="1800" b="1">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金刚石、Ge、Si</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00B0F0"/>
                          </a:solidFill>
                          <a:latin typeface="华文宋体" pitchFamily="2" charset="-122"/>
                          <a:ea typeface="华文宋体" pitchFamily="2" charset="-122"/>
                          <a:cs typeface="Times New Roman" panose="02020603050405020304" charset="0"/>
                        </a:rPr>
                        <a:t>金刚石热敏电阻</a:t>
                      </a:r>
                      <a:endParaRPr lang="en-US" altLang="en-US" sz="1800" b="1">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616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多晶</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迁移金属氧化物复合烧结体、无缺陷形金属氧化物烧结体多结晶单体、固溶体形多结晶氧化物SiC系</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00B0F0"/>
                          </a:solidFill>
                          <a:latin typeface="华文宋体" pitchFamily="2" charset="-122"/>
                          <a:ea typeface="华文宋体" pitchFamily="2" charset="-122"/>
                          <a:cs typeface="Times New Roman" panose="02020603050405020304" charset="0"/>
                        </a:rPr>
                        <a:t>Mn、Co、Ni、Cu、Al氧化物烧结体、ZrY氧化物烧结体、还原性TiO</a:t>
                      </a:r>
                      <a:r>
                        <a:rPr lang="en-US" sz="1800" b="1" baseline="-25000" dirty="0">
                          <a:solidFill>
                            <a:srgbClr val="00B0F0"/>
                          </a:solidFill>
                          <a:latin typeface="华文宋体" pitchFamily="2" charset="-122"/>
                          <a:ea typeface="华文宋体" pitchFamily="2" charset="-122"/>
                          <a:cs typeface="Times New Roman" panose="02020603050405020304" charset="0"/>
                        </a:rPr>
                        <a:t>3</a:t>
                      </a:r>
                      <a:r>
                        <a:rPr lang="en-US" sz="1800" b="1" dirty="0">
                          <a:solidFill>
                            <a:srgbClr val="00B0F0"/>
                          </a:solidFill>
                          <a:latin typeface="华文宋体" pitchFamily="2" charset="-122"/>
                          <a:ea typeface="华文宋体" pitchFamily="2" charset="-122"/>
                          <a:cs typeface="Times New Roman" panose="02020603050405020304" charset="0"/>
                        </a:rPr>
                        <a:t>、Ge、SiBa、Co、Ni氧化物溅射SiC薄膜</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010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玻璃</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Ge、Fe</a:t>
                      </a:r>
                      <a:r>
                        <a:rPr lang="en-US" sz="1800" b="1" dirty="0">
                          <a:solidFill>
                            <a:srgbClr val="FF00FF"/>
                          </a:solidFill>
                          <a:latin typeface="华文宋体" pitchFamily="2" charset="-122"/>
                          <a:ea typeface="华文宋体" pitchFamily="2" charset="-122"/>
                          <a:cs typeface="Times New Roman" panose="02020603050405020304" charset="0"/>
                        </a:rPr>
                        <a:t>、 </a:t>
                      </a:r>
                      <a:r>
                        <a:rPr lang="en-US" sz="1800" b="1" dirty="0" err="1">
                          <a:solidFill>
                            <a:srgbClr val="FF00FF"/>
                          </a:solidFill>
                          <a:latin typeface="华文宋体" pitchFamily="2" charset="-122"/>
                          <a:ea typeface="华文宋体" pitchFamily="2" charset="-122"/>
                          <a:cs typeface="Times New Roman" panose="02020603050405020304" charset="0"/>
                        </a:rPr>
                        <a:t>V等氧化物硫硒碲化合物玻璃</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F0"/>
                          </a:solidFill>
                          <a:latin typeface="华文宋体" pitchFamily="2" charset="-122"/>
                          <a:ea typeface="华文宋体" pitchFamily="2" charset="-122"/>
                          <a:cs typeface="Times New Roman" panose="02020603050405020304" charset="0"/>
                        </a:rPr>
                        <a:t>V、P、Ba氧化物、Fe、Ba、Cu氧化物、Ge、Na、K氧化物</a:t>
                      </a:r>
                      <a:r>
                        <a:rPr lang="en-US" sz="1800" b="1" dirty="0">
                          <a:solidFill>
                            <a:srgbClr val="00B0F0"/>
                          </a:solidFill>
                          <a:latin typeface="华文宋体" pitchFamily="2" charset="-122"/>
                          <a:ea typeface="华文宋体" pitchFamily="2" charset="-122"/>
                          <a:cs typeface="Times New Roman" panose="02020603050405020304" charset="0"/>
                        </a:rPr>
                        <a:t>、(As</a:t>
                      </a:r>
                      <a:r>
                        <a:rPr lang="en-US" sz="1800" b="1" baseline="-25000" dirty="0">
                          <a:solidFill>
                            <a:srgbClr val="00B0F0"/>
                          </a:solidFill>
                          <a:latin typeface="华文宋体" pitchFamily="2" charset="-122"/>
                          <a:ea typeface="华文宋体" pitchFamily="2" charset="-122"/>
                          <a:cs typeface="Times New Roman" panose="02020603050405020304" charset="0"/>
                        </a:rPr>
                        <a:t>2</a:t>
                      </a:r>
                      <a:r>
                        <a:rPr lang="en-US" sz="1800" b="1" dirty="0">
                          <a:solidFill>
                            <a:srgbClr val="00B0F0"/>
                          </a:solidFill>
                          <a:latin typeface="华文宋体" pitchFamily="2" charset="-122"/>
                          <a:ea typeface="华文宋体" pitchFamily="2" charset="-122"/>
                          <a:cs typeface="Times New Roman" panose="02020603050405020304" charset="0"/>
                        </a:rPr>
                        <a:t>Se</a:t>
                      </a:r>
                      <a:r>
                        <a:rPr lang="en-US" sz="1800" b="1" baseline="-25000" dirty="0">
                          <a:solidFill>
                            <a:srgbClr val="00B0F0"/>
                          </a:solidFill>
                          <a:latin typeface="华文宋体" pitchFamily="2" charset="-122"/>
                          <a:ea typeface="华文宋体" pitchFamily="2" charset="-122"/>
                          <a:cs typeface="Times New Roman" panose="02020603050405020304" charset="0"/>
                        </a:rPr>
                        <a:t>3</a:t>
                      </a:r>
                      <a:r>
                        <a:rPr lang="en-US" sz="1800" b="1" dirty="0">
                          <a:solidFill>
                            <a:srgbClr val="00B0F0"/>
                          </a:solidFill>
                          <a:latin typeface="华文宋体" pitchFamily="2" charset="-122"/>
                          <a:ea typeface="华文宋体" pitchFamily="2" charset="-122"/>
                          <a:cs typeface="Times New Roman" panose="02020603050405020304" charset="0"/>
                        </a:rPr>
                        <a:t>)0.8(Sb</a:t>
                      </a:r>
                      <a:r>
                        <a:rPr lang="en-US" sz="1800" b="1" baseline="-25000" dirty="0">
                          <a:solidFill>
                            <a:srgbClr val="00B0F0"/>
                          </a:solidFill>
                          <a:latin typeface="华文宋体" pitchFamily="2" charset="-122"/>
                          <a:ea typeface="华文宋体" pitchFamily="2" charset="-122"/>
                          <a:cs typeface="Times New Roman" panose="02020603050405020304" charset="0"/>
                        </a:rPr>
                        <a:t>2</a:t>
                      </a:r>
                      <a:r>
                        <a:rPr lang="en-US" sz="1800" b="1" dirty="0">
                          <a:solidFill>
                            <a:srgbClr val="00B0F0"/>
                          </a:solidFill>
                          <a:latin typeface="华文宋体" pitchFamily="2" charset="-122"/>
                          <a:ea typeface="华文宋体" pitchFamily="2" charset="-122"/>
                          <a:cs typeface="Times New Roman" panose="02020603050405020304" charset="0"/>
                        </a:rPr>
                        <a:t>SeI)</a:t>
                      </a:r>
                      <a:r>
                        <a:rPr lang="en-US" sz="1800" b="1" baseline="-25000" dirty="0">
                          <a:solidFill>
                            <a:srgbClr val="00B0F0"/>
                          </a:solidFill>
                          <a:latin typeface="华文宋体" pitchFamily="2" charset="-122"/>
                          <a:ea typeface="华文宋体" pitchFamily="2" charset="-122"/>
                          <a:cs typeface="Times New Roman" panose="02020603050405020304" charset="0"/>
                        </a:rPr>
                        <a:t>0.2</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97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有机物</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芳香族化合物聚酰亚釉</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F0"/>
                          </a:solidFill>
                          <a:latin typeface="华文宋体" pitchFamily="2" charset="-122"/>
                          <a:ea typeface="华文宋体" pitchFamily="2" charset="-122"/>
                          <a:cs typeface="Times New Roman" panose="02020603050405020304" charset="0"/>
                        </a:rPr>
                        <a:t>表面活性添加剂</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800" b="1" dirty="0" err="1">
                          <a:solidFill>
                            <a:srgbClr val="00B050"/>
                          </a:solidFill>
                          <a:latin typeface="华文宋体" pitchFamily="2" charset="-122"/>
                          <a:ea typeface="华文宋体" pitchFamily="2" charset="-122"/>
                          <a:cs typeface="Times New Roman" panose="02020603050405020304" charset="0"/>
                        </a:rPr>
                        <a:t>液体</a:t>
                      </a:r>
                      <a:endParaRPr lang="en-US" altLang="en-US" sz="1800" b="1" dirty="0">
                        <a:solidFill>
                          <a:srgbClr val="00B05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FF00FF"/>
                          </a:solidFill>
                          <a:latin typeface="华文宋体" pitchFamily="2" charset="-122"/>
                          <a:ea typeface="华文宋体" pitchFamily="2" charset="-122"/>
                          <a:cs typeface="Times New Roman" panose="02020603050405020304" charset="0"/>
                        </a:rPr>
                        <a:t>电解质溶液熔融硫硒碲化合物</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B0F0"/>
                          </a:solidFill>
                          <a:latin typeface="华文宋体" pitchFamily="2" charset="-122"/>
                          <a:ea typeface="华文宋体" pitchFamily="2" charset="-122"/>
                          <a:cs typeface="Times New Roman" panose="02020603050405020304" charset="0"/>
                        </a:rPr>
                        <a:t>水玻璃As、Se、Ge系</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99465">
                <a:tc>
                  <a:txBody>
                    <a:bodyPr/>
                    <a:lstStyle/>
                    <a:p>
                      <a:pPr indent="0" algn="ctr">
                        <a:buNone/>
                      </a:pPr>
                      <a:r>
                        <a:rPr lang="en-US" sz="1800" b="1">
                          <a:solidFill>
                            <a:srgbClr val="FF0000"/>
                          </a:solidFill>
                          <a:latin typeface="华文宋体" pitchFamily="2" charset="-122"/>
                          <a:ea typeface="华文宋体" pitchFamily="2" charset="-122"/>
                          <a:cs typeface="Times New Roman" panose="02020603050405020304" charset="0"/>
                        </a:rPr>
                        <a:t>CTR</a:t>
                      </a:r>
                      <a:endParaRPr lang="en-US" altLang="en-US" sz="1800" b="1">
                        <a:solidFill>
                          <a:srgbClr val="FF000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华文宋体" pitchFamily="2" charset="-122"/>
                          <a:ea typeface="华文宋体" pitchFamily="2" charset="-122"/>
                          <a:cs typeface="Times New Roman" panose="02020603050405020304" charset="0"/>
                        </a:rPr>
                        <a:t> </a:t>
                      </a:r>
                      <a:endParaRPr lang="en-US" altLang="en-US" sz="1800" b="1">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FF00FF"/>
                          </a:solidFill>
                          <a:latin typeface="华文宋体" pitchFamily="2" charset="-122"/>
                          <a:ea typeface="华文宋体" pitchFamily="2" charset="-122"/>
                          <a:cs typeface="Times New Roman" panose="02020603050405020304" charset="0"/>
                        </a:rPr>
                        <a:t>V、Ti氧化物系、Ag</a:t>
                      </a:r>
                      <a:r>
                        <a:rPr lang="en-US" sz="1800" b="1" baseline="-25000" dirty="0">
                          <a:solidFill>
                            <a:srgbClr val="FF00FF"/>
                          </a:solidFill>
                          <a:latin typeface="华文宋体" pitchFamily="2" charset="-122"/>
                          <a:ea typeface="华文宋体" pitchFamily="2" charset="-122"/>
                          <a:cs typeface="Times New Roman" panose="02020603050405020304" charset="0"/>
                        </a:rPr>
                        <a:t>2</a:t>
                      </a:r>
                      <a:r>
                        <a:rPr lang="en-US" sz="1800" b="1" dirty="0">
                          <a:solidFill>
                            <a:srgbClr val="FF00FF"/>
                          </a:solidFill>
                          <a:latin typeface="华文宋体" pitchFamily="2" charset="-122"/>
                          <a:ea typeface="华文宋体" pitchFamily="2" charset="-122"/>
                          <a:cs typeface="Times New Roman" panose="02020603050405020304" charset="0"/>
                        </a:rPr>
                        <a:t>S、(</a:t>
                      </a:r>
                      <a:r>
                        <a:rPr lang="en-US" sz="1800" b="1" dirty="0" err="1">
                          <a:solidFill>
                            <a:srgbClr val="FF00FF"/>
                          </a:solidFill>
                          <a:latin typeface="华文宋体" pitchFamily="2" charset="-122"/>
                          <a:ea typeface="华文宋体" pitchFamily="2" charset="-122"/>
                          <a:cs typeface="Times New Roman" panose="02020603050405020304" charset="0"/>
                        </a:rPr>
                        <a:t>AgCu</a:t>
                      </a:r>
                      <a:r>
                        <a:rPr lang="en-US" sz="1800" b="1" dirty="0">
                          <a:solidFill>
                            <a:srgbClr val="FF00FF"/>
                          </a:solidFill>
                          <a:latin typeface="华文宋体" pitchFamily="2" charset="-122"/>
                          <a:ea typeface="华文宋体" pitchFamily="2" charset="-122"/>
                          <a:cs typeface="Times New Roman" panose="02020603050405020304" charset="0"/>
                        </a:rPr>
                        <a:t>)、(</a:t>
                      </a:r>
                      <a:r>
                        <a:rPr lang="en-US" sz="1800" b="1" dirty="0" err="1">
                          <a:solidFill>
                            <a:srgbClr val="FF00FF"/>
                          </a:solidFill>
                          <a:latin typeface="华文宋体" pitchFamily="2" charset="-122"/>
                          <a:ea typeface="华文宋体" pitchFamily="2" charset="-122"/>
                          <a:cs typeface="Times New Roman" panose="02020603050405020304" charset="0"/>
                        </a:rPr>
                        <a:t>ZnCdHg</a:t>
                      </a:r>
                      <a:r>
                        <a:rPr lang="en-US" sz="1800" b="1" dirty="0">
                          <a:solidFill>
                            <a:srgbClr val="FF00FF"/>
                          </a:solidFill>
                          <a:latin typeface="华文宋体" pitchFamily="2" charset="-122"/>
                          <a:ea typeface="华文宋体" pitchFamily="2" charset="-122"/>
                          <a:cs typeface="Times New Roman" panose="02020603050405020304" charset="0"/>
                        </a:rPr>
                        <a:t>)BaTiO</a:t>
                      </a:r>
                      <a:r>
                        <a:rPr lang="en-US" sz="1800" b="1" baseline="-25000" dirty="0">
                          <a:solidFill>
                            <a:srgbClr val="FF00FF"/>
                          </a:solidFill>
                          <a:latin typeface="华文宋体" pitchFamily="2" charset="-122"/>
                          <a:ea typeface="华文宋体" pitchFamily="2" charset="-122"/>
                          <a:cs typeface="Times New Roman" panose="02020603050405020304" charset="0"/>
                        </a:rPr>
                        <a:t>3</a:t>
                      </a:r>
                      <a:r>
                        <a:rPr lang="en-US" sz="1800" b="1" dirty="0">
                          <a:solidFill>
                            <a:srgbClr val="FF00FF"/>
                          </a:solidFill>
                          <a:latin typeface="华文宋体" pitchFamily="2" charset="-122"/>
                          <a:ea typeface="华文宋体" pitchFamily="2" charset="-122"/>
                          <a:cs typeface="Times New Roman" panose="02020603050405020304" charset="0"/>
                        </a:rPr>
                        <a:t>单晶</a:t>
                      </a:r>
                      <a:endParaRPr lang="en-US" altLang="en-US" sz="1800" b="1" dirty="0">
                        <a:solidFill>
                          <a:srgbClr val="FF00FF"/>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00B0F0"/>
                          </a:solidFill>
                          <a:latin typeface="华文宋体" pitchFamily="2" charset="-122"/>
                          <a:ea typeface="华文宋体" pitchFamily="2" charset="-122"/>
                          <a:cs typeface="Times New Roman" panose="02020603050405020304" charset="0"/>
                        </a:rPr>
                        <a:t>V、P、(</a:t>
                      </a:r>
                      <a:r>
                        <a:rPr lang="en-US" sz="1800" b="1" dirty="0" err="1">
                          <a:solidFill>
                            <a:srgbClr val="00B0F0"/>
                          </a:solidFill>
                          <a:latin typeface="华文宋体" pitchFamily="2" charset="-122"/>
                          <a:ea typeface="华文宋体" pitchFamily="2" charset="-122"/>
                          <a:cs typeface="Times New Roman" panose="02020603050405020304" charset="0"/>
                        </a:rPr>
                        <a:t>Ba·Sr</a:t>
                      </a:r>
                      <a:r>
                        <a:rPr lang="en-US" sz="1800" b="1" dirty="0">
                          <a:solidFill>
                            <a:srgbClr val="00B0F0"/>
                          </a:solidFill>
                          <a:latin typeface="华文宋体" pitchFamily="2" charset="-122"/>
                          <a:ea typeface="华文宋体" pitchFamily="2" charset="-122"/>
                          <a:cs typeface="Times New Roman" panose="02020603050405020304" charset="0"/>
                        </a:rPr>
                        <a:t>)氧化物Ag</a:t>
                      </a:r>
                      <a:r>
                        <a:rPr lang="en-US" sz="1800" b="1" baseline="-25000" dirty="0">
                          <a:solidFill>
                            <a:srgbClr val="00B0F0"/>
                          </a:solidFill>
                          <a:latin typeface="华文宋体" pitchFamily="2" charset="-122"/>
                          <a:ea typeface="华文宋体" pitchFamily="2" charset="-122"/>
                          <a:cs typeface="Times New Roman" panose="02020603050405020304" charset="0"/>
                        </a:rPr>
                        <a:t>2</a:t>
                      </a:r>
                      <a:r>
                        <a:rPr lang="en-US" sz="1800" b="1" dirty="0">
                          <a:solidFill>
                            <a:srgbClr val="00B0F0"/>
                          </a:solidFill>
                          <a:latin typeface="华文宋体" pitchFamily="2" charset="-122"/>
                          <a:ea typeface="华文宋体" pitchFamily="2" charset="-122"/>
                          <a:cs typeface="Times New Roman" panose="02020603050405020304" charset="0"/>
                        </a:rPr>
                        <a:t>S－CuS</a:t>
                      </a:r>
                      <a:endParaRPr lang="en-US" altLang="en-US" sz="1800" b="1" dirty="0">
                        <a:solidFill>
                          <a:srgbClr val="00B0F0"/>
                        </a:solidFill>
                        <a:latin typeface="华文宋体" pitchFamily="2" charset="-122"/>
                        <a:ea typeface="华文宋体" pitchFamily="2" charset="-122"/>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ransition>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99306" y="1124317"/>
            <a:ext cx="4407595" cy="553998"/>
          </a:xfrm>
          <a:prstGeom prst="rect">
            <a:avLst/>
          </a:prstGeom>
          <a:noFill/>
        </p:spPr>
        <p:txBody>
          <a:bodyPr wrap="square" rtlCol="0">
            <a:spAutoFit/>
          </a:bodyPr>
          <a:lstStyle/>
          <a:p>
            <a:pPr indent="0" fontAlgn="auto">
              <a:lnSpc>
                <a:spcPct val="125000"/>
              </a:lnSpc>
              <a:buClrTx/>
              <a:buSzTx/>
              <a:buFontTx/>
            </a:pPr>
            <a:r>
              <a:rPr lang="zh-CN" altLang="en-US" sz="2400" dirty="0">
                <a:solidFill>
                  <a:srgbClr val="00B0F0"/>
                </a:solidFill>
                <a:latin typeface="黑体" panose="02010609060101010101" charset="-122"/>
                <a:ea typeface="黑体" panose="02010609060101010101" charset="-122"/>
              </a:rPr>
              <a:t>①正温度系数热敏电阻器(PTC)。</a:t>
            </a:r>
            <a:endParaRPr lang="zh-CN" altLang="en-US" sz="2400" dirty="0">
              <a:latin typeface="黑体" panose="02010609060101010101" charset="-122"/>
              <a:ea typeface="黑体" panose="02010609060101010101" charset="-122"/>
            </a:endParaRPr>
          </a:p>
        </p:txBody>
      </p:sp>
      <p:sp>
        <p:nvSpPr>
          <p:cNvPr id="2" name="文本框 1"/>
          <p:cNvSpPr txBox="1"/>
          <p:nvPr/>
        </p:nvSpPr>
        <p:spPr>
          <a:xfrm>
            <a:off x="899306" y="2317521"/>
            <a:ext cx="4407595" cy="553998"/>
          </a:xfrm>
          <a:prstGeom prst="rect">
            <a:avLst/>
          </a:prstGeom>
          <a:noFill/>
        </p:spPr>
        <p:txBody>
          <a:bodyPr wrap="square" rtlCol="0">
            <a:spAutoFit/>
          </a:bodyPr>
          <a:lstStyle/>
          <a:p>
            <a:pPr indent="0" fontAlgn="auto">
              <a:lnSpc>
                <a:spcPct val="125000"/>
              </a:lnSpc>
              <a:buClrTx/>
              <a:buSzTx/>
              <a:buFontTx/>
            </a:pPr>
            <a:r>
              <a:rPr lang="zh-CN" altLang="en-US" sz="2400" dirty="0">
                <a:solidFill>
                  <a:srgbClr val="00B0F0"/>
                </a:solidFill>
                <a:latin typeface="黑体" panose="02010609060101010101" charset="-122"/>
                <a:ea typeface="黑体" panose="02010609060101010101" charset="-122"/>
              </a:rPr>
              <a:t>②负温度系数热敏电阻器(NTC)。</a:t>
            </a:r>
            <a:endParaRPr lang="zh-CN" altLang="en-US" sz="2400" dirty="0">
              <a:latin typeface="黑体" panose="02010609060101010101" charset="-122"/>
              <a:ea typeface="黑体" panose="02010609060101010101" charset="-122"/>
            </a:endParaRPr>
          </a:p>
        </p:txBody>
      </p:sp>
      <p:sp>
        <p:nvSpPr>
          <p:cNvPr id="3" name="文本框 2"/>
          <p:cNvSpPr txBox="1"/>
          <p:nvPr/>
        </p:nvSpPr>
        <p:spPr>
          <a:xfrm>
            <a:off x="899307" y="3437840"/>
            <a:ext cx="4036059" cy="1015663"/>
          </a:xfrm>
          <a:prstGeom prst="rect">
            <a:avLst/>
          </a:prstGeom>
          <a:noFill/>
        </p:spPr>
        <p:txBody>
          <a:bodyPr wrap="square" rtlCol="0">
            <a:spAutoFit/>
          </a:bodyPr>
          <a:lstStyle/>
          <a:p>
            <a:pPr indent="0" fontAlgn="auto">
              <a:lnSpc>
                <a:spcPct val="125000"/>
              </a:lnSpc>
              <a:buClrTx/>
              <a:buSzTx/>
              <a:buFontTx/>
            </a:pPr>
            <a:r>
              <a:rPr lang="zh-CN" altLang="en-US" sz="2400" dirty="0">
                <a:solidFill>
                  <a:srgbClr val="00B0F0"/>
                </a:solidFill>
                <a:latin typeface="黑体" panose="02010609060101010101" charset="-122"/>
                <a:ea typeface="黑体" panose="02010609060101010101" charset="-122"/>
              </a:rPr>
              <a:t>③突变型负温度系数热敏电阻器(CTR)。</a:t>
            </a:r>
            <a:endParaRPr lang="zh-CN" altLang="en-US" sz="2400" dirty="0">
              <a:latin typeface="黑体" panose="02010609060101010101" charset="-122"/>
              <a:ea typeface="黑体" panose="02010609060101010101" charset="-122"/>
            </a:endParaRPr>
          </a:p>
        </p:txBody>
      </p:sp>
      <p:pic>
        <p:nvPicPr>
          <p:cNvPr id="737" name="Picture 6" descr="说明: 焊片式表面温度热敏电阻"/>
          <p:cNvPicPr>
            <a:picLocks noChangeAspect="1" noChangeArrowheads="1"/>
          </p:cNvPicPr>
          <p:nvPr/>
        </p:nvPicPr>
        <p:blipFill>
          <a:blip r:embed="rId3" cstate="print"/>
          <a:srcRect/>
          <a:stretch>
            <a:fillRect/>
          </a:stretch>
        </p:blipFill>
        <p:spPr>
          <a:xfrm>
            <a:off x="5678902" y="4699492"/>
            <a:ext cx="3069073" cy="1047750"/>
          </a:xfrm>
          <a:prstGeom prst="rect">
            <a:avLst/>
          </a:prstGeom>
          <a:noFill/>
          <a:ln w="9525">
            <a:noFill/>
            <a:miter lim="800000"/>
            <a:headEnd/>
            <a:tailEnd/>
          </a:ln>
        </p:spPr>
      </p:pic>
      <p:pic>
        <p:nvPicPr>
          <p:cNvPr id="738" name="Picture 5" descr="说明: 热敏电阻13"/>
          <p:cNvPicPr>
            <a:picLocks noChangeAspect="1" noChangeArrowheads="1"/>
          </p:cNvPicPr>
          <p:nvPr/>
        </p:nvPicPr>
        <p:blipFill>
          <a:blip r:embed="rId4" cstate="print"/>
          <a:srcRect/>
          <a:stretch>
            <a:fillRect/>
          </a:stretch>
        </p:blipFill>
        <p:spPr>
          <a:xfrm>
            <a:off x="8747975" y="4699492"/>
            <a:ext cx="1282435" cy="1047750"/>
          </a:xfrm>
          <a:prstGeom prst="rect">
            <a:avLst/>
          </a:prstGeom>
          <a:noFill/>
          <a:ln w="9525">
            <a:noFill/>
            <a:miter lim="800000"/>
            <a:headEnd/>
            <a:tailEnd/>
          </a:ln>
        </p:spPr>
      </p:pic>
      <p:pic>
        <p:nvPicPr>
          <p:cNvPr id="745" name="Picture 4" descr="说明: 贴片式NTC热敏电阻"/>
          <p:cNvPicPr>
            <a:picLocks noChangeAspect="1" noChangeArrowheads="1"/>
          </p:cNvPicPr>
          <p:nvPr/>
        </p:nvPicPr>
        <p:blipFill>
          <a:blip r:embed="rId5" cstate="print"/>
          <a:srcRect/>
          <a:stretch>
            <a:fillRect/>
          </a:stretch>
        </p:blipFill>
        <p:spPr>
          <a:xfrm>
            <a:off x="5913838" y="1328420"/>
            <a:ext cx="2667622" cy="1346200"/>
          </a:xfrm>
          <a:prstGeom prst="rect">
            <a:avLst/>
          </a:prstGeom>
          <a:noFill/>
          <a:ln w="9525">
            <a:noFill/>
            <a:miter lim="800000"/>
            <a:headEnd/>
            <a:tailEnd/>
          </a:ln>
        </p:spPr>
      </p:pic>
      <p:pic>
        <p:nvPicPr>
          <p:cNvPr id="746" name="Picture 5" descr="说明: SMD型NTC热敏电阻器A"/>
          <p:cNvPicPr>
            <a:picLocks noChangeAspect="1" noChangeArrowheads="1"/>
          </p:cNvPicPr>
          <p:nvPr/>
        </p:nvPicPr>
        <p:blipFill>
          <a:blip r:embed="rId6" cstate="print"/>
          <a:srcRect/>
          <a:stretch>
            <a:fillRect/>
          </a:stretch>
        </p:blipFill>
        <p:spPr>
          <a:xfrm>
            <a:off x="8581461" y="1312545"/>
            <a:ext cx="1784350" cy="1346200"/>
          </a:xfrm>
          <a:prstGeom prst="rect">
            <a:avLst/>
          </a:prstGeom>
          <a:noFill/>
          <a:ln w="9525">
            <a:noFill/>
            <a:miter lim="800000"/>
            <a:headEnd/>
            <a:tailEnd/>
          </a:ln>
        </p:spPr>
      </p:pic>
      <p:sp>
        <p:nvSpPr>
          <p:cNvPr id="7" name="文本框 6"/>
          <p:cNvSpPr txBox="1"/>
          <p:nvPr/>
        </p:nvSpPr>
        <p:spPr>
          <a:xfrm>
            <a:off x="7438823" y="6218241"/>
            <a:ext cx="1480594" cy="338554"/>
          </a:xfrm>
          <a:prstGeom prst="rect">
            <a:avLst/>
          </a:prstGeom>
          <a:noFill/>
        </p:spPr>
        <p:txBody>
          <a:bodyPr wrap="square" rtlCol="0">
            <a:spAutoFit/>
          </a:bodyPr>
          <a:lstStyle/>
          <a:p>
            <a:r>
              <a:rPr lang="en-US" altLang="zh-CN" sz="1600" dirty="0" err="1"/>
              <a:t>PTC热敏电阻</a:t>
            </a:r>
            <a:endParaRPr lang="en-US" altLang="zh-CN" sz="1600" dirty="0"/>
          </a:p>
        </p:txBody>
      </p:sp>
      <p:sp>
        <p:nvSpPr>
          <p:cNvPr id="8" name="文本框 7"/>
          <p:cNvSpPr txBox="1"/>
          <p:nvPr/>
        </p:nvSpPr>
        <p:spPr>
          <a:xfrm>
            <a:off x="7438825" y="3175639"/>
            <a:ext cx="1643635" cy="338554"/>
          </a:xfrm>
          <a:prstGeom prst="rect">
            <a:avLst/>
          </a:prstGeom>
          <a:noFill/>
        </p:spPr>
        <p:txBody>
          <a:bodyPr wrap="square" rtlCol="0">
            <a:spAutoFit/>
          </a:bodyPr>
          <a:lstStyle/>
          <a:p>
            <a:r>
              <a:rPr lang="en-US" altLang="zh-CN" sz="1600" dirty="0" err="1"/>
              <a:t>NTC热敏电阻器</a:t>
            </a:r>
            <a:endParaRPr lang="en-US" altLang="zh-CN" sz="1600" dirty="0"/>
          </a:p>
        </p:txBody>
      </p:sp>
    </p:spTree>
    <p:custDataLst>
      <p:tags r:id="rId1"/>
    </p:custDataLst>
  </p:cSld>
  <p:clrMapOvr>
    <a:masterClrMapping/>
  </p:clrMapOvr>
  <p:transition>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0185" y="759461"/>
            <a:ext cx="10349230" cy="553085"/>
          </a:xfrm>
          <a:prstGeom prst="rect">
            <a:avLst/>
          </a:prstGeom>
          <a:noFill/>
        </p:spPr>
        <p:txBody>
          <a:bodyPr wrap="square" rtlCol="0">
            <a:spAutoFit/>
          </a:bodyPr>
          <a:lstStyle/>
          <a:p>
            <a:pPr indent="0" fontAlgn="auto">
              <a:lnSpc>
                <a:spcPct val="125000"/>
              </a:lnSpc>
              <a:buClrTx/>
              <a:buSzTx/>
              <a:buFontTx/>
              <a:extLst>
                <a:ext uri="{35155182-B16C-46BC-9424-99874614C6A1}">
                  <wpsdc:indentchars xmlns:wpsdc="http://www.wps.cn/officeDocument/2017/drawingmlCustomData" xmlns="" val="0" checksum="3407529306"/>
                </a:ext>
              </a:extLst>
            </a:pPr>
            <a:r>
              <a:rPr lang="zh-CN" altLang="en-US" sz="2400" b="1">
                <a:latin typeface="黑体" panose="02010609060101010101" charset="-122"/>
                <a:ea typeface="黑体" panose="02010609060101010101" charset="-122"/>
              </a:rPr>
              <a:t> </a:t>
            </a:r>
            <a:endParaRPr lang="zh-CN" altLang="en-US">
              <a:latin typeface="黑体" panose="02010609060101010101" charset="-122"/>
              <a:ea typeface="黑体" panose="02010609060101010101" charset="-122"/>
            </a:endParaRPr>
          </a:p>
        </p:txBody>
      </p:sp>
      <p:sp>
        <p:nvSpPr>
          <p:cNvPr id="6" name="文本框 5"/>
          <p:cNvSpPr txBox="1"/>
          <p:nvPr/>
        </p:nvSpPr>
        <p:spPr>
          <a:xfrm>
            <a:off x="920185" y="471170"/>
            <a:ext cx="10349230" cy="553998"/>
          </a:xfrm>
          <a:prstGeom prst="rect">
            <a:avLst/>
          </a:prstGeom>
          <a:noFill/>
        </p:spPr>
        <p:txBody>
          <a:bodyPr wrap="square" rtlCol="0">
            <a:spAutoFit/>
          </a:bodyPr>
          <a:lstStyle/>
          <a:p>
            <a:pPr indent="0" fontAlgn="auto">
              <a:lnSpc>
                <a:spcPct val="125000"/>
              </a:lnSpc>
              <a:buClrTx/>
              <a:buSzTx/>
              <a:buFontTx/>
              <a:extLst>
                <a:ext uri="{35155182-B16C-46BC-9424-99874614C6A1}">
                  <wpsdc:indentchars xmlns:wpsdc="http://www.wps.cn/officeDocument/2017/drawingmlCustomData" xmlns="" val="0" checksum="3407529306"/>
                </a:ext>
              </a:extLst>
            </a:pPr>
            <a:r>
              <a:rPr lang="en-US" altLang="zh-CN" sz="2400" dirty="0" smtClean="0">
                <a:solidFill>
                  <a:srgbClr val="0000FF"/>
                </a:solidFill>
                <a:latin typeface="黑体" panose="02010609060101010101" charset="-122"/>
                <a:ea typeface="黑体" panose="02010609060101010101" charset="-122"/>
              </a:rPr>
              <a:t>3</a:t>
            </a:r>
            <a:r>
              <a:rPr lang="zh-CN" altLang="en-US" sz="2400" dirty="0" smtClean="0">
                <a:solidFill>
                  <a:srgbClr val="0000FF"/>
                </a:solidFill>
                <a:latin typeface="黑体" panose="02010609060101010101" charset="-122"/>
                <a:ea typeface="黑体" panose="02010609060101010101" charset="-122"/>
              </a:rPr>
              <a:t>．</a:t>
            </a:r>
            <a:r>
              <a:rPr lang="zh-CN" altLang="en-US" sz="2400" dirty="0">
                <a:solidFill>
                  <a:srgbClr val="0000FF"/>
                </a:solidFill>
                <a:latin typeface="黑体" panose="02010609060101010101" charset="-122"/>
                <a:ea typeface="黑体" panose="02010609060101010101" charset="-122"/>
              </a:rPr>
              <a:t>热敏电阻器</a:t>
            </a:r>
            <a:r>
              <a:rPr lang="zh-CN" altLang="en-US" sz="2400" dirty="0" smtClean="0">
                <a:solidFill>
                  <a:srgbClr val="0000FF"/>
                </a:solidFill>
                <a:latin typeface="黑体" panose="02010609060101010101" charset="-122"/>
                <a:ea typeface="黑体" panose="02010609060101010101" charset="-122"/>
              </a:rPr>
              <a:t>的温度特性</a:t>
            </a:r>
            <a:endParaRPr lang="zh-CN" altLang="en-US" sz="2400" dirty="0">
              <a:latin typeface="黑体" panose="02010609060101010101" charset="-122"/>
              <a:ea typeface="黑体" panose="02010609060101010101" charset="-122"/>
            </a:endParaRPr>
          </a:p>
        </p:txBody>
      </p:sp>
      <p:pic>
        <p:nvPicPr>
          <p:cNvPr id="755" name="图片 755"/>
          <p:cNvPicPr>
            <a:picLocks noChangeAspect="1" noChangeArrowheads="1"/>
          </p:cNvPicPr>
          <p:nvPr/>
        </p:nvPicPr>
        <p:blipFill>
          <a:blip r:embed="rId3" cstate="print"/>
          <a:srcRect/>
          <a:stretch>
            <a:fillRect/>
          </a:stretch>
        </p:blipFill>
        <p:spPr>
          <a:xfrm>
            <a:off x="2991199" y="1759380"/>
            <a:ext cx="5501346" cy="3918883"/>
          </a:xfrm>
          <a:prstGeom prst="rect">
            <a:avLst/>
          </a:prstGeom>
          <a:noFill/>
          <a:ln w="9525">
            <a:noFill/>
            <a:miter lim="800000"/>
            <a:headEnd/>
            <a:tailEnd/>
          </a:ln>
        </p:spPr>
      </p:pic>
      <p:sp>
        <p:nvSpPr>
          <p:cNvPr id="5" name="文本框 4"/>
          <p:cNvSpPr txBox="1"/>
          <p:nvPr/>
        </p:nvSpPr>
        <p:spPr>
          <a:xfrm>
            <a:off x="2416804" y="5950409"/>
            <a:ext cx="6999339" cy="583565"/>
          </a:xfrm>
          <a:prstGeom prst="rect">
            <a:avLst/>
          </a:prstGeom>
          <a:noFill/>
        </p:spPr>
        <p:txBody>
          <a:bodyPr wrap="square" rtlCol="0">
            <a:spAutoFit/>
          </a:bodyPr>
          <a:lstStyle/>
          <a:p>
            <a:r>
              <a:rPr lang="en-US" altLang="zh-CN" sz="1600" dirty="0"/>
              <a:t>                            　</a:t>
            </a:r>
            <a:r>
              <a:rPr lang="en-US" altLang="zh-CN" sz="1600" dirty="0" err="1"/>
              <a:t>热敏电阻的电阻</a:t>
            </a:r>
            <a:r>
              <a:rPr lang="en-US" altLang="zh-CN" sz="1600" dirty="0"/>
              <a:t>—</a:t>
            </a:r>
            <a:r>
              <a:rPr lang="en-US" altLang="zh-CN" sz="1600" dirty="0" err="1"/>
              <a:t>温度特性曲线</a:t>
            </a:r>
            <a:endParaRPr lang="en-US" altLang="zh-CN" sz="1600" dirty="0"/>
          </a:p>
          <a:p>
            <a:r>
              <a:rPr lang="en-US" altLang="zh-CN" sz="1600" dirty="0"/>
              <a:t>                                  1-NTC；2-CTR；3，4-PTC</a:t>
            </a:r>
          </a:p>
        </p:txBody>
      </p:sp>
    </p:spTree>
    <p:custDataLst>
      <p:tags r:id="rId1"/>
    </p:custDataLst>
  </p:cSld>
  <p:clrMapOvr>
    <a:masterClrMapping/>
  </p:clrMapOvr>
  <p:transition>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6293" y="587602"/>
            <a:ext cx="5779146" cy="630942"/>
          </a:xfrm>
          <a:prstGeom prst="rect">
            <a:avLst/>
          </a:prstGeom>
        </p:spPr>
        <p:txBody>
          <a:bodyPr wrap="none">
            <a:spAutoFit/>
          </a:bodyPr>
          <a:lstStyle/>
          <a:p>
            <a:pPr>
              <a:lnSpc>
                <a:spcPct val="125000"/>
              </a:lnSpc>
            </a:pPr>
            <a:r>
              <a:rPr lang="zh-CN" altLang="en-US" sz="2800" b="1" dirty="0">
                <a:solidFill>
                  <a:srgbClr val="0000FF"/>
                </a:solidFill>
                <a:latin typeface="黑体" panose="02010609060101010101" charset="-122"/>
                <a:ea typeface="黑体" panose="02010609060101010101" charset="-122"/>
              </a:rPr>
              <a:t>8.4.2半导体热敏电阻传感器的应用</a:t>
            </a:r>
          </a:p>
        </p:txBody>
      </p:sp>
      <p:sp>
        <p:nvSpPr>
          <p:cNvPr id="5" name="矩形 4"/>
          <p:cNvSpPr/>
          <p:nvPr/>
        </p:nvSpPr>
        <p:spPr>
          <a:xfrm>
            <a:off x="1572922" y="1635747"/>
            <a:ext cx="6186309" cy="646331"/>
          </a:xfrm>
          <a:prstGeom prst="rect">
            <a:avLst/>
          </a:prstGeom>
        </p:spPr>
        <p:txBody>
          <a:bodyPr wrap="none">
            <a:spAutoFit/>
          </a:bodyPr>
          <a:lstStyle/>
          <a:p>
            <a:pPr>
              <a:lnSpc>
                <a:spcPct val="150000"/>
              </a:lnSpc>
            </a:pPr>
            <a:r>
              <a:rPr lang="en-US" altLang="zh-CN" sz="2400" dirty="0" err="1">
                <a:solidFill>
                  <a:srgbClr val="FF00FF"/>
                </a:solidFill>
                <a:latin typeface="黑体" panose="02010609060101010101" charset="-122"/>
                <a:ea typeface="黑体" panose="02010609060101010101" charset="-122"/>
              </a:rPr>
              <a:t>NTC热敏电阻主要用于温度测量或温度补偿</a:t>
            </a:r>
            <a:r>
              <a:rPr lang="en-US" altLang="zh-CN" sz="2400" dirty="0">
                <a:solidFill>
                  <a:srgbClr val="FF00FF"/>
                </a:solidFill>
                <a:latin typeface="黑体" panose="02010609060101010101" charset="-122"/>
                <a:ea typeface="黑体" panose="02010609060101010101" charset="-122"/>
              </a:rPr>
              <a:t>。</a:t>
            </a:r>
          </a:p>
        </p:txBody>
      </p:sp>
      <p:sp>
        <p:nvSpPr>
          <p:cNvPr id="7" name="矩形 6"/>
          <p:cNvSpPr/>
          <p:nvPr/>
        </p:nvSpPr>
        <p:spPr>
          <a:xfrm>
            <a:off x="1572920" y="2418364"/>
            <a:ext cx="6092825" cy="1200329"/>
          </a:xfrm>
          <a:prstGeom prst="rect">
            <a:avLst/>
          </a:prstGeom>
        </p:spPr>
        <p:txBody>
          <a:bodyPr>
            <a:spAutoFit/>
          </a:bodyPr>
          <a:lstStyle/>
          <a:p>
            <a:pPr>
              <a:lnSpc>
                <a:spcPct val="150000"/>
              </a:lnSpc>
            </a:pPr>
            <a:r>
              <a:rPr lang="en-US" altLang="zh-CN" sz="2400" dirty="0" err="1">
                <a:solidFill>
                  <a:srgbClr val="FF00FF"/>
                </a:solidFill>
                <a:latin typeface="黑体" panose="02010609060101010101" charset="-122"/>
                <a:ea typeface="黑体" panose="02010609060101010101" charset="-122"/>
              </a:rPr>
              <a:t>PTC突变型热敏电阻主要用做温度开关、浪涌电流保护和恒温加热</a:t>
            </a:r>
            <a:r>
              <a:rPr lang="en-US" altLang="zh-CN" sz="2400" dirty="0">
                <a:solidFill>
                  <a:srgbClr val="FF00FF"/>
                </a:solidFill>
                <a:latin typeface="黑体" panose="02010609060101010101" charset="-122"/>
                <a:ea typeface="黑体" panose="02010609060101010101" charset="-122"/>
              </a:rPr>
              <a:t>。</a:t>
            </a:r>
          </a:p>
        </p:txBody>
      </p:sp>
      <p:sp>
        <p:nvSpPr>
          <p:cNvPr id="8" name="矩形 7"/>
          <p:cNvSpPr/>
          <p:nvPr/>
        </p:nvSpPr>
        <p:spPr>
          <a:xfrm>
            <a:off x="1572920" y="4544567"/>
            <a:ext cx="6092825" cy="1200329"/>
          </a:xfrm>
          <a:prstGeom prst="rect">
            <a:avLst/>
          </a:prstGeom>
        </p:spPr>
        <p:txBody>
          <a:bodyPr>
            <a:spAutoFit/>
          </a:bodyPr>
          <a:lstStyle/>
          <a:p>
            <a:pPr>
              <a:lnSpc>
                <a:spcPct val="150000"/>
              </a:lnSpc>
            </a:pPr>
            <a:r>
              <a:rPr lang="en-US" altLang="zh-CN" sz="2400" dirty="0" err="1">
                <a:solidFill>
                  <a:srgbClr val="FF00FF"/>
                </a:solidFill>
                <a:latin typeface="黑体" panose="02010609060101010101" charset="-122"/>
                <a:ea typeface="黑体" panose="02010609060101010101" charset="-122"/>
              </a:rPr>
              <a:t>PTC缓变型热敏电阻主要用于在较宽的温度范围内进行温度补偿或温度测量</a:t>
            </a:r>
            <a:r>
              <a:rPr lang="en-US" altLang="zh-CN" sz="2400" dirty="0">
                <a:solidFill>
                  <a:srgbClr val="FF00FF"/>
                </a:solidFill>
                <a:latin typeface="黑体" panose="02010609060101010101" charset="-122"/>
                <a:ea typeface="黑体" panose="02010609060101010101" charset="-122"/>
              </a:rPr>
              <a:t>。</a:t>
            </a:r>
          </a:p>
        </p:txBody>
      </p:sp>
      <p:sp>
        <p:nvSpPr>
          <p:cNvPr id="9" name="矩形 8"/>
          <p:cNvSpPr/>
          <p:nvPr/>
        </p:nvSpPr>
        <p:spPr>
          <a:xfrm>
            <a:off x="1572917" y="3698309"/>
            <a:ext cx="6801862" cy="646331"/>
          </a:xfrm>
          <a:prstGeom prst="rect">
            <a:avLst/>
          </a:prstGeom>
        </p:spPr>
        <p:txBody>
          <a:bodyPr wrap="none">
            <a:spAutoFit/>
          </a:bodyPr>
          <a:lstStyle/>
          <a:p>
            <a:pPr>
              <a:lnSpc>
                <a:spcPct val="150000"/>
              </a:lnSpc>
            </a:pPr>
            <a:r>
              <a:rPr lang="en-US" altLang="zh-CN" sz="2400" dirty="0" err="1">
                <a:solidFill>
                  <a:srgbClr val="FF00FF"/>
                </a:solidFill>
                <a:latin typeface="黑体" panose="02010609060101010101" charset="-122"/>
                <a:ea typeface="黑体" panose="02010609060101010101" charset="-122"/>
              </a:rPr>
              <a:t>CTR热敏电阻主要用做温度开关、浪涌电流保护</a:t>
            </a:r>
            <a:r>
              <a:rPr lang="en-US" altLang="zh-CN" sz="2400" dirty="0">
                <a:solidFill>
                  <a:srgbClr val="FF00FF"/>
                </a:solidFill>
                <a:latin typeface="黑体" panose="02010609060101010101" charset="-122"/>
                <a:ea typeface="黑体" panose="02010609060101010101" charset="-122"/>
              </a:rPr>
              <a:t>。</a:t>
            </a:r>
          </a:p>
        </p:txBody>
      </p:sp>
      <p:sp>
        <p:nvSpPr>
          <p:cNvPr id="10" name="星形: 五角 9"/>
          <p:cNvSpPr/>
          <p:nvPr/>
        </p:nvSpPr>
        <p:spPr>
          <a:xfrm>
            <a:off x="1010281" y="1795646"/>
            <a:ext cx="447795" cy="3480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p:cNvSpPr/>
          <p:nvPr/>
        </p:nvSpPr>
        <p:spPr>
          <a:xfrm>
            <a:off x="1010282" y="2570889"/>
            <a:ext cx="447795" cy="3480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1"/>
          <p:cNvSpPr/>
          <p:nvPr/>
        </p:nvSpPr>
        <p:spPr>
          <a:xfrm>
            <a:off x="1031482" y="3804179"/>
            <a:ext cx="447795" cy="3480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2"/>
          <p:cNvSpPr/>
          <p:nvPr/>
        </p:nvSpPr>
        <p:spPr>
          <a:xfrm>
            <a:off x="1010281" y="4753431"/>
            <a:ext cx="447795" cy="34802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p:cNvSpPr txBox="1"/>
          <p:nvPr/>
        </p:nvSpPr>
        <p:spPr>
          <a:xfrm>
            <a:off x="366695" y="651785"/>
            <a:ext cx="6999513" cy="707886"/>
          </a:xfrm>
          <a:prstGeom prst="rect">
            <a:avLst/>
          </a:prstGeom>
          <a:noFill/>
        </p:spPr>
        <p:txBody>
          <a:bodyPr wrap="square" rtlCol="0">
            <a:spAutoFit/>
          </a:bodyPr>
          <a:lstStyle/>
          <a:p>
            <a:r>
              <a:rPr lang="en-US" altLang="zh-CN" sz="4000" dirty="0" err="1"/>
              <a:t>热敏电阻用于CPU的温度测量</a:t>
            </a:r>
            <a:endParaRPr lang="en-US" altLang="zh-CN" sz="4000" dirty="0"/>
          </a:p>
        </p:txBody>
      </p:sp>
      <p:pic>
        <p:nvPicPr>
          <p:cNvPr id="4" name="Picture 4" descr="说明: 热敏电阻测CPU2小熊在线公司"/>
          <p:cNvPicPr>
            <a:picLocks noChangeAspect="1" noChangeArrowheads="1"/>
          </p:cNvPicPr>
          <p:nvPr/>
        </p:nvPicPr>
        <p:blipFill>
          <a:blip r:embed="rId2" cstate="print"/>
          <a:srcRect/>
          <a:stretch>
            <a:fillRect/>
          </a:stretch>
        </p:blipFill>
        <p:spPr>
          <a:xfrm>
            <a:off x="1489100" y="1578069"/>
            <a:ext cx="4754700" cy="3559991"/>
          </a:xfrm>
          <a:prstGeom prst="rect">
            <a:avLst/>
          </a:prstGeom>
          <a:noFill/>
          <a:ln w="9525">
            <a:noFill/>
            <a:miter lim="800000"/>
            <a:headEnd/>
            <a:tailEnd/>
          </a:ln>
        </p:spPr>
      </p:pic>
      <p:pic>
        <p:nvPicPr>
          <p:cNvPr id="5" name="Picture 5" descr="说明: A热敏探头装在CPU内核的边上"/>
          <p:cNvPicPr>
            <a:picLocks noChangeAspect="1" noChangeArrowheads="1"/>
          </p:cNvPicPr>
          <p:nvPr/>
        </p:nvPicPr>
        <p:blipFill>
          <a:blip r:embed="rId3" cstate="print"/>
          <a:srcRect/>
          <a:stretch>
            <a:fillRect/>
          </a:stretch>
        </p:blipFill>
        <p:spPr>
          <a:xfrm>
            <a:off x="7487082" y="520955"/>
            <a:ext cx="3344204" cy="4453906"/>
          </a:xfrm>
          <a:prstGeom prst="rect">
            <a:avLst/>
          </a:prstGeom>
          <a:noFill/>
          <a:ln w="9525">
            <a:noFill/>
            <a:miter lim="800000"/>
            <a:headEnd/>
            <a:tailEnd/>
          </a:ln>
        </p:spPr>
      </p:pic>
    </p:spTree>
    <p:extLst>
      <p:ext uri="{BB962C8B-B14F-4D97-AF65-F5344CB8AC3E}">
        <p14:creationId xmlns:p14="http://schemas.microsoft.com/office/powerpoint/2010/main" val="167624764"/>
      </p:ext>
    </p:extLst>
  </p:cSld>
  <p:clrMapOvr>
    <a:masterClrMapping/>
  </p:clrMapOvr>
  <p:transition>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0610" y="1074601"/>
            <a:ext cx="10850100" cy="441964"/>
          </a:xfrm>
        </p:spPr>
        <p:txBody>
          <a:bodyPr/>
          <a:lstStyle/>
          <a:p>
            <a:r>
              <a:rPr lang="en-US" altLang="zh-CN" dirty="0"/>
              <a:t>NTC</a:t>
            </a:r>
            <a:r>
              <a:rPr lang="zh-CN" altLang="zh-CN" dirty="0"/>
              <a:t>热敏电阻对正温度系数电阻的补偿</a:t>
            </a:r>
            <a:r>
              <a:rPr lang="en-US" altLang="zh-CN" dirty="0"/>
              <a:t>(</a:t>
            </a:r>
            <a:r>
              <a:rPr lang="zh-CN" altLang="zh-CN" dirty="0"/>
              <a:t>如图</a:t>
            </a:r>
            <a:r>
              <a:rPr lang="en-US" altLang="zh-CN" dirty="0"/>
              <a:t>8-34</a:t>
            </a:r>
            <a:r>
              <a:rPr lang="zh-CN" altLang="zh-CN" dirty="0"/>
              <a:t>所示</a:t>
            </a:r>
            <a:r>
              <a:rPr lang="en-US" altLang="zh-CN" dirty="0"/>
              <a:t>)</a:t>
            </a:r>
            <a:endParaRPr lang="zh-CN" altLang="en-US" dirty="0"/>
          </a:p>
        </p:txBody>
      </p:sp>
      <p:pic>
        <p:nvPicPr>
          <p:cNvPr id="3" name="图片 783"/>
          <p:cNvPicPr>
            <a:picLocks noChangeAspect="1" noChangeArrowheads="1"/>
          </p:cNvPicPr>
          <p:nvPr/>
        </p:nvPicPr>
        <p:blipFill>
          <a:blip r:embed="rId2" cstate="print"/>
          <a:srcRect/>
          <a:stretch>
            <a:fillRect/>
          </a:stretch>
        </p:blipFill>
        <p:spPr>
          <a:xfrm>
            <a:off x="3317220" y="2589802"/>
            <a:ext cx="6335018" cy="2591798"/>
          </a:xfrm>
          <a:prstGeom prst="rect">
            <a:avLst/>
          </a:prstGeom>
          <a:noFill/>
          <a:ln w="9525">
            <a:noFill/>
            <a:miter lim="800000"/>
            <a:headEnd/>
            <a:tailEnd/>
          </a:ln>
        </p:spPr>
      </p:pic>
    </p:spTree>
    <p:extLst>
      <p:ext uri="{BB962C8B-B14F-4D97-AF65-F5344CB8AC3E}">
        <p14:creationId xmlns:p14="http://schemas.microsoft.com/office/powerpoint/2010/main" val="1295311324"/>
      </p:ext>
    </p:extLst>
  </p:cSld>
  <p:clrMapOvr>
    <a:masterClrMapping/>
  </p:clrMapOvr>
  <p:transition>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6" name="图片 786"/>
          <p:cNvPicPr>
            <a:picLocks noChangeAspect="1" noChangeArrowheads="1"/>
          </p:cNvPicPr>
          <p:nvPr/>
        </p:nvPicPr>
        <p:blipFill>
          <a:blip r:embed="rId3" cstate="print"/>
          <a:srcRect/>
          <a:stretch>
            <a:fillRect/>
          </a:stretch>
        </p:blipFill>
        <p:spPr>
          <a:xfrm>
            <a:off x="2096389" y="1563254"/>
            <a:ext cx="9072355" cy="4396975"/>
          </a:xfrm>
          <a:prstGeom prst="rect">
            <a:avLst/>
          </a:prstGeom>
          <a:noFill/>
          <a:ln w="9525">
            <a:noFill/>
            <a:miter lim="800000"/>
            <a:headEnd/>
            <a:tailEnd/>
          </a:ln>
        </p:spPr>
      </p:pic>
      <p:sp>
        <p:nvSpPr>
          <p:cNvPr id="3" name="文本框 2"/>
          <p:cNvSpPr txBox="1"/>
          <p:nvPr/>
        </p:nvSpPr>
        <p:spPr>
          <a:xfrm>
            <a:off x="2417176" y="539145"/>
            <a:ext cx="3364549" cy="338554"/>
          </a:xfrm>
          <a:prstGeom prst="rect">
            <a:avLst/>
          </a:prstGeom>
          <a:noFill/>
        </p:spPr>
        <p:txBody>
          <a:bodyPr wrap="square" rtlCol="0">
            <a:spAutoFit/>
          </a:bodyPr>
          <a:lstStyle/>
          <a:p>
            <a:r>
              <a:rPr lang="en-US" altLang="zh-CN" sz="1600" dirty="0" err="1"/>
              <a:t>热敏电阻对晶体管电路补偿示意图</a:t>
            </a:r>
            <a:endParaRPr lang="en-US" altLang="zh-CN" sz="1600" dirty="0"/>
          </a:p>
        </p:txBody>
      </p:sp>
    </p:spTree>
    <p:custDataLst>
      <p:tags r:id="rId1"/>
    </p:custDataLst>
  </p:cSld>
  <p:clrMapOvr>
    <a:masterClrMapping/>
  </p:clrMapOvr>
  <p:transition>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电流浪涌保护</a:t>
            </a:r>
            <a:r>
              <a:rPr lang="en-US" altLang="zh-CN" dirty="0">
                <a:solidFill>
                  <a:srgbClr val="FF0000"/>
                </a:solidFill>
              </a:rPr>
              <a:t>(</a:t>
            </a:r>
            <a:r>
              <a:rPr lang="zh-CN" altLang="zh-CN" dirty="0">
                <a:solidFill>
                  <a:srgbClr val="FF0000"/>
                </a:solidFill>
              </a:rPr>
              <a:t>突变型</a:t>
            </a:r>
            <a:r>
              <a:rPr lang="en-US" altLang="zh-CN" dirty="0">
                <a:solidFill>
                  <a:srgbClr val="FF0000"/>
                </a:solidFill>
              </a:rPr>
              <a:t>)</a:t>
            </a:r>
            <a:r>
              <a:rPr lang="zh-CN" altLang="zh-CN" dirty="0">
                <a:solidFill>
                  <a:srgbClr val="FF0000"/>
                </a:solidFill>
              </a:rPr>
              <a:t/>
            </a:r>
            <a:br>
              <a:rPr lang="zh-CN" altLang="zh-CN" dirty="0">
                <a:solidFill>
                  <a:srgbClr val="FF0000"/>
                </a:solidFill>
              </a:rPr>
            </a:br>
            <a:r>
              <a:rPr lang="zh-CN" altLang="zh-CN" dirty="0"/>
              <a:t>节能灯及电子镇流器预热启动，如果节能灯灯丝未经预热突加高压启动，则将导致灯丝材料严重溅射，使灯管提前发黑报废，使用</a:t>
            </a:r>
            <a:r>
              <a:rPr lang="en-US" altLang="zh-CN" dirty="0"/>
              <a:t>PTC</a:t>
            </a:r>
            <a:r>
              <a:rPr lang="zh-CN" altLang="zh-CN" dirty="0"/>
              <a:t>热敏电阻，在启动时先预热灯丝</a:t>
            </a:r>
            <a:r>
              <a:rPr lang="en-US" altLang="zh-CN" dirty="0"/>
              <a:t>1 s</a:t>
            </a:r>
            <a:r>
              <a:rPr lang="zh-CN" altLang="zh-CN" dirty="0"/>
              <a:t>左右，然后再加高压点亮灯管，能有效地防止灯管两端发黑，同时能防止三极管等灯具线路元件受启动瞬间大电流及高反压的冲击，使灯具寿命延长</a:t>
            </a:r>
            <a:r>
              <a:rPr lang="en-US" altLang="zh-CN" dirty="0"/>
              <a:t>10</a:t>
            </a:r>
            <a:r>
              <a:rPr lang="zh-CN" altLang="zh-CN" dirty="0"/>
              <a:t>倍以上。如图</a:t>
            </a:r>
            <a:r>
              <a:rPr lang="en-US" altLang="zh-CN" dirty="0"/>
              <a:t>8-36</a:t>
            </a:r>
            <a:r>
              <a:rPr lang="zh-CN" altLang="zh-CN" dirty="0"/>
              <a:t>所示。</a:t>
            </a:r>
            <a:br>
              <a:rPr lang="zh-CN" altLang="zh-CN" dirty="0"/>
            </a:br>
            <a:endParaRPr lang="zh-CN" altLang="en-US" dirty="0"/>
          </a:p>
        </p:txBody>
      </p:sp>
      <p:pic>
        <p:nvPicPr>
          <p:cNvPr id="3" name="图片 789"/>
          <p:cNvPicPr>
            <a:picLocks noChangeAspect="1" noChangeArrowheads="1"/>
          </p:cNvPicPr>
          <p:nvPr/>
        </p:nvPicPr>
        <p:blipFill>
          <a:blip r:embed="rId2" cstate="print"/>
          <a:srcRect/>
          <a:stretch>
            <a:fillRect/>
          </a:stretch>
        </p:blipFill>
        <p:spPr>
          <a:xfrm>
            <a:off x="1799762" y="3378736"/>
            <a:ext cx="8642044" cy="2706383"/>
          </a:xfrm>
          <a:prstGeom prst="rect">
            <a:avLst/>
          </a:prstGeom>
          <a:noFill/>
          <a:ln w="9525">
            <a:noFill/>
            <a:miter lim="800000"/>
            <a:headEnd/>
            <a:tailEnd/>
          </a:ln>
        </p:spPr>
      </p:pic>
    </p:spTree>
    <p:extLst>
      <p:ext uri="{BB962C8B-B14F-4D97-AF65-F5344CB8AC3E}">
        <p14:creationId xmlns:p14="http://schemas.microsoft.com/office/powerpoint/2010/main" val="2099964383"/>
      </p:ext>
    </p:extLst>
  </p:cSld>
  <p:clrMapOvr>
    <a:masterClrMapping/>
  </p:clrMapOvr>
  <p:transition>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4423" y="2281750"/>
            <a:ext cx="10352405" cy="3416320"/>
          </a:xfrm>
          <a:prstGeom prst="rect">
            <a:avLst/>
          </a:prstGeom>
          <a:noFill/>
        </p:spPr>
        <p:txBody>
          <a:bodyPr wrap="square" rtlCol="0">
            <a:spAutoFit/>
          </a:bodyPr>
          <a:lstStyle/>
          <a:p>
            <a:pPr algn="l" fontAlgn="auto">
              <a:lnSpc>
                <a:spcPct val="150000"/>
              </a:lnSpc>
              <a:buClrTx/>
              <a:buSzTx/>
              <a:buFontTx/>
            </a:pPr>
            <a:r>
              <a:rPr lang="zh-CN" altLang="en-US" sz="2400" dirty="0">
                <a:latin typeface="黑体" panose="02010609060101010101" charset="-122"/>
                <a:ea typeface="黑体" panose="02010609060101010101" charset="-122"/>
              </a:rPr>
              <a:t>集成温度传感器利用PN结的电流、电压特性与温度的关系测温。它把热敏晶体管、外围电路、放大器、偏置电路及线性电路制作在同一芯片上，利用发射极电流密度在恒定比率下工作的晶体管对的基极—发射极之间电压差UBE与温度呈线性关系。</a:t>
            </a:r>
          </a:p>
          <a:p>
            <a:pPr algn="l" fontAlgn="auto">
              <a:lnSpc>
                <a:spcPct val="150000"/>
              </a:lnSpc>
              <a:buClrTx/>
              <a:buSzTx/>
              <a:buFontTx/>
            </a:pPr>
            <a:r>
              <a:rPr lang="zh-CN" altLang="en-US" sz="2400" dirty="0">
                <a:latin typeface="黑体" panose="02010609060101010101" charset="-122"/>
                <a:ea typeface="黑体" panose="02010609060101010101" charset="-122"/>
              </a:rPr>
              <a:t>典型的电流输出型集成温度传感器有美国AD公司生产的</a:t>
            </a:r>
            <a:r>
              <a:rPr lang="zh-CN" altLang="en-US" sz="2400" dirty="0">
                <a:solidFill>
                  <a:srgbClr val="FF0000"/>
                </a:solidFill>
                <a:latin typeface="黑体" panose="02010609060101010101" charset="-122"/>
                <a:ea typeface="黑体" panose="02010609060101010101" charset="-122"/>
              </a:rPr>
              <a:t>AD590</a:t>
            </a:r>
            <a:r>
              <a:rPr lang="zh-CN" altLang="en-US" sz="2400" dirty="0">
                <a:latin typeface="黑体" panose="02010609060101010101" charset="-122"/>
                <a:ea typeface="黑体" panose="02010609060101010101" charset="-122"/>
              </a:rPr>
              <a:t>，中国生产的SG590也属于同类型产品。</a:t>
            </a:r>
          </a:p>
        </p:txBody>
      </p:sp>
      <p:sp>
        <p:nvSpPr>
          <p:cNvPr id="4" name="矩形 3"/>
          <p:cNvSpPr/>
          <p:nvPr/>
        </p:nvSpPr>
        <p:spPr>
          <a:xfrm>
            <a:off x="2720914" y="321980"/>
            <a:ext cx="6746997" cy="8040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rPr>
              <a:t>8.5</a:t>
            </a:r>
            <a:r>
              <a:rPr lang="zh-CN" altLang="en-US" sz="3200" b="1" dirty="0">
                <a:solidFill>
                  <a:schemeClr val="bg1"/>
                </a:solidFill>
              </a:rPr>
              <a:t>集成</a:t>
            </a:r>
            <a:r>
              <a:rPr lang="zh-CN" altLang="en-US" sz="3200" b="1" dirty="0" smtClean="0">
                <a:solidFill>
                  <a:schemeClr val="bg1"/>
                </a:solidFill>
              </a:rPr>
              <a:t>温度传感器</a:t>
            </a:r>
            <a:endParaRPr lang="zh-CN" altLang="en-US" sz="3200" b="1" dirty="0">
              <a:solidFill>
                <a:schemeClr val="bg1"/>
              </a:solidFill>
            </a:endParaRPr>
          </a:p>
        </p:txBody>
      </p:sp>
      <p:sp>
        <p:nvSpPr>
          <p:cNvPr id="2" name="矩形 1"/>
          <p:cNvSpPr/>
          <p:nvPr/>
        </p:nvSpPr>
        <p:spPr>
          <a:xfrm>
            <a:off x="921997" y="1344350"/>
            <a:ext cx="4336444" cy="738664"/>
          </a:xfrm>
          <a:prstGeom prst="rect">
            <a:avLst/>
          </a:prstGeom>
        </p:spPr>
        <p:txBody>
          <a:bodyPr wrap="none">
            <a:spAutoFit/>
          </a:bodyPr>
          <a:lstStyle/>
          <a:p>
            <a:pPr>
              <a:lnSpc>
                <a:spcPct val="150000"/>
              </a:lnSpc>
            </a:pPr>
            <a:r>
              <a:rPr lang="zh-CN" altLang="en-US" sz="2800" b="1" dirty="0">
                <a:solidFill>
                  <a:srgbClr val="0000FF"/>
                </a:solidFill>
                <a:latin typeface="黑体" panose="02010609060101010101" charset="-122"/>
                <a:ea typeface="黑体" panose="02010609060101010101" charset="-122"/>
              </a:rPr>
              <a:t>8.5.1认识集成温度传感器</a:t>
            </a:r>
            <a:endParaRPr lang="zh-CN" altLang="en-US" sz="2800" dirty="0">
              <a:latin typeface="黑体" panose="02010609060101010101" charset="-122"/>
              <a:ea typeface="黑体" panose="02010609060101010101" charset="-122"/>
            </a:endParaRPr>
          </a:p>
        </p:txBody>
      </p:sp>
    </p:spTree>
    <p:custDataLst>
      <p:tags r:id="rId1"/>
    </p:custDataLst>
  </p:cSld>
  <p:clrMapOvr>
    <a:masterClrMapping/>
  </p:clrMapOvr>
  <p:transition>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8210" y="765925"/>
            <a:ext cx="10352405" cy="1638910"/>
          </a:xfrm>
          <a:prstGeom prst="rect">
            <a:avLst/>
          </a:prstGeom>
          <a:noFill/>
        </p:spPr>
        <p:txBody>
          <a:bodyPr wrap="square" rtlCol="0">
            <a:spAutoFit/>
          </a:bodyPr>
          <a:lstStyle/>
          <a:p>
            <a:endParaRPr lang="zh-CN" altLang="en-US" dirty="0">
              <a:latin typeface="黑体" panose="02010609060101010101" charset="-122"/>
              <a:ea typeface="黑体" panose="02010609060101010101" charset="-122"/>
            </a:endParaRPr>
          </a:p>
          <a:p>
            <a:pPr fontAlgn="auto">
              <a:lnSpc>
                <a:spcPct val="150000"/>
              </a:lnSpc>
            </a:pPr>
            <a:r>
              <a:rPr lang="zh-CN" altLang="en-US" sz="2000" dirty="0">
                <a:highlight>
                  <a:srgbClr val="FFFF00"/>
                </a:highlight>
                <a:latin typeface="黑体" panose="02010609060101010101" charset="-122"/>
                <a:ea typeface="黑体" panose="02010609060101010101" charset="-122"/>
              </a:rPr>
              <a:t>AD590是电流型温度传感器</a:t>
            </a:r>
            <a:r>
              <a:rPr lang="zh-CN" altLang="en-US" sz="2000" dirty="0">
                <a:latin typeface="黑体" panose="02010609060101010101" charset="-122"/>
                <a:ea typeface="黑体" panose="02010609060101010101" charset="-122"/>
              </a:rPr>
              <a:t>，通过对电流的测量可得到所需要的温度值。根据特性分挡，AD590的后缀以I，J，K，L，M表示。</a:t>
            </a:r>
          </a:p>
          <a:p>
            <a:pPr algn="l">
              <a:lnSpc>
                <a:spcPct val="125000"/>
              </a:lnSpc>
              <a:buClrTx/>
              <a:buSzTx/>
              <a:buFontTx/>
            </a:pPr>
            <a:endParaRPr lang="zh-CN" altLang="en-US" dirty="0">
              <a:latin typeface="黑体" panose="02010609060101010101" charset="-122"/>
              <a:ea typeface="黑体" panose="02010609060101010101" charset="-122"/>
            </a:endParaRPr>
          </a:p>
        </p:txBody>
      </p:sp>
      <p:pic>
        <p:nvPicPr>
          <p:cNvPr id="792" name="图片 792"/>
          <p:cNvPicPr>
            <a:picLocks noChangeAspect="1" noChangeArrowheads="1"/>
          </p:cNvPicPr>
          <p:nvPr/>
        </p:nvPicPr>
        <p:blipFill>
          <a:blip r:embed="rId3" cstate="print"/>
          <a:srcRect/>
          <a:stretch>
            <a:fillRect/>
          </a:stretch>
        </p:blipFill>
        <p:spPr>
          <a:xfrm>
            <a:off x="2065820" y="3429000"/>
            <a:ext cx="2582545" cy="1242060"/>
          </a:xfrm>
          <a:prstGeom prst="rect">
            <a:avLst/>
          </a:prstGeom>
          <a:noFill/>
          <a:ln w="9525">
            <a:noFill/>
            <a:miter lim="800000"/>
            <a:headEnd/>
            <a:tailEnd/>
          </a:ln>
        </p:spPr>
      </p:pic>
      <p:sp>
        <p:nvSpPr>
          <p:cNvPr id="5" name="文本框 4"/>
          <p:cNvSpPr txBox="1"/>
          <p:nvPr/>
        </p:nvSpPr>
        <p:spPr>
          <a:xfrm>
            <a:off x="2577578" y="5223409"/>
            <a:ext cx="1559023" cy="338554"/>
          </a:xfrm>
          <a:prstGeom prst="rect">
            <a:avLst/>
          </a:prstGeom>
          <a:noFill/>
        </p:spPr>
        <p:txBody>
          <a:bodyPr wrap="square" rtlCol="0">
            <a:spAutoFit/>
          </a:bodyPr>
          <a:lstStyle/>
          <a:p>
            <a:r>
              <a:rPr lang="en-US" altLang="zh-CN" sz="1600" dirty="0"/>
              <a:t>AD590的外形</a:t>
            </a:r>
          </a:p>
        </p:txBody>
      </p:sp>
      <p:pic>
        <p:nvPicPr>
          <p:cNvPr id="795" name="图片 795"/>
          <p:cNvPicPr>
            <a:picLocks noChangeAspect="1" noChangeArrowheads="1"/>
          </p:cNvPicPr>
          <p:nvPr/>
        </p:nvPicPr>
        <p:blipFill>
          <a:blip r:embed="rId4" cstate="print"/>
          <a:srcRect/>
          <a:stretch>
            <a:fillRect/>
          </a:stretch>
        </p:blipFill>
        <p:spPr>
          <a:xfrm>
            <a:off x="5872689" y="2082011"/>
            <a:ext cx="1022350" cy="2084705"/>
          </a:xfrm>
          <a:prstGeom prst="rect">
            <a:avLst/>
          </a:prstGeom>
          <a:noFill/>
          <a:ln w="9525">
            <a:noFill/>
            <a:miter lim="800000"/>
            <a:headEnd/>
            <a:tailEnd/>
          </a:ln>
        </p:spPr>
      </p:pic>
      <p:sp>
        <p:nvSpPr>
          <p:cNvPr id="2" name="文本框 1"/>
          <p:cNvSpPr txBox="1"/>
          <p:nvPr/>
        </p:nvSpPr>
        <p:spPr>
          <a:xfrm>
            <a:off x="5361646" y="4351477"/>
            <a:ext cx="2449697" cy="338554"/>
          </a:xfrm>
          <a:prstGeom prst="rect">
            <a:avLst/>
          </a:prstGeom>
          <a:noFill/>
        </p:spPr>
        <p:txBody>
          <a:bodyPr wrap="square" rtlCol="0">
            <a:spAutoFit/>
          </a:bodyPr>
          <a:lstStyle/>
          <a:p>
            <a:r>
              <a:rPr lang="en-US" altLang="zh-CN" sz="1600" dirty="0" err="1"/>
              <a:t>集成温度传感器电路符号</a:t>
            </a:r>
            <a:endParaRPr lang="en-US" altLang="zh-CN" sz="1600" dirty="0"/>
          </a:p>
        </p:txBody>
      </p:sp>
      <p:sp>
        <p:nvSpPr>
          <p:cNvPr id="4" name="矩形 3"/>
          <p:cNvSpPr/>
          <p:nvPr/>
        </p:nvSpPr>
        <p:spPr>
          <a:xfrm>
            <a:off x="918209" y="389718"/>
            <a:ext cx="1569660" cy="646331"/>
          </a:xfrm>
          <a:prstGeom prst="rect">
            <a:avLst/>
          </a:prstGeom>
        </p:spPr>
        <p:txBody>
          <a:bodyPr wrap="none">
            <a:spAutoFit/>
          </a:bodyPr>
          <a:lstStyle/>
          <a:p>
            <a:pPr fontAlgn="auto">
              <a:lnSpc>
                <a:spcPct val="150000"/>
              </a:lnSpc>
            </a:pPr>
            <a:r>
              <a:rPr lang="zh-CN" altLang="en-US" sz="2400" dirty="0">
                <a:solidFill>
                  <a:srgbClr val="0000FF"/>
                </a:solidFill>
                <a:latin typeface="黑体" panose="02010609060101010101" charset="-122"/>
                <a:ea typeface="黑体" panose="02010609060101010101" charset="-122"/>
              </a:rPr>
              <a:t>AD590简介</a:t>
            </a:r>
            <a:endParaRPr lang="zh-CN" altLang="en-US" sz="2400" dirty="0">
              <a:latin typeface="黑体" panose="02010609060101010101" charset="-122"/>
              <a:ea typeface="黑体" panose="02010609060101010101" charset="-122"/>
            </a:endParaRPr>
          </a:p>
        </p:txBody>
      </p:sp>
      <p:sp>
        <p:nvSpPr>
          <p:cNvPr id="6" name="矩形 5"/>
          <p:cNvSpPr/>
          <p:nvPr/>
        </p:nvSpPr>
        <p:spPr>
          <a:xfrm>
            <a:off x="918213" y="5794609"/>
            <a:ext cx="6092825" cy="646331"/>
          </a:xfrm>
          <a:prstGeom prst="rect">
            <a:avLst/>
          </a:prstGeom>
        </p:spPr>
        <p:txBody>
          <a:bodyPr>
            <a:spAutoFit/>
          </a:bodyPr>
          <a:lstStyle/>
          <a:p>
            <a:r>
              <a:rPr lang="zh-CN" altLang="en-US" dirty="0"/>
              <a:t>它采用金属壳</a:t>
            </a:r>
            <a:r>
              <a:rPr lang="en-US" altLang="zh-CN" dirty="0"/>
              <a:t>3</a:t>
            </a:r>
            <a:r>
              <a:rPr lang="zh-CN" altLang="en-US" dirty="0"/>
              <a:t>脚封装，其中，</a:t>
            </a:r>
            <a:r>
              <a:rPr lang="en-US" altLang="zh-CN" dirty="0"/>
              <a:t>1</a:t>
            </a:r>
            <a:r>
              <a:rPr lang="zh-CN" altLang="en-US" dirty="0"/>
              <a:t>脚为电源正端</a:t>
            </a:r>
            <a:r>
              <a:rPr lang="en-US" altLang="zh-CN" dirty="0"/>
              <a:t>V</a:t>
            </a:r>
            <a:r>
              <a:rPr lang="zh-CN" altLang="en-US" dirty="0"/>
              <a:t>＋，</a:t>
            </a:r>
            <a:r>
              <a:rPr lang="en-US" altLang="zh-CN" dirty="0"/>
              <a:t>2</a:t>
            </a:r>
            <a:r>
              <a:rPr lang="zh-CN" altLang="en-US" dirty="0"/>
              <a:t>脚为电流输出端</a:t>
            </a:r>
            <a:r>
              <a:rPr lang="en-US" altLang="zh-CN" dirty="0"/>
              <a:t>I0</a:t>
            </a:r>
            <a:r>
              <a:rPr lang="zh-CN" altLang="en-US" dirty="0"/>
              <a:t>；</a:t>
            </a:r>
            <a:r>
              <a:rPr lang="en-US" altLang="zh-CN" dirty="0"/>
              <a:t>3</a:t>
            </a:r>
            <a:r>
              <a:rPr lang="zh-CN" altLang="en-US" dirty="0"/>
              <a:t>脚为管壳，一般不用。</a:t>
            </a:r>
          </a:p>
        </p:txBody>
      </p:sp>
      <p:sp>
        <p:nvSpPr>
          <p:cNvPr id="7" name="矩形 6"/>
          <p:cNvSpPr/>
          <p:nvPr/>
        </p:nvSpPr>
        <p:spPr>
          <a:xfrm>
            <a:off x="7968346" y="1858392"/>
            <a:ext cx="6092825" cy="2308324"/>
          </a:xfrm>
          <a:prstGeom prst="rect">
            <a:avLst/>
          </a:prstGeom>
        </p:spPr>
        <p:txBody>
          <a:bodyPr>
            <a:spAutoFit/>
          </a:bodyPr>
          <a:lstStyle/>
          <a:p>
            <a:pPr indent="266700" algn="just">
              <a:spcAft>
                <a:spcPts val="0"/>
              </a:spcAft>
            </a:pPr>
            <a:r>
              <a:rPr lang="en-US" altLang="zh-CN" kern="100" dirty="0">
                <a:latin typeface="Times New Roman"/>
                <a:ea typeface="宋体"/>
                <a:cs typeface="Courier New"/>
              </a:rPr>
              <a:t>D590</a:t>
            </a:r>
            <a:r>
              <a:rPr lang="zh-CN" altLang="zh-CN" kern="100" dirty="0">
                <a:latin typeface="Times New Roman"/>
                <a:ea typeface="宋体"/>
                <a:cs typeface="Times New Roman"/>
              </a:rPr>
              <a:t>的主要特性参数如下：</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工作电压：</a:t>
            </a:r>
            <a:r>
              <a:rPr lang="en-US" altLang="zh-CN" kern="100" dirty="0">
                <a:latin typeface="Times New Roman"/>
                <a:ea typeface="宋体"/>
                <a:cs typeface="Courier New"/>
              </a:rPr>
              <a:t>4</a:t>
            </a:r>
            <a:r>
              <a:rPr lang="zh-CN" altLang="zh-CN" kern="100" dirty="0">
                <a:latin typeface="Times New Roman"/>
                <a:ea typeface="宋体"/>
                <a:cs typeface="Times New Roman"/>
              </a:rPr>
              <a:t>～</a:t>
            </a:r>
            <a:r>
              <a:rPr lang="en-US" altLang="zh-CN" kern="100" dirty="0">
                <a:latin typeface="Times New Roman"/>
                <a:ea typeface="宋体"/>
                <a:cs typeface="Courier New"/>
              </a:rPr>
              <a:t>30V</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工作温度：－</a:t>
            </a:r>
            <a:r>
              <a:rPr lang="en-US" altLang="zh-CN" kern="100" dirty="0">
                <a:latin typeface="Times New Roman"/>
                <a:ea typeface="宋体"/>
                <a:cs typeface="Courier New"/>
              </a:rPr>
              <a:t>55</a:t>
            </a:r>
            <a:r>
              <a:rPr lang="zh-CN" altLang="zh-CN" kern="100" dirty="0">
                <a:latin typeface="Times New Roman"/>
                <a:ea typeface="宋体"/>
                <a:cs typeface="Times New Roman"/>
              </a:rPr>
              <a:t>～＋</a:t>
            </a:r>
            <a:r>
              <a:rPr lang="en-US" altLang="zh-CN" kern="100" dirty="0">
                <a:latin typeface="Times New Roman"/>
                <a:ea typeface="宋体"/>
                <a:cs typeface="Courier New"/>
              </a:rPr>
              <a:t>150</a:t>
            </a:r>
            <a:r>
              <a:rPr lang="zh-CN" altLang="zh-CN" kern="100" dirty="0">
                <a:latin typeface="宋体"/>
                <a:cs typeface="宋体"/>
              </a:rPr>
              <a:t>℃</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保存温度：－</a:t>
            </a:r>
            <a:r>
              <a:rPr lang="en-US" altLang="zh-CN" kern="100" dirty="0">
                <a:latin typeface="Times New Roman"/>
                <a:ea typeface="宋体"/>
                <a:cs typeface="Courier New"/>
              </a:rPr>
              <a:t>65</a:t>
            </a:r>
            <a:r>
              <a:rPr lang="zh-CN" altLang="zh-CN" kern="100" dirty="0">
                <a:latin typeface="Times New Roman"/>
                <a:ea typeface="宋体"/>
                <a:cs typeface="Times New Roman"/>
              </a:rPr>
              <a:t>～＋</a:t>
            </a:r>
            <a:r>
              <a:rPr lang="en-US" altLang="zh-CN" kern="100" dirty="0">
                <a:latin typeface="Times New Roman"/>
                <a:ea typeface="宋体"/>
                <a:cs typeface="Courier New"/>
              </a:rPr>
              <a:t>175</a:t>
            </a:r>
            <a:r>
              <a:rPr lang="zh-CN" altLang="zh-CN" kern="100" dirty="0">
                <a:latin typeface="宋体"/>
                <a:cs typeface="宋体"/>
              </a:rPr>
              <a:t>℃</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正向电压：＋</a:t>
            </a:r>
            <a:r>
              <a:rPr lang="en-US" altLang="zh-CN" kern="100" dirty="0">
                <a:latin typeface="Times New Roman"/>
                <a:ea typeface="宋体"/>
                <a:cs typeface="Courier New"/>
              </a:rPr>
              <a:t>44V</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反向电压：－</a:t>
            </a:r>
            <a:r>
              <a:rPr lang="en-US" altLang="zh-CN" kern="100" dirty="0">
                <a:latin typeface="Times New Roman"/>
                <a:ea typeface="宋体"/>
                <a:cs typeface="Courier New"/>
              </a:rPr>
              <a:t>20V</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latin typeface="Times New Roman"/>
                <a:ea typeface="宋体"/>
                <a:cs typeface="Times New Roman"/>
              </a:rPr>
              <a:t>焊接温度</a:t>
            </a:r>
            <a:r>
              <a:rPr lang="en-US" altLang="zh-CN" kern="100" dirty="0">
                <a:latin typeface="Times New Roman"/>
                <a:ea typeface="宋体"/>
                <a:cs typeface="Courier New"/>
              </a:rPr>
              <a:t>(10</a:t>
            </a:r>
            <a:r>
              <a:rPr lang="zh-CN" altLang="zh-CN" kern="100" dirty="0">
                <a:latin typeface="Times New Roman"/>
                <a:ea typeface="宋体"/>
                <a:cs typeface="Times New Roman"/>
              </a:rPr>
              <a:t>秒</a:t>
            </a:r>
            <a:r>
              <a:rPr lang="en-US" altLang="zh-CN" kern="100" dirty="0">
                <a:latin typeface="Times New Roman"/>
                <a:ea typeface="宋体"/>
                <a:cs typeface="Courier New"/>
              </a:rPr>
              <a:t>)</a:t>
            </a:r>
            <a:r>
              <a:rPr lang="zh-CN" altLang="zh-CN" kern="100" dirty="0">
                <a:latin typeface="Times New Roman"/>
                <a:ea typeface="宋体"/>
                <a:cs typeface="Times New Roman"/>
              </a:rPr>
              <a:t>：</a:t>
            </a:r>
            <a:r>
              <a:rPr lang="en-US" altLang="zh-CN" kern="100" dirty="0">
                <a:latin typeface="Times New Roman"/>
                <a:ea typeface="宋体"/>
                <a:cs typeface="Courier New"/>
              </a:rPr>
              <a:t>300</a:t>
            </a:r>
            <a:r>
              <a:rPr lang="zh-CN" altLang="zh-CN" kern="100" dirty="0">
                <a:latin typeface="宋体"/>
                <a:cs typeface="宋体"/>
              </a:rPr>
              <a:t>℃</a:t>
            </a:r>
            <a:r>
              <a:rPr lang="zh-CN" altLang="zh-CN" kern="100" dirty="0">
                <a:latin typeface="Times New Roman"/>
                <a:ea typeface="宋体"/>
                <a:cs typeface="Times New Roman"/>
              </a:rPr>
              <a:t>；</a:t>
            </a:r>
            <a:endParaRPr lang="zh-CN" altLang="zh-CN" kern="100" dirty="0">
              <a:latin typeface="宋体"/>
              <a:cs typeface="Courier New"/>
            </a:endParaRPr>
          </a:p>
          <a:p>
            <a:pPr indent="266700" algn="just">
              <a:spcAft>
                <a:spcPts val="0"/>
              </a:spcAft>
            </a:pPr>
            <a:r>
              <a:rPr lang="zh-CN" altLang="zh-CN" kern="100" dirty="0">
                <a:solidFill>
                  <a:srgbClr val="FF0000"/>
                </a:solidFill>
                <a:latin typeface="Times New Roman"/>
                <a:ea typeface="宋体"/>
                <a:cs typeface="Times New Roman"/>
              </a:rPr>
              <a:t>灵敏度：</a:t>
            </a:r>
            <a:r>
              <a:rPr lang="en-US" altLang="zh-CN" kern="100" dirty="0">
                <a:solidFill>
                  <a:srgbClr val="FF0000"/>
                </a:solidFill>
                <a:latin typeface="Times New Roman"/>
                <a:ea typeface="宋体"/>
                <a:cs typeface="Courier New"/>
              </a:rPr>
              <a:t>1μA/K</a:t>
            </a:r>
            <a:r>
              <a:rPr lang="zh-CN" altLang="zh-CN" kern="100" dirty="0">
                <a:solidFill>
                  <a:srgbClr val="FF0000"/>
                </a:solidFill>
                <a:latin typeface="Times New Roman"/>
                <a:ea typeface="宋体"/>
                <a:cs typeface="Times New Roman"/>
              </a:rPr>
              <a:t>。</a:t>
            </a:r>
            <a:endParaRPr lang="zh-CN" altLang="zh-CN" kern="100" dirty="0">
              <a:solidFill>
                <a:srgbClr val="FF0000"/>
              </a:solidFill>
              <a:effectLst/>
              <a:latin typeface="宋体"/>
              <a:cs typeface="Courier New"/>
            </a:endParaRPr>
          </a:p>
        </p:txBody>
      </p:sp>
    </p:spTree>
    <p:custDataLst>
      <p:tags r:id="rId1"/>
    </p:custData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5066102" y="2767013"/>
            <a:ext cx="5079999" cy="252730"/>
          </a:xfrm>
          <a:prstGeom prst="rect">
            <a:avLst/>
          </a:prstGeom>
          <a:noFill/>
          <a:ln w="9525">
            <a:noFill/>
          </a:ln>
        </p:spPr>
        <p:txBody>
          <a:bodyPr>
            <a:spAutoFit/>
          </a:bodyPr>
          <a:lstStyle/>
          <a:p>
            <a:pPr indent="267970" algn="ctr"/>
            <a:r>
              <a:rPr lang="en-US" sz="1050" b="0">
                <a:latin typeface="Times New Roman" panose="02020603050405020304" charset="0"/>
                <a:cs typeface="Times New Roman" panose="02020603050405020304" charset="0"/>
              </a:rPr>
              <a:t>            </a:t>
            </a:r>
            <a:endParaRPr lang="zh-CN" altLang="en-US"/>
          </a:p>
        </p:txBody>
      </p:sp>
      <p:sp>
        <p:nvSpPr>
          <p:cNvPr id="7" name="文本框 6"/>
          <p:cNvSpPr txBox="1"/>
          <p:nvPr/>
        </p:nvSpPr>
        <p:spPr>
          <a:xfrm>
            <a:off x="3145975" y="170943"/>
            <a:ext cx="5042685" cy="646331"/>
          </a:xfrm>
          <a:prstGeom prst="rect">
            <a:avLst/>
          </a:prstGeom>
          <a:noFill/>
        </p:spPr>
        <p:txBody>
          <a:bodyPr wrap="square" rtlCol="0">
            <a:spAutoFit/>
          </a:bodyPr>
          <a:lstStyle/>
          <a:p>
            <a:r>
              <a:rPr lang="zh-CN" altLang="en-US" sz="3600" dirty="0">
                <a:solidFill>
                  <a:srgbClr val="00B0F0"/>
                </a:solidFill>
              </a:rPr>
              <a:t>表 8-1  常用温度传感器</a:t>
            </a:r>
          </a:p>
        </p:txBody>
      </p:sp>
      <p:graphicFrame>
        <p:nvGraphicFramePr>
          <p:cNvPr id="8" name="表格 7"/>
          <p:cNvGraphicFramePr/>
          <p:nvPr>
            <p:extLst>
              <p:ext uri="{D42A27DB-BD31-4B8C-83A1-F6EECF244321}">
                <p14:modId xmlns:p14="http://schemas.microsoft.com/office/powerpoint/2010/main" val="569803284"/>
              </p:ext>
            </p:extLst>
          </p:nvPr>
        </p:nvGraphicFramePr>
        <p:xfrm>
          <a:off x="301463" y="1504988"/>
          <a:ext cx="11887364" cy="5049696"/>
        </p:xfrm>
        <a:graphic>
          <a:graphicData uri="http://schemas.openxmlformats.org/drawingml/2006/table">
            <a:tbl>
              <a:tblPr firstRow="1" bandRow="1">
                <a:tableStyleId>{5940675A-B579-460E-94D1-54222C63F5DA}</a:tableStyleId>
              </a:tblPr>
              <a:tblGrid>
                <a:gridCol w="968992"/>
                <a:gridCol w="4561115"/>
                <a:gridCol w="2405743"/>
                <a:gridCol w="3951513"/>
              </a:tblGrid>
              <a:tr h="0">
                <a:tc>
                  <a:txBody>
                    <a:bodyPr/>
                    <a:lstStyle/>
                    <a:p>
                      <a:pPr indent="0" algn="ctr">
                        <a:buNone/>
                      </a:pPr>
                      <a:r>
                        <a:rPr lang="en-US" sz="1800" b="1" dirty="0" err="1" smtClean="0">
                          <a:solidFill>
                            <a:srgbClr val="FF6600"/>
                          </a:solidFill>
                          <a:latin typeface="Times New Roman" panose="02020603050405020304" charset="0"/>
                          <a:cs typeface="Times New Roman" panose="02020603050405020304" charset="0"/>
                        </a:rPr>
                        <a:t>测温</a:t>
                      </a:r>
                      <a:endParaRPr lang="en-US" sz="1800" b="1" dirty="0" smtClean="0">
                        <a:solidFill>
                          <a:srgbClr val="FF6600"/>
                        </a:solidFill>
                        <a:latin typeface="Times New Roman" panose="02020603050405020304" charset="0"/>
                        <a:cs typeface="Times New Roman" panose="02020603050405020304" charset="0"/>
                      </a:endParaRPr>
                    </a:p>
                    <a:p>
                      <a:pPr indent="0" algn="ctr">
                        <a:buNone/>
                      </a:pPr>
                      <a:r>
                        <a:rPr lang="en-US" sz="1800" b="1" dirty="0" err="1" smtClean="0">
                          <a:solidFill>
                            <a:srgbClr val="FF6600"/>
                          </a:solidFill>
                          <a:latin typeface="Times New Roman" panose="02020603050405020304" charset="0"/>
                          <a:cs typeface="Times New Roman" panose="02020603050405020304" charset="0"/>
                        </a:rPr>
                        <a:t>方式</a:t>
                      </a:r>
                      <a:endParaRPr lang="en-US" altLang="en-US" sz="1800" b="1" dirty="0">
                        <a:solidFill>
                          <a:srgbClr val="FF6600"/>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rPr>
                        <a:t>温度计与传感器</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19A794"/>
                          </a:solidFill>
                          <a:latin typeface="Times New Roman" panose="02020603050405020304" charset="0"/>
                          <a:cs typeface="Times New Roman" panose="02020603050405020304" charset="0"/>
                        </a:rPr>
                        <a:t>测温范围</a:t>
                      </a:r>
                      <a:r>
                        <a:rPr lang="en-US" sz="1800" b="1" dirty="0">
                          <a:solidFill>
                            <a:srgbClr val="19A794"/>
                          </a:solidFill>
                          <a:latin typeface="Times New Roman" panose="02020603050405020304" charset="0"/>
                          <a:cs typeface="Times New Roman" panose="02020603050405020304" charset="0"/>
                        </a:rPr>
                        <a:t>/</a:t>
                      </a:r>
                      <a:r>
                        <a:rPr lang="en-US" sz="1800" b="1" dirty="0">
                          <a:solidFill>
                            <a:srgbClr val="19A794"/>
                          </a:solidFill>
                          <a:latin typeface="宋体" panose="02010600030101010101" pitchFamily="2" charset="-122"/>
                          <a:ea typeface="宋体" panose="02010600030101010101" pitchFamily="2" charset="-122"/>
                          <a:cs typeface="宋体" panose="02010600030101010101" pitchFamily="2" charset="-122"/>
                        </a:rPr>
                        <a:t>℃</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rPr>
                        <a:t>主要特点</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94075">
                <a:tc rowSpan="5">
                  <a:txBody>
                    <a:bodyPr/>
                    <a:lstStyle/>
                    <a:p>
                      <a:pPr indent="0" algn="ctr">
                        <a:buNone/>
                      </a:pPr>
                      <a:r>
                        <a:rPr lang="en-US" sz="1800" b="1" dirty="0" err="1">
                          <a:solidFill>
                            <a:srgbClr val="FF6600"/>
                          </a:solidFill>
                          <a:latin typeface="Times New Roman" panose="02020603050405020304" charset="0"/>
                          <a:cs typeface="Times New Roman" panose="02020603050405020304" charset="0"/>
                        </a:rPr>
                        <a:t>接触式</a:t>
                      </a:r>
                      <a:endParaRPr lang="en-US" altLang="en-US" sz="1800" b="1" dirty="0">
                        <a:solidFill>
                          <a:srgbClr val="FF6600"/>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a:noFill/>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sym typeface="+mn-ea"/>
                        </a:rPr>
                        <a:t>热力膨胀式</a:t>
                      </a:r>
                      <a:r>
                        <a:rPr lang="en-US" sz="1800" b="1" dirty="0">
                          <a:solidFill>
                            <a:srgbClr val="0000FF"/>
                          </a:solidFill>
                          <a:latin typeface="Times New Roman" panose="02020603050405020304" charset="0"/>
                          <a:cs typeface="Times New Roman" panose="02020603050405020304" charset="0"/>
                          <a:sym typeface="+mn-ea"/>
                        </a:rPr>
                        <a:t>(1)</a:t>
                      </a:r>
                      <a:r>
                        <a:rPr lang="en-US" sz="1800" b="1" dirty="0" err="1">
                          <a:solidFill>
                            <a:srgbClr val="0000FF"/>
                          </a:solidFill>
                          <a:latin typeface="Times New Roman" panose="02020603050405020304" charset="0"/>
                          <a:cs typeface="Times New Roman" panose="02020603050405020304" charset="0"/>
                          <a:sym typeface="+mn-ea"/>
                        </a:rPr>
                        <a:t>液体膨胀式</a:t>
                      </a:r>
                      <a:r>
                        <a:rPr lang="en-US" sz="1800" b="1" dirty="0">
                          <a:solidFill>
                            <a:srgbClr val="0000FF"/>
                          </a:solidFill>
                          <a:latin typeface="Times New Roman" panose="02020603050405020304" charset="0"/>
                          <a:cs typeface="Times New Roman" panose="02020603050405020304" charset="0"/>
                          <a:sym typeface="+mn-ea"/>
                        </a:rPr>
                        <a:t>(</a:t>
                      </a:r>
                      <a:r>
                        <a:rPr lang="en-US" sz="1800" b="1" dirty="0" err="1">
                          <a:solidFill>
                            <a:srgbClr val="0000FF"/>
                          </a:solidFill>
                          <a:latin typeface="Times New Roman" panose="02020603050405020304" charset="0"/>
                          <a:cs typeface="Times New Roman" panose="02020603050405020304" charset="0"/>
                          <a:sym typeface="+mn-ea"/>
                        </a:rPr>
                        <a:t>玻璃温度计</a:t>
                      </a:r>
                      <a:r>
                        <a:rPr lang="en-US" sz="1800" b="1" dirty="0">
                          <a:solidFill>
                            <a:srgbClr val="0000FF"/>
                          </a:solidFill>
                          <a:latin typeface="Times New Roman" panose="02020603050405020304" charset="0"/>
                          <a:cs typeface="Times New Roman" panose="02020603050405020304" charset="0"/>
                          <a:sym typeface="+mn-ea"/>
                        </a:rPr>
                        <a:t>)(2)</a:t>
                      </a:r>
                      <a:r>
                        <a:rPr lang="en-US" sz="1800" b="1" dirty="0" err="1">
                          <a:solidFill>
                            <a:srgbClr val="0000FF"/>
                          </a:solidFill>
                          <a:latin typeface="Times New Roman" panose="02020603050405020304" charset="0"/>
                          <a:cs typeface="Times New Roman" panose="02020603050405020304" charset="0"/>
                          <a:sym typeface="+mn-ea"/>
                        </a:rPr>
                        <a:t>固体膨胀式</a:t>
                      </a:r>
                      <a:r>
                        <a:rPr lang="en-US" sz="1800" b="1" dirty="0">
                          <a:solidFill>
                            <a:srgbClr val="0000FF"/>
                          </a:solidFill>
                          <a:latin typeface="Times New Roman" panose="02020603050405020304" charset="0"/>
                          <a:cs typeface="Times New Roman" panose="02020603050405020304" charset="0"/>
                          <a:sym typeface="+mn-ea"/>
                        </a:rPr>
                        <a:t>(</a:t>
                      </a:r>
                      <a:r>
                        <a:rPr lang="en-US" sz="1800" b="1" dirty="0" err="1">
                          <a:solidFill>
                            <a:srgbClr val="0000FF"/>
                          </a:solidFill>
                          <a:latin typeface="Times New Roman" panose="02020603050405020304" charset="0"/>
                          <a:cs typeface="Times New Roman" panose="02020603050405020304" charset="0"/>
                          <a:sym typeface="+mn-ea"/>
                        </a:rPr>
                        <a:t>双金属温度计</a:t>
                      </a:r>
                      <a:r>
                        <a:rPr lang="en-US" sz="1800" b="1" dirty="0">
                          <a:solidFill>
                            <a:srgbClr val="0000FF"/>
                          </a:solidFill>
                          <a:latin typeface="Times New Roman" panose="02020603050405020304" charset="0"/>
                          <a:cs typeface="Times New Roman" panose="02020603050405020304" charset="0"/>
                          <a:sym typeface="+mn-ea"/>
                        </a:rPr>
                        <a:t>)</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smtClean="0">
                          <a:solidFill>
                            <a:srgbClr val="19A794"/>
                          </a:solidFill>
                          <a:latin typeface="Times New Roman" panose="02020603050405020304" charset="0"/>
                          <a:cs typeface="Times New Roman" panose="02020603050405020304" charset="0"/>
                          <a:sym typeface="+mn-ea"/>
                        </a:rPr>
                        <a:t>－</a:t>
                      </a:r>
                      <a:r>
                        <a:rPr lang="en-US" sz="1800" b="1" dirty="0">
                          <a:solidFill>
                            <a:srgbClr val="19A794"/>
                          </a:solidFill>
                          <a:latin typeface="Times New Roman" panose="02020603050405020304" charset="0"/>
                          <a:cs typeface="Times New Roman" panose="02020603050405020304" charset="0"/>
                          <a:sym typeface="+mn-ea"/>
                        </a:rPr>
                        <a:t>100～600－80～600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sym typeface="+mn-ea"/>
                        </a:rPr>
                        <a:t>结构简单，价廉，一般用于直接读数</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sym typeface="+mn-ea"/>
                      </a:endParaRPr>
                    </a:p>
                    <a:p>
                      <a:pPr indent="0" algn="ctr">
                        <a:buNone/>
                      </a:pPr>
                      <a:r>
                        <a:rPr lang="en-US" sz="1800" b="1" dirty="0">
                          <a:solidFill>
                            <a:schemeClr val="tx1"/>
                          </a:solidFill>
                          <a:latin typeface="Times New Roman" panose="02020603050405020304" charset="0"/>
                          <a:cs typeface="Times New Roman" panose="02020603050405020304" charset="0"/>
                        </a:rPr>
                        <a:t> </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lgn="ctr">
                      <a:solidFill>
                        <a:srgbClr val="080000"/>
                      </a:solidFill>
                      <a:prstDash val="solid"/>
                      <a:round/>
                      <a:headEnd type="none" w="med" len="med"/>
                      <a:tailEnd type="none" w="med" len="med"/>
                    </a:lnL>
                    <a:lnR cap="flat">
                      <a:noFill/>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1029">
                <a:tc vMerge="1">
                  <a:txBody>
                    <a:bodyPr/>
                    <a:lstStyle/>
                    <a:p>
                      <a:endParaRPr lang="zh-CN"/>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sym typeface="+mn-ea"/>
                        </a:rPr>
                        <a:t>压力式</a:t>
                      </a:r>
                      <a:r>
                        <a:rPr lang="en-US" sz="1800" b="1" dirty="0">
                          <a:solidFill>
                            <a:srgbClr val="0000FF"/>
                          </a:solidFill>
                          <a:latin typeface="Times New Roman" panose="02020603050405020304" charset="0"/>
                          <a:cs typeface="Times New Roman" panose="02020603050405020304" charset="0"/>
                          <a:sym typeface="+mn-ea"/>
                        </a:rPr>
                        <a:t>(1)</a:t>
                      </a:r>
                      <a:r>
                        <a:rPr lang="en-US" sz="1800" b="1" dirty="0" err="1">
                          <a:solidFill>
                            <a:srgbClr val="0000FF"/>
                          </a:solidFill>
                          <a:latin typeface="Times New Roman" panose="02020603050405020304" charset="0"/>
                          <a:cs typeface="Times New Roman" panose="02020603050405020304" charset="0"/>
                          <a:sym typeface="+mn-ea"/>
                        </a:rPr>
                        <a:t>气体式</a:t>
                      </a:r>
                      <a:r>
                        <a:rPr lang="en-US" sz="1800" b="1" dirty="0">
                          <a:solidFill>
                            <a:srgbClr val="0000FF"/>
                          </a:solidFill>
                          <a:latin typeface="Times New Roman" panose="02020603050405020304" charset="0"/>
                          <a:cs typeface="Times New Roman" panose="02020603050405020304" charset="0"/>
                          <a:sym typeface="+mn-ea"/>
                        </a:rPr>
                        <a:t>(2)</a:t>
                      </a:r>
                      <a:r>
                        <a:rPr lang="en-US" sz="1800" b="1" dirty="0" err="1">
                          <a:solidFill>
                            <a:srgbClr val="0000FF"/>
                          </a:solidFill>
                          <a:latin typeface="Times New Roman" panose="02020603050405020304" charset="0"/>
                          <a:cs typeface="Times New Roman" panose="02020603050405020304" charset="0"/>
                          <a:sym typeface="+mn-ea"/>
                        </a:rPr>
                        <a:t>液体式</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19A794"/>
                          </a:solidFill>
                          <a:latin typeface="Times New Roman" panose="02020603050405020304" charset="0"/>
                          <a:cs typeface="Times New Roman" panose="02020603050405020304" charset="0"/>
                          <a:sym typeface="+mn-ea"/>
                        </a:rPr>
                        <a:t>－100～500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sym typeface="+mn-ea"/>
                        </a:rPr>
                        <a:t>耐震，价廉，准确度不高，滞后性大，可转换成电信号</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sym typeface="+mn-ea"/>
                      </a:endParaRPr>
                    </a:p>
                    <a:p>
                      <a:pPr indent="0" algn="ctr">
                        <a:buNone/>
                      </a:pPr>
                      <a:r>
                        <a:rPr lang="en-US" sz="1800" b="1" dirty="0">
                          <a:solidFill>
                            <a:schemeClr val="tx1"/>
                          </a:solidFill>
                          <a:latin typeface="Times New Roman" panose="02020603050405020304" charset="0"/>
                          <a:cs typeface="Times New Roman" panose="02020603050405020304" charset="0"/>
                        </a:rPr>
                        <a:t> </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2941">
                <a:tc vMerge="1">
                  <a:txBody>
                    <a:bodyPr/>
                    <a:lstStyle/>
                    <a:p>
                      <a:endParaRPr lang="zh-CN"/>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sym typeface="+mn-ea"/>
                        </a:rPr>
                        <a:t>热电偶</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19A794"/>
                          </a:solidFill>
                          <a:latin typeface="Times New Roman" panose="02020603050405020304" charset="0"/>
                          <a:cs typeface="Times New Roman" panose="02020603050405020304" charset="0"/>
                          <a:sym typeface="+mn-ea"/>
                        </a:rPr>
                        <a:t>－200～1 800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sym typeface="+mn-ea"/>
                        </a:rPr>
                        <a:t>种类多，结构简单，感温部小，广泛应用于高温测量</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sym typeface="+mn-ea"/>
                      </a:endParaRPr>
                    </a:p>
                    <a:p>
                      <a:pPr indent="0" algn="ctr">
                        <a:buNone/>
                      </a:pPr>
                      <a:r>
                        <a:rPr lang="en-US" sz="1800" b="1" dirty="0">
                          <a:solidFill>
                            <a:schemeClr val="tx1"/>
                          </a:solidFill>
                          <a:latin typeface="Times New Roman" panose="02020603050405020304" charset="0"/>
                          <a:cs typeface="Times New Roman" panose="02020603050405020304" charset="0"/>
                        </a:rPr>
                        <a:t> </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0764">
                <a:tc vMerge="1">
                  <a:txBody>
                    <a:bodyPr/>
                    <a:lstStyle/>
                    <a:p>
                      <a:endParaRPr lang="zh-CN"/>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0000FF"/>
                          </a:solidFill>
                          <a:latin typeface="Times New Roman" panose="02020603050405020304" charset="0"/>
                          <a:cs typeface="Times New Roman" panose="02020603050405020304" charset="0"/>
                        </a:rPr>
                        <a:t>　</a:t>
                      </a:r>
                      <a:r>
                        <a:rPr lang="en-US" sz="1800" b="1" dirty="0" err="1">
                          <a:solidFill>
                            <a:srgbClr val="0000FF"/>
                          </a:solidFill>
                          <a:latin typeface="Times New Roman" panose="02020603050405020304" charset="0"/>
                          <a:cs typeface="Times New Roman" panose="02020603050405020304" charset="0"/>
                          <a:sym typeface="+mn-ea"/>
                        </a:rPr>
                        <a:t>热电阻</a:t>
                      </a:r>
                      <a:r>
                        <a:rPr lang="en-US" sz="1800" b="1" dirty="0">
                          <a:solidFill>
                            <a:srgbClr val="0000FF"/>
                          </a:solidFill>
                          <a:latin typeface="Times New Roman" panose="02020603050405020304" charset="0"/>
                          <a:cs typeface="Times New Roman" panose="02020603050405020304" charset="0"/>
                          <a:sym typeface="+mn-ea"/>
                        </a:rPr>
                        <a:t>(1)</a:t>
                      </a:r>
                      <a:r>
                        <a:rPr lang="en-US" sz="1800" b="1" dirty="0" err="1">
                          <a:solidFill>
                            <a:srgbClr val="0000FF"/>
                          </a:solidFill>
                          <a:latin typeface="Times New Roman" panose="02020603050405020304" charset="0"/>
                          <a:cs typeface="Times New Roman" panose="02020603050405020304" charset="0"/>
                          <a:sym typeface="+mn-ea"/>
                        </a:rPr>
                        <a:t>金属热电阻</a:t>
                      </a:r>
                      <a:r>
                        <a:rPr lang="en-US" sz="1800" b="1" dirty="0">
                          <a:solidFill>
                            <a:srgbClr val="0000FF"/>
                          </a:solidFill>
                          <a:latin typeface="宋体" panose="02010600030101010101" pitchFamily="2" charset="-122"/>
                          <a:ea typeface="宋体" panose="02010600030101010101" pitchFamily="2" charset="-122"/>
                          <a:cs typeface="宋体" panose="02010600030101010101" pitchFamily="2" charset="-122"/>
                          <a:sym typeface="+mn-ea"/>
                        </a:rPr>
                        <a:t>  </a:t>
                      </a:r>
                      <a:r>
                        <a:rPr lang="en-US" sz="1800" b="1" dirty="0">
                          <a:solidFill>
                            <a:srgbClr val="0000FF"/>
                          </a:solidFill>
                          <a:latin typeface="Times New Roman" panose="02020603050405020304" charset="0"/>
                          <a:cs typeface="Times New Roman" panose="02020603050405020304" charset="0"/>
                          <a:sym typeface="+mn-ea"/>
                        </a:rPr>
                        <a:t>(2)</a:t>
                      </a:r>
                      <a:r>
                        <a:rPr lang="en-US" sz="1800" b="1" dirty="0" err="1">
                          <a:solidFill>
                            <a:srgbClr val="0000FF"/>
                          </a:solidFill>
                          <a:latin typeface="Times New Roman" panose="02020603050405020304" charset="0"/>
                          <a:cs typeface="Times New Roman" panose="02020603050405020304" charset="0"/>
                          <a:sym typeface="+mn-ea"/>
                        </a:rPr>
                        <a:t>半导体热敏电阻</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19A794"/>
                          </a:solidFill>
                          <a:latin typeface="Times New Roman" panose="02020603050405020304" charset="0"/>
                          <a:cs typeface="Times New Roman" panose="02020603050405020304" charset="0"/>
                          <a:sym typeface="+mn-ea"/>
                        </a:rPr>
                        <a:t>－260～800－50～300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sym typeface="+mn-ea"/>
                        </a:rPr>
                        <a:t>种类多，精度高，感温部较大，体积小，响应快，</a:t>
                      </a:r>
                      <a:r>
                        <a:rPr lang="en-US" sz="1800" b="1" dirty="0" err="1" smtClean="0">
                          <a:solidFill>
                            <a:schemeClr val="tx1"/>
                          </a:solidFill>
                          <a:latin typeface="Times New Roman" panose="02020603050405020304" charset="0"/>
                          <a:cs typeface="Times New Roman" panose="02020603050405020304" charset="0"/>
                          <a:sym typeface="+mn-ea"/>
                        </a:rPr>
                        <a:t>灵敏度高</a:t>
                      </a:r>
                      <a:r>
                        <a:rPr lang="en-US" sz="1800" b="1" dirty="0" smtClean="0">
                          <a:solidFill>
                            <a:schemeClr val="tx1"/>
                          </a:solidFill>
                          <a:latin typeface="Times New Roman" panose="02020603050405020304" charset="0"/>
                          <a:cs typeface="Times New Roman" panose="02020603050405020304" charset="0"/>
                        </a:rPr>
                        <a:t> </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0409">
                <a:tc vMerge="1">
                  <a:txBody>
                    <a:bodyPr/>
                    <a:lstStyle/>
                    <a:p>
                      <a:endParaRPr lang="zh-CN"/>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sym typeface="+mn-ea"/>
                        </a:rPr>
                        <a:t>集成温度传感器</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19A794"/>
                          </a:solidFill>
                          <a:latin typeface="Times New Roman" panose="02020603050405020304" charset="0"/>
                          <a:cs typeface="Times New Roman" panose="02020603050405020304" charset="0"/>
                          <a:sym typeface="+mn-ea"/>
                        </a:rPr>
                        <a:t>－55～150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sym typeface="+mn-ea"/>
                        </a:rPr>
                        <a:t>体积小，反应快，线性好，</a:t>
                      </a:r>
                      <a:r>
                        <a:rPr lang="en-US" sz="1800" b="1" dirty="0" err="1" smtClean="0">
                          <a:solidFill>
                            <a:schemeClr val="tx1"/>
                          </a:solidFill>
                          <a:latin typeface="Times New Roman" panose="02020603050405020304" charset="0"/>
                          <a:cs typeface="Times New Roman" panose="02020603050405020304" charset="0"/>
                          <a:sym typeface="+mn-ea"/>
                        </a:rPr>
                        <a:t>价格低等</a:t>
                      </a:r>
                      <a:r>
                        <a:rPr lang="en-US" sz="1800" b="1" dirty="0" smtClean="0">
                          <a:solidFill>
                            <a:schemeClr val="tx1"/>
                          </a:solidFill>
                          <a:latin typeface="Times New Roman" panose="02020603050405020304" charset="0"/>
                          <a:cs typeface="Times New Roman" panose="02020603050405020304" charset="0"/>
                        </a:rPr>
                        <a:t> </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11819">
                <a:tc>
                  <a:txBody>
                    <a:bodyPr/>
                    <a:lstStyle/>
                    <a:p>
                      <a:pPr indent="0" algn="ctr">
                        <a:buNone/>
                      </a:pPr>
                      <a:r>
                        <a:rPr lang="en-US" sz="1800" b="1" dirty="0" err="1">
                          <a:solidFill>
                            <a:srgbClr val="FF6600"/>
                          </a:solidFill>
                          <a:latin typeface="Times New Roman" panose="02020603050405020304" charset="0"/>
                          <a:cs typeface="Times New Roman" panose="02020603050405020304" charset="0"/>
                        </a:rPr>
                        <a:t>非接触式</a:t>
                      </a:r>
                      <a:endParaRPr lang="en-US" altLang="en-US" sz="1800" b="1" dirty="0">
                        <a:solidFill>
                          <a:srgbClr val="FF6600"/>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rgbClr val="0000FF"/>
                          </a:solidFill>
                          <a:latin typeface="Times New Roman" panose="02020603050405020304" charset="0"/>
                          <a:cs typeface="Times New Roman" panose="02020603050405020304" charset="0"/>
                        </a:rPr>
                        <a:t>辐射式温度计</a:t>
                      </a:r>
                      <a:r>
                        <a:rPr lang="en-US" sz="1800" b="1" dirty="0">
                          <a:solidFill>
                            <a:srgbClr val="0000FF"/>
                          </a:solidFill>
                          <a:latin typeface="Times New Roman" panose="02020603050405020304" charset="0"/>
                          <a:cs typeface="Times New Roman" panose="02020603050405020304" charset="0"/>
                        </a:rPr>
                        <a:t>(1)</a:t>
                      </a:r>
                      <a:r>
                        <a:rPr lang="en-US" sz="1800" b="1" dirty="0" err="1">
                          <a:solidFill>
                            <a:srgbClr val="0000FF"/>
                          </a:solidFill>
                          <a:latin typeface="Times New Roman" panose="02020603050405020304" charset="0"/>
                          <a:cs typeface="Times New Roman" panose="02020603050405020304" charset="0"/>
                        </a:rPr>
                        <a:t>光学高温计</a:t>
                      </a:r>
                      <a:r>
                        <a:rPr lang="en-US" sz="1800" b="1" dirty="0">
                          <a:solidFill>
                            <a:srgbClr val="0000FF"/>
                          </a:solidFill>
                          <a:latin typeface="Times New Roman" panose="02020603050405020304" charset="0"/>
                          <a:cs typeface="Times New Roman" panose="02020603050405020304" charset="0"/>
                        </a:rPr>
                        <a:t>(2)</a:t>
                      </a:r>
                      <a:r>
                        <a:rPr lang="en-US" sz="1800" b="1" dirty="0" err="1">
                          <a:solidFill>
                            <a:srgbClr val="0000FF"/>
                          </a:solidFill>
                          <a:latin typeface="Times New Roman" panose="02020603050405020304" charset="0"/>
                          <a:cs typeface="Times New Roman" panose="02020603050405020304" charset="0"/>
                        </a:rPr>
                        <a:t>比色高温计</a:t>
                      </a:r>
                      <a:r>
                        <a:rPr lang="en-US" sz="1800" b="1" dirty="0">
                          <a:solidFill>
                            <a:srgbClr val="0000FF"/>
                          </a:solidFill>
                          <a:latin typeface="Times New Roman" panose="02020603050405020304" charset="0"/>
                          <a:cs typeface="Times New Roman" panose="02020603050405020304" charset="0"/>
                        </a:rPr>
                        <a:t>(3)</a:t>
                      </a:r>
                      <a:r>
                        <a:rPr lang="en-US" sz="1800" b="1" dirty="0" err="1">
                          <a:solidFill>
                            <a:srgbClr val="0000FF"/>
                          </a:solidFill>
                          <a:latin typeface="Times New Roman" panose="02020603050405020304" charset="0"/>
                          <a:cs typeface="Times New Roman" panose="02020603050405020304" charset="0"/>
                        </a:rPr>
                        <a:t>红外光电温度计</a:t>
                      </a:r>
                      <a:endParaRPr lang="en-US" altLang="en-US" sz="1800" b="1" dirty="0">
                        <a:solidFill>
                          <a:srgbClr val="0000FF"/>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19A794"/>
                          </a:solidFill>
                          <a:latin typeface="Times New Roman" panose="02020603050405020304" charset="0"/>
                          <a:cs typeface="Times New Roman" panose="02020603050405020304" charset="0"/>
                        </a:rPr>
                        <a:t>－20～3500</a:t>
                      </a:r>
                      <a:endParaRPr lang="en-US" altLang="en-US" sz="1800" b="1" dirty="0">
                        <a:solidFill>
                          <a:srgbClr val="19A794"/>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dirty="0" err="1">
                          <a:solidFill>
                            <a:schemeClr val="tx1"/>
                          </a:solidFill>
                          <a:latin typeface="Times New Roman" panose="02020603050405020304" charset="0"/>
                          <a:cs typeface="Times New Roman" panose="02020603050405020304" charset="0"/>
                        </a:rPr>
                        <a:t>不干扰被测温度场，可对运动体测温，响应较快</a:t>
                      </a:r>
                      <a:r>
                        <a:rPr lang="en-US" sz="1800" b="1" dirty="0">
                          <a:solidFill>
                            <a:schemeClr val="tx1"/>
                          </a:solidFill>
                          <a:latin typeface="Times New Roman" panose="02020603050405020304" charset="0"/>
                          <a:cs typeface="Times New Roman" panose="02020603050405020304" charset="0"/>
                        </a:rPr>
                        <a:t>。</a:t>
                      </a:r>
                      <a:r>
                        <a:rPr lang="en-US" sz="1800" b="1" dirty="0" err="1">
                          <a:solidFill>
                            <a:schemeClr val="tx1"/>
                          </a:solidFill>
                          <a:latin typeface="Times New Roman" panose="02020603050405020304" charset="0"/>
                          <a:cs typeface="Times New Roman" panose="02020603050405020304" charset="0"/>
                        </a:rPr>
                        <a:t>测温计结构复杂，价高，须定标修正测量值</a:t>
                      </a:r>
                      <a:endParaRPr lang="en-US" altLang="en-US" sz="1800" b="1" dirty="0">
                        <a:solidFill>
                          <a:schemeClr val="tx1"/>
                        </a:solidFill>
                        <a:latin typeface="Times New Roman" panose="02020603050405020304" charset="0"/>
                        <a:ea typeface="Times New Roman" panose="02020603050405020304" charset="0"/>
                        <a:cs typeface="Times New Roman" panose="02020603050405020304" charset="0"/>
                      </a:endParaRPr>
                    </a:p>
                  </a:txBody>
                  <a:tcPr marL="68579" marR="68579"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transition>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4311" y="864377"/>
            <a:ext cx="10352405" cy="1477328"/>
          </a:xfrm>
          <a:prstGeom prst="rect">
            <a:avLst/>
          </a:prstGeom>
          <a:noFill/>
        </p:spPr>
        <p:txBody>
          <a:bodyPr wrap="square" rtlCol="0">
            <a:spAutoFit/>
          </a:bodyPr>
          <a:lstStyle/>
          <a:p>
            <a:pPr algn="l" fontAlgn="auto">
              <a:lnSpc>
                <a:spcPct val="150000"/>
              </a:lnSpc>
              <a:buClrTx/>
              <a:buSzTx/>
              <a:buFontTx/>
            </a:pPr>
            <a:r>
              <a:rPr lang="zh-CN" altLang="en-US" sz="2000" dirty="0">
                <a:latin typeface="黑体" panose="02010609060101010101" charset="-122"/>
                <a:ea typeface="黑体" panose="02010609060101010101" charset="-122"/>
              </a:rPr>
              <a:t>在被测温度一定时，</a:t>
            </a:r>
            <a:r>
              <a:rPr lang="zh-CN" altLang="en-US" sz="2000" dirty="0">
                <a:highlight>
                  <a:srgbClr val="00FF00"/>
                </a:highlight>
                <a:latin typeface="黑体" panose="02010609060101010101" charset="-122"/>
                <a:ea typeface="黑体" panose="02010609060101010101" charset="-122"/>
              </a:rPr>
              <a:t>AD590相当于一个恒流源</a:t>
            </a:r>
            <a:r>
              <a:rPr lang="zh-CN" altLang="en-US" sz="2000" dirty="0">
                <a:latin typeface="黑体" panose="02010609060101010101" charset="-122"/>
                <a:ea typeface="黑体" panose="02010609060101010101" charset="-122"/>
              </a:rPr>
              <a:t>，把它和5～30V的直流电源相连，并在输出端串联一个1kΩ的恒值电阻，那么，此</a:t>
            </a:r>
            <a:r>
              <a:rPr lang="zh-CN" altLang="en-US" sz="2000" dirty="0">
                <a:highlight>
                  <a:srgbClr val="00FF00"/>
                </a:highlight>
                <a:latin typeface="黑体" panose="02010609060101010101" charset="-122"/>
                <a:ea typeface="黑体" panose="02010609060101010101" charset="-122"/>
              </a:rPr>
              <a:t>电阻上流过的电流将和被测温度成正比</a:t>
            </a:r>
            <a:r>
              <a:rPr lang="zh-CN" altLang="en-US" sz="2000" dirty="0">
                <a:latin typeface="黑体" panose="02010609060101010101" charset="-122"/>
                <a:ea typeface="黑体" panose="02010609060101010101" charset="-122"/>
              </a:rPr>
              <a:t>，此时电阻两端将会有1mV/K的电压信号。</a:t>
            </a:r>
          </a:p>
        </p:txBody>
      </p:sp>
      <p:sp>
        <p:nvSpPr>
          <p:cNvPr id="5" name="文本框 4"/>
          <p:cNvSpPr txBox="1"/>
          <p:nvPr/>
        </p:nvSpPr>
        <p:spPr>
          <a:xfrm>
            <a:off x="2059673" y="5947608"/>
            <a:ext cx="2115478" cy="338554"/>
          </a:xfrm>
          <a:prstGeom prst="rect">
            <a:avLst/>
          </a:prstGeom>
          <a:noFill/>
        </p:spPr>
        <p:txBody>
          <a:bodyPr wrap="square" rtlCol="0">
            <a:spAutoFit/>
          </a:bodyPr>
          <a:lstStyle/>
          <a:p>
            <a:r>
              <a:rPr lang="en-US" altLang="zh-CN" sz="1600" dirty="0" err="1"/>
              <a:t>感温部分的核心电路</a:t>
            </a:r>
            <a:endParaRPr lang="en-US" altLang="zh-CN" sz="1600" dirty="0"/>
          </a:p>
        </p:txBody>
      </p:sp>
      <p:sp>
        <p:nvSpPr>
          <p:cNvPr id="2" name="文本框 1"/>
          <p:cNvSpPr txBox="1"/>
          <p:nvPr/>
        </p:nvSpPr>
        <p:spPr>
          <a:xfrm>
            <a:off x="8062440" y="5913474"/>
            <a:ext cx="2005766" cy="338554"/>
          </a:xfrm>
          <a:prstGeom prst="rect">
            <a:avLst/>
          </a:prstGeom>
          <a:noFill/>
        </p:spPr>
        <p:txBody>
          <a:bodyPr wrap="square" rtlCol="0">
            <a:spAutoFit/>
          </a:bodyPr>
          <a:lstStyle/>
          <a:p>
            <a:r>
              <a:rPr lang="en-US" altLang="zh-CN" sz="1600" dirty="0"/>
              <a:t>AD590的内部电路</a:t>
            </a:r>
          </a:p>
        </p:txBody>
      </p:sp>
      <p:pic>
        <p:nvPicPr>
          <p:cNvPr id="798" name="图片 798"/>
          <p:cNvPicPr>
            <a:picLocks noChangeAspect="1" noChangeArrowheads="1"/>
          </p:cNvPicPr>
          <p:nvPr/>
        </p:nvPicPr>
        <p:blipFill>
          <a:blip r:embed="rId3" cstate="print"/>
          <a:srcRect/>
          <a:stretch>
            <a:fillRect/>
          </a:stretch>
        </p:blipFill>
        <p:spPr>
          <a:xfrm>
            <a:off x="1857607" y="3029728"/>
            <a:ext cx="2847340" cy="2498725"/>
          </a:xfrm>
          <a:prstGeom prst="rect">
            <a:avLst/>
          </a:prstGeom>
          <a:noFill/>
          <a:ln w="9525">
            <a:noFill/>
            <a:miter lim="800000"/>
            <a:headEnd/>
            <a:tailEnd/>
          </a:ln>
        </p:spPr>
      </p:pic>
      <p:pic>
        <p:nvPicPr>
          <p:cNvPr id="801" name="图片 801"/>
          <p:cNvPicPr>
            <a:picLocks noChangeAspect="1" noChangeArrowheads="1"/>
          </p:cNvPicPr>
          <p:nvPr/>
        </p:nvPicPr>
        <p:blipFill>
          <a:blip r:embed="rId4" cstate="print"/>
          <a:srcRect/>
          <a:stretch>
            <a:fillRect/>
          </a:stretch>
        </p:blipFill>
        <p:spPr>
          <a:xfrm>
            <a:off x="7483880" y="2206656"/>
            <a:ext cx="3074670" cy="3579495"/>
          </a:xfrm>
          <a:prstGeom prst="rect">
            <a:avLst/>
          </a:prstGeom>
          <a:noFill/>
          <a:ln w="9525">
            <a:noFill/>
            <a:miter lim="800000"/>
            <a:headEnd/>
            <a:tailEnd/>
          </a:ln>
        </p:spPr>
      </p:pic>
      <p:sp>
        <p:nvSpPr>
          <p:cNvPr id="4" name="矩形 3"/>
          <p:cNvSpPr/>
          <p:nvPr/>
        </p:nvSpPr>
        <p:spPr>
          <a:xfrm>
            <a:off x="788285" y="177286"/>
            <a:ext cx="2492990" cy="646331"/>
          </a:xfrm>
          <a:prstGeom prst="rect">
            <a:avLst/>
          </a:prstGeom>
        </p:spPr>
        <p:txBody>
          <a:bodyPr wrap="none">
            <a:spAutoFit/>
          </a:bodyPr>
          <a:lstStyle/>
          <a:p>
            <a:pPr>
              <a:lnSpc>
                <a:spcPct val="150000"/>
              </a:lnSpc>
            </a:pPr>
            <a:r>
              <a:rPr lang="zh-CN" altLang="en-US" sz="2400" dirty="0">
                <a:solidFill>
                  <a:srgbClr val="0000FF"/>
                </a:solidFill>
                <a:latin typeface="黑体" panose="02010609060101010101" charset="-122"/>
                <a:ea typeface="黑体" panose="02010609060101010101" charset="-122"/>
              </a:rPr>
              <a:t>AD590的工作原理</a:t>
            </a:r>
          </a:p>
        </p:txBody>
      </p:sp>
    </p:spTree>
    <p:custDataLst>
      <p:tags r:id="rId1"/>
    </p:custDataLst>
  </p:cSld>
  <p:clrMapOvr>
    <a:masterClrMapping/>
  </p:clrMapOvr>
  <p:transition>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8915" y="462280"/>
            <a:ext cx="10352405" cy="553998"/>
          </a:xfrm>
          <a:prstGeom prst="rect">
            <a:avLst/>
          </a:prstGeom>
          <a:noFill/>
        </p:spPr>
        <p:txBody>
          <a:bodyPr wrap="square" rtlCol="0">
            <a:spAutoFit/>
          </a:bodyPr>
          <a:lstStyle/>
          <a:p>
            <a:pPr algn="l">
              <a:lnSpc>
                <a:spcPct val="125000"/>
              </a:lnSpc>
              <a:buClrTx/>
              <a:buSzTx/>
              <a:buFontTx/>
            </a:pPr>
            <a:r>
              <a:rPr lang="zh-CN" altLang="en-US" sz="2400" dirty="0">
                <a:solidFill>
                  <a:srgbClr val="0000FF"/>
                </a:solidFill>
                <a:latin typeface="黑体" panose="02010609060101010101" charset="-122"/>
                <a:ea typeface="黑体" panose="02010609060101010101" charset="-122"/>
              </a:rPr>
              <a:t>测温电路的设计</a:t>
            </a:r>
          </a:p>
        </p:txBody>
      </p:sp>
      <p:sp>
        <p:nvSpPr>
          <p:cNvPr id="5" name="文本框 4"/>
          <p:cNvSpPr txBox="1"/>
          <p:nvPr/>
        </p:nvSpPr>
        <p:spPr>
          <a:xfrm>
            <a:off x="2001268" y="4967609"/>
            <a:ext cx="3373167" cy="338554"/>
          </a:xfrm>
          <a:prstGeom prst="rect">
            <a:avLst/>
          </a:prstGeom>
          <a:noFill/>
        </p:spPr>
        <p:txBody>
          <a:bodyPr wrap="square" rtlCol="0">
            <a:spAutoFit/>
          </a:bodyPr>
          <a:lstStyle/>
          <a:p>
            <a:r>
              <a:rPr lang="en-US" altLang="zh-CN" sz="1600" dirty="0" err="1"/>
              <a:t>电流</a:t>
            </a:r>
            <a:r>
              <a:rPr lang="en-US" altLang="zh-CN" sz="1600" dirty="0"/>
              <a:t>/</a:t>
            </a:r>
            <a:r>
              <a:rPr lang="en-US" altLang="zh-CN" sz="1600" dirty="0" err="1"/>
              <a:t>电压及绝对</a:t>
            </a:r>
            <a:r>
              <a:rPr lang="en-US" altLang="zh-CN" sz="1600" dirty="0"/>
              <a:t>/</a:t>
            </a:r>
            <a:r>
              <a:rPr lang="en-US" altLang="zh-CN" sz="1600" dirty="0" err="1"/>
              <a:t>摄氏温标转换电路</a:t>
            </a:r>
            <a:endParaRPr lang="en-US" altLang="zh-CN" sz="1600" dirty="0"/>
          </a:p>
        </p:txBody>
      </p:sp>
      <p:sp>
        <p:nvSpPr>
          <p:cNvPr id="2" name="文本框 1"/>
          <p:cNvSpPr txBox="1"/>
          <p:nvPr/>
        </p:nvSpPr>
        <p:spPr>
          <a:xfrm>
            <a:off x="8361277" y="4925814"/>
            <a:ext cx="1701004" cy="338554"/>
          </a:xfrm>
          <a:prstGeom prst="rect">
            <a:avLst/>
          </a:prstGeom>
          <a:noFill/>
        </p:spPr>
        <p:txBody>
          <a:bodyPr wrap="square" rtlCol="0">
            <a:spAutoFit/>
          </a:bodyPr>
          <a:lstStyle/>
          <a:p>
            <a:r>
              <a:rPr lang="en-US" altLang="zh-CN" sz="1600" dirty="0" err="1"/>
              <a:t>简单的测温电路</a:t>
            </a:r>
            <a:endParaRPr lang="en-US" altLang="zh-CN" sz="1600" dirty="0"/>
          </a:p>
        </p:txBody>
      </p:sp>
      <p:pic>
        <p:nvPicPr>
          <p:cNvPr id="804" name="图片 804"/>
          <p:cNvPicPr>
            <a:picLocks noChangeAspect="1" noChangeArrowheads="1"/>
          </p:cNvPicPr>
          <p:nvPr/>
        </p:nvPicPr>
        <p:blipFill>
          <a:blip r:embed="rId3" cstate="print"/>
          <a:srcRect/>
          <a:stretch>
            <a:fillRect/>
          </a:stretch>
        </p:blipFill>
        <p:spPr>
          <a:xfrm>
            <a:off x="1651704" y="1553210"/>
            <a:ext cx="4260850" cy="2893060"/>
          </a:xfrm>
          <a:prstGeom prst="rect">
            <a:avLst/>
          </a:prstGeom>
          <a:noFill/>
          <a:ln w="9525">
            <a:noFill/>
            <a:miter lim="800000"/>
            <a:headEnd/>
            <a:tailEnd/>
          </a:ln>
        </p:spPr>
      </p:pic>
      <p:pic>
        <p:nvPicPr>
          <p:cNvPr id="807" name="图片 807"/>
          <p:cNvPicPr>
            <a:picLocks noChangeAspect="1" noChangeArrowheads="1"/>
          </p:cNvPicPr>
          <p:nvPr/>
        </p:nvPicPr>
        <p:blipFill>
          <a:blip r:embed="rId4" cstate="print"/>
          <a:srcRect/>
          <a:stretch>
            <a:fillRect/>
          </a:stretch>
        </p:blipFill>
        <p:spPr>
          <a:xfrm>
            <a:off x="7942019" y="1699895"/>
            <a:ext cx="2120265" cy="2719705"/>
          </a:xfrm>
          <a:prstGeom prst="rect">
            <a:avLst/>
          </a:prstGeom>
          <a:noFill/>
          <a:ln w="9525">
            <a:noFill/>
            <a:miter lim="800000"/>
            <a:headEnd/>
            <a:tailEnd/>
          </a:ln>
        </p:spPr>
      </p:pic>
    </p:spTree>
    <p:custDataLst>
      <p:tags r:id="rId1"/>
    </p:custDataLst>
  </p:cSld>
  <p:clrMapOvr>
    <a:masterClrMapping/>
  </p:clrMapOvr>
  <p:transition>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矩形 2"/>
          <p:cNvSpPr/>
          <p:nvPr/>
        </p:nvSpPr>
        <p:spPr>
          <a:xfrm>
            <a:off x="631375" y="1155487"/>
            <a:ext cx="8828315" cy="4452501"/>
          </a:xfrm>
          <a:prstGeom prst="rect">
            <a:avLst/>
          </a:prstGeom>
        </p:spPr>
        <p:txBody>
          <a:bodyPr wrap="square">
            <a:spAutoFit/>
          </a:bodyPr>
          <a:lstStyle/>
          <a:p>
            <a:pPr algn="just">
              <a:lnSpc>
                <a:spcPts val="2000"/>
              </a:lnSpc>
              <a:spcAft>
                <a:spcPts val="0"/>
              </a:spcAft>
            </a:pPr>
            <a:r>
              <a:rPr lang="en-US" altLang="zh-CN" kern="100" dirty="0">
                <a:latin typeface="宋体"/>
                <a:ea typeface="宋体"/>
              </a:rPr>
              <a:t>1</a:t>
            </a:r>
            <a:r>
              <a:rPr lang="zh-CN" altLang="zh-CN" kern="100" dirty="0">
                <a:latin typeface="Times New Roman"/>
                <a:ea typeface="宋体"/>
              </a:rPr>
              <a:t>、热电偶的基本组成部分是（</a:t>
            </a:r>
            <a:r>
              <a:rPr lang="en-US" altLang="zh-CN" kern="100" dirty="0">
                <a:latin typeface="Times New Roman"/>
                <a:ea typeface="宋体"/>
              </a:rPr>
              <a:t>       </a:t>
            </a:r>
            <a:r>
              <a:rPr lang="zh-CN" altLang="zh-CN" kern="100" dirty="0">
                <a:latin typeface="Times New Roman"/>
                <a:ea typeface="宋体"/>
              </a:rPr>
              <a:t>）。</a:t>
            </a:r>
          </a:p>
          <a:p>
            <a:pPr indent="266700" algn="just">
              <a:lnSpc>
                <a:spcPts val="2000"/>
              </a:lnSpc>
              <a:spcAft>
                <a:spcPts val="0"/>
              </a:spcAft>
            </a:pPr>
            <a:r>
              <a:rPr lang="en-US" altLang="zh-CN" kern="100" dirty="0">
                <a:latin typeface="宋体"/>
                <a:ea typeface="宋体"/>
              </a:rPr>
              <a:t>A. </a:t>
            </a:r>
            <a:r>
              <a:rPr lang="zh-CN" altLang="zh-CN" kern="100" dirty="0">
                <a:latin typeface="Times New Roman"/>
                <a:ea typeface="宋体"/>
              </a:rPr>
              <a:t>热电极</a:t>
            </a:r>
            <a:r>
              <a:rPr lang="en-US" altLang="zh-CN" kern="100" dirty="0">
                <a:latin typeface="Times New Roman"/>
                <a:ea typeface="宋体"/>
              </a:rPr>
              <a:t>                  B. </a:t>
            </a:r>
            <a:r>
              <a:rPr lang="zh-CN" altLang="zh-CN" kern="100" dirty="0">
                <a:latin typeface="Times New Roman"/>
                <a:ea typeface="宋体"/>
              </a:rPr>
              <a:t>保护管</a:t>
            </a:r>
          </a:p>
          <a:p>
            <a:pPr indent="266700" algn="just">
              <a:lnSpc>
                <a:spcPts val="2000"/>
              </a:lnSpc>
              <a:spcAft>
                <a:spcPts val="0"/>
              </a:spcAft>
            </a:pPr>
            <a:r>
              <a:rPr lang="en-US" altLang="zh-CN" kern="100" dirty="0">
                <a:latin typeface="宋体"/>
                <a:ea typeface="宋体"/>
              </a:rPr>
              <a:t>C. </a:t>
            </a:r>
            <a:r>
              <a:rPr lang="zh-CN" altLang="zh-CN" kern="100" dirty="0">
                <a:latin typeface="Times New Roman"/>
                <a:ea typeface="宋体"/>
              </a:rPr>
              <a:t>绝缘管</a:t>
            </a:r>
            <a:r>
              <a:rPr lang="en-US" altLang="zh-CN" kern="100" dirty="0">
                <a:latin typeface="Times New Roman"/>
                <a:ea typeface="宋体"/>
              </a:rPr>
              <a:t>                  D. </a:t>
            </a:r>
            <a:r>
              <a:rPr lang="zh-CN" altLang="zh-CN" kern="100" dirty="0">
                <a:latin typeface="Times New Roman"/>
                <a:ea typeface="宋体"/>
              </a:rPr>
              <a:t>接线盒</a:t>
            </a:r>
          </a:p>
          <a:p>
            <a:pPr algn="just">
              <a:lnSpc>
                <a:spcPts val="2000"/>
              </a:lnSpc>
              <a:spcAft>
                <a:spcPts val="0"/>
              </a:spcAft>
              <a:tabLst>
                <a:tab pos="1571625" algn="l"/>
              </a:tabLst>
            </a:pPr>
            <a:r>
              <a:rPr lang="en-US" altLang="zh-CN" kern="100" dirty="0">
                <a:latin typeface="宋体"/>
                <a:ea typeface="宋体"/>
              </a:rPr>
              <a:t>2</a:t>
            </a:r>
            <a:r>
              <a:rPr lang="zh-CN" altLang="zh-CN" kern="100" dirty="0">
                <a:latin typeface="Times New Roman"/>
                <a:ea typeface="宋体"/>
              </a:rPr>
              <a:t>、在实际应用中，用作热电极的材料一般应具备的条件不包括（</a:t>
            </a:r>
            <a:r>
              <a:rPr lang="en-US" altLang="zh-CN" kern="100" dirty="0">
                <a:latin typeface="Times New Roman"/>
                <a:ea typeface="宋体"/>
              </a:rPr>
              <a:t>      </a:t>
            </a:r>
            <a:r>
              <a:rPr lang="zh-CN" altLang="zh-CN" kern="100" dirty="0">
                <a:latin typeface="Times New Roman"/>
                <a:ea typeface="宋体"/>
              </a:rPr>
              <a:t>）。</a:t>
            </a:r>
          </a:p>
          <a:p>
            <a:pPr indent="266700" algn="just">
              <a:lnSpc>
                <a:spcPts val="2000"/>
              </a:lnSpc>
              <a:spcAft>
                <a:spcPts val="0"/>
              </a:spcAft>
              <a:tabLst>
                <a:tab pos="1571625" algn="l"/>
              </a:tabLst>
            </a:pPr>
            <a:r>
              <a:rPr lang="en-US" altLang="zh-CN" kern="100" dirty="0">
                <a:latin typeface="宋体"/>
                <a:ea typeface="宋体"/>
              </a:rPr>
              <a:t>A. </a:t>
            </a:r>
            <a:r>
              <a:rPr lang="zh-CN" altLang="zh-CN" kern="100" dirty="0">
                <a:latin typeface="Times New Roman"/>
                <a:ea typeface="宋体"/>
              </a:rPr>
              <a:t>物理化学性能稳定</a:t>
            </a:r>
            <a:r>
              <a:rPr lang="en-US" altLang="zh-CN" kern="100" dirty="0">
                <a:latin typeface="Times New Roman"/>
                <a:ea typeface="宋体"/>
              </a:rPr>
              <a:t>        B. </a:t>
            </a:r>
            <a:r>
              <a:rPr lang="zh-CN" altLang="zh-CN" kern="100" dirty="0">
                <a:latin typeface="Times New Roman"/>
                <a:ea typeface="宋体"/>
              </a:rPr>
              <a:t>温度测量范围广</a:t>
            </a:r>
          </a:p>
          <a:p>
            <a:pPr indent="266700" algn="just">
              <a:lnSpc>
                <a:spcPts val="2000"/>
              </a:lnSpc>
              <a:spcAft>
                <a:spcPts val="0"/>
              </a:spcAft>
              <a:tabLst>
                <a:tab pos="1571625" algn="l"/>
              </a:tabLst>
            </a:pPr>
            <a:r>
              <a:rPr lang="en-US" altLang="zh-CN" kern="100" dirty="0">
                <a:latin typeface="宋体"/>
                <a:ea typeface="宋体"/>
              </a:rPr>
              <a:t>C. </a:t>
            </a:r>
            <a:r>
              <a:rPr lang="zh-CN" altLang="zh-CN" kern="100" dirty="0">
                <a:latin typeface="Times New Roman"/>
                <a:ea typeface="宋体"/>
              </a:rPr>
              <a:t>电阻温度系数要大</a:t>
            </a:r>
            <a:r>
              <a:rPr lang="en-US" altLang="zh-CN" kern="100" dirty="0">
                <a:latin typeface="Times New Roman"/>
                <a:ea typeface="宋体"/>
              </a:rPr>
              <a:t>        D. </a:t>
            </a:r>
            <a:r>
              <a:rPr lang="zh-CN" altLang="zh-CN" kern="100" dirty="0">
                <a:latin typeface="Times New Roman"/>
                <a:ea typeface="宋体"/>
              </a:rPr>
              <a:t>材料的机械强度要高</a:t>
            </a:r>
          </a:p>
          <a:p>
            <a:pPr algn="just">
              <a:lnSpc>
                <a:spcPts val="2000"/>
              </a:lnSpc>
              <a:spcAft>
                <a:spcPts val="0"/>
              </a:spcAft>
              <a:tabLst>
                <a:tab pos="1571625" algn="l"/>
              </a:tabLst>
            </a:pPr>
            <a:r>
              <a:rPr lang="en-US" altLang="zh-CN" kern="100" dirty="0">
                <a:latin typeface="宋体"/>
                <a:ea typeface="宋体"/>
              </a:rPr>
              <a:t>3</a:t>
            </a:r>
            <a:r>
              <a:rPr lang="zh-CN" altLang="zh-CN" kern="100" dirty="0">
                <a:latin typeface="Times New Roman"/>
                <a:ea typeface="宋体"/>
              </a:rPr>
              <a:t>、为了减小热电偶测温时的测量误差，需要进行的温度补偿方法不包括（</a:t>
            </a:r>
            <a:r>
              <a:rPr lang="en-US" altLang="zh-CN" kern="100" dirty="0">
                <a:latin typeface="Times New Roman"/>
                <a:ea typeface="宋体"/>
              </a:rPr>
              <a:t>     </a:t>
            </a:r>
            <a:r>
              <a:rPr lang="zh-CN" altLang="zh-CN" kern="100" dirty="0">
                <a:latin typeface="Times New Roman"/>
                <a:ea typeface="宋体"/>
              </a:rPr>
              <a:t>）。</a:t>
            </a:r>
          </a:p>
          <a:p>
            <a:pPr indent="266700" algn="just">
              <a:lnSpc>
                <a:spcPts val="2000"/>
              </a:lnSpc>
              <a:spcAft>
                <a:spcPts val="0"/>
              </a:spcAft>
              <a:tabLst>
                <a:tab pos="1571625" algn="l"/>
              </a:tabLst>
            </a:pPr>
            <a:r>
              <a:rPr lang="en-US" altLang="zh-CN" kern="100" dirty="0">
                <a:latin typeface="宋体"/>
                <a:ea typeface="宋体"/>
              </a:rPr>
              <a:t>A. </a:t>
            </a:r>
            <a:r>
              <a:rPr lang="zh-CN" altLang="zh-CN" kern="100" dirty="0">
                <a:latin typeface="Times New Roman"/>
                <a:ea typeface="宋体"/>
              </a:rPr>
              <a:t>补偿导线法</a:t>
            </a:r>
            <a:r>
              <a:rPr lang="en-US" altLang="zh-CN" kern="100" dirty="0">
                <a:latin typeface="Times New Roman"/>
                <a:ea typeface="宋体"/>
              </a:rPr>
              <a:t>              B. </a:t>
            </a:r>
            <a:r>
              <a:rPr lang="zh-CN" altLang="zh-CN" kern="100" dirty="0">
                <a:latin typeface="Times New Roman"/>
                <a:ea typeface="宋体"/>
              </a:rPr>
              <a:t>电桥补偿法</a:t>
            </a:r>
          </a:p>
          <a:p>
            <a:pPr indent="266700" algn="just">
              <a:lnSpc>
                <a:spcPts val="2000"/>
              </a:lnSpc>
              <a:spcAft>
                <a:spcPts val="0"/>
              </a:spcAft>
              <a:tabLst>
                <a:tab pos="1571625" algn="l"/>
              </a:tabLst>
            </a:pPr>
            <a:r>
              <a:rPr lang="en-US" altLang="zh-CN" kern="100" dirty="0">
                <a:latin typeface="宋体"/>
                <a:ea typeface="宋体"/>
              </a:rPr>
              <a:t>C. </a:t>
            </a:r>
            <a:r>
              <a:rPr lang="zh-CN" altLang="zh-CN" kern="100" dirty="0">
                <a:latin typeface="Times New Roman"/>
                <a:ea typeface="宋体"/>
              </a:rPr>
              <a:t>冷端恒温法</a:t>
            </a:r>
            <a:r>
              <a:rPr lang="en-US" altLang="zh-CN" kern="100" dirty="0">
                <a:latin typeface="Times New Roman"/>
                <a:ea typeface="宋体"/>
              </a:rPr>
              <a:t>              D. </a:t>
            </a:r>
            <a:r>
              <a:rPr lang="zh-CN" altLang="zh-CN" kern="100" dirty="0">
                <a:latin typeface="Times New Roman"/>
                <a:ea typeface="宋体"/>
              </a:rPr>
              <a:t>差动放大法</a:t>
            </a:r>
          </a:p>
          <a:p>
            <a:pPr algn="just">
              <a:lnSpc>
                <a:spcPts val="2000"/>
              </a:lnSpc>
              <a:spcAft>
                <a:spcPts val="0"/>
              </a:spcAft>
              <a:tabLst>
                <a:tab pos="1571625" algn="l"/>
              </a:tabLst>
            </a:pPr>
            <a:r>
              <a:rPr lang="en-US" altLang="zh-CN" kern="100" dirty="0">
                <a:latin typeface="宋体"/>
                <a:ea typeface="宋体"/>
              </a:rPr>
              <a:t>4</a:t>
            </a:r>
            <a:r>
              <a:rPr lang="zh-CN" altLang="zh-CN" kern="100" dirty="0">
                <a:latin typeface="Times New Roman"/>
                <a:ea typeface="宋体"/>
              </a:rPr>
              <a:t>、用热电阻测温时，热电阻在电桥中采用三线制接法的目的是（</a:t>
            </a:r>
            <a:r>
              <a:rPr lang="en-US" altLang="zh-CN" kern="100" dirty="0">
                <a:latin typeface="Times New Roman"/>
                <a:ea typeface="宋体"/>
              </a:rPr>
              <a:t>      </a:t>
            </a:r>
            <a:r>
              <a:rPr lang="zh-CN" altLang="zh-CN" kern="100" dirty="0">
                <a:latin typeface="Times New Roman"/>
                <a:ea typeface="宋体"/>
              </a:rPr>
              <a:t>）。</a:t>
            </a:r>
          </a:p>
          <a:p>
            <a:pPr indent="266700" algn="just">
              <a:lnSpc>
                <a:spcPts val="2000"/>
              </a:lnSpc>
              <a:spcAft>
                <a:spcPts val="0"/>
              </a:spcAft>
            </a:pPr>
            <a:r>
              <a:rPr lang="en-US" altLang="zh-CN" kern="100" dirty="0">
                <a:latin typeface="宋体"/>
                <a:ea typeface="宋体"/>
              </a:rPr>
              <a:t>A</a:t>
            </a:r>
            <a:r>
              <a:rPr lang="zh-CN" altLang="zh-CN" kern="100" dirty="0">
                <a:latin typeface="Times New Roman"/>
                <a:ea typeface="宋体"/>
              </a:rPr>
              <a:t>．接线方便</a:t>
            </a:r>
            <a:r>
              <a:rPr lang="en-US" altLang="zh-CN" kern="100" dirty="0">
                <a:latin typeface="Times New Roman"/>
                <a:ea typeface="宋体"/>
              </a:rPr>
              <a:t> </a:t>
            </a:r>
            <a:endParaRPr lang="zh-CN" altLang="zh-CN" kern="100" dirty="0">
              <a:latin typeface="Times New Roman"/>
              <a:ea typeface="宋体"/>
            </a:endParaRPr>
          </a:p>
          <a:p>
            <a:pPr indent="266700" algn="just">
              <a:lnSpc>
                <a:spcPts val="2000"/>
              </a:lnSpc>
              <a:spcAft>
                <a:spcPts val="0"/>
              </a:spcAft>
            </a:pPr>
            <a:r>
              <a:rPr lang="en-US" altLang="zh-CN" kern="100" dirty="0">
                <a:latin typeface="宋体"/>
                <a:ea typeface="宋体"/>
              </a:rPr>
              <a:t>B. </a:t>
            </a:r>
            <a:r>
              <a:rPr lang="zh-CN" altLang="zh-CN" kern="100" dirty="0">
                <a:latin typeface="Times New Roman"/>
                <a:ea typeface="宋体"/>
              </a:rPr>
              <a:t>减小引线电阻变化产生的测量误差</a:t>
            </a:r>
          </a:p>
          <a:p>
            <a:pPr indent="266700" algn="just">
              <a:lnSpc>
                <a:spcPts val="2000"/>
              </a:lnSpc>
              <a:spcAft>
                <a:spcPts val="0"/>
              </a:spcAft>
            </a:pPr>
            <a:r>
              <a:rPr lang="en-US" altLang="zh-CN" kern="100" dirty="0">
                <a:latin typeface="宋体"/>
                <a:ea typeface="宋体"/>
              </a:rPr>
              <a:t>C. </a:t>
            </a:r>
            <a:r>
              <a:rPr lang="zh-CN" altLang="zh-CN" kern="100" dirty="0">
                <a:latin typeface="Times New Roman"/>
                <a:ea typeface="宋体"/>
              </a:rPr>
              <a:t>减小桥路中其它电阻对热电阻的影响</a:t>
            </a:r>
            <a:r>
              <a:rPr lang="en-US" altLang="zh-CN" kern="100" dirty="0">
                <a:latin typeface="Times New Roman"/>
                <a:ea typeface="宋体"/>
              </a:rPr>
              <a:t>  </a:t>
            </a:r>
            <a:endParaRPr lang="zh-CN" altLang="zh-CN" kern="100" dirty="0">
              <a:latin typeface="Times New Roman"/>
              <a:ea typeface="宋体"/>
            </a:endParaRPr>
          </a:p>
          <a:p>
            <a:pPr indent="266700" algn="just">
              <a:lnSpc>
                <a:spcPts val="2000"/>
              </a:lnSpc>
              <a:spcAft>
                <a:spcPts val="0"/>
              </a:spcAft>
            </a:pPr>
            <a:r>
              <a:rPr lang="en-US" altLang="zh-CN" kern="100" dirty="0">
                <a:latin typeface="宋体"/>
                <a:ea typeface="宋体"/>
              </a:rPr>
              <a:t>D. </a:t>
            </a:r>
            <a:r>
              <a:rPr lang="zh-CN" altLang="zh-CN" kern="100" dirty="0">
                <a:latin typeface="Times New Roman"/>
                <a:ea typeface="宋体"/>
              </a:rPr>
              <a:t>减小桥路中电源对热电阻的影响</a:t>
            </a:r>
          </a:p>
          <a:p>
            <a:pPr algn="just">
              <a:lnSpc>
                <a:spcPts val="2000"/>
              </a:lnSpc>
              <a:spcAft>
                <a:spcPts val="0"/>
              </a:spcAft>
            </a:pPr>
            <a:r>
              <a:rPr lang="en-US" altLang="zh-CN" kern="100" dirty="0">
                <a:latin typeface="宋体"/>
                <a:ea typeface="宋体"/>
              </a:rPr>
              <a:t>5</a:t>
            </a:r>
            <a:r>
              <a:rPr lang="zh-CN" altLang="zh-CN" kern="100" dirty="0">
                <a:latin typeface="Times New Roman"/>
                <a:ea typeface="宋体"/>
              </a:rPr>
              <a:t>、目前，我国生产的铂热电阻，其初始电阻值有（</a:t>
            </a:r>
            <a:r>
              <a:rPr lang="en-US" altLang="zh-CN" kern="100" dirty="0">
                <a:latin typeface="Times New Roman"/>
                <a:ea typeface="宋体"/>
              </a:rPr>
              <a:t>        </a:t>
            </a:r>
            <a:r>
              <a:rPr lang="zh-CN" altLang="zh-CN" kern="100" dirty="0">
                <a:latin typeface="Times New Roman"/>
                <a:ea typeface="宋体"/>
              </a:rPr>
              <a:t>）。</a:t>
            </a:r>
          </a:p>
          <a:p>
            <a:pPr indent="266700" algn="just">
              <a:lnSpc>
                <a:spcPts val="2000"/>
              </a:lnSpc>
              <a:spcAft>
                <a:spcPts val="0"/>
              </a:spcAft>
            </a:pPr>
            <a:r>
              <a:rPr lang="en-US" altLang="zh-CN" kern="100" dirty="0">
                <a:latin typeface="宋体"/>
                <a:ea typeface="宋体"/>
              </a:rPr>
              <a:t>A</a:t>
            </a:r>
            <a:r>
              <a:rPr lang="zh-CN" altLang="zh-CN" kern="100" dirty="0">
                <a:latin typeface="Times New Roman"/>
                <a:ea typeface="宋体"/>
              </a:rPr>
              <a:t>．</a:t>
            </a:r>
            <a:r>
              <a:rPr lang="en-US" altLang="zh-CN" kern="100" dirty="0">
                <a:latin typeface="Times New Roman"/>
                <a:ea typeface="宋体"/>
              </a:rPr>
              <a:t>30</a:t>
            </a:r>
            <a:r>
              <a:rPr lang="en-US" altLang="zh-CN" kern="100" dirty="0">
                <a:latin typeface="宋体"/>
                <a:ea typeface="宋体"/>
                <a:sym typeface="Symbol"/>
              </a:rPr>
              <a:t></a:t>
            </a:r>
            <a:r>
              <a:rPr lang="en-US" altLang="zh-CN" kern="100" dirty="0">
                <a:latin typeface="宋体"/>
                <a:ea typeface="宋体"/>
              </a:rPr>
              <a:t>                    B</a:t>
            </a:r>
            <a:r>
              <a:rPr lang="zh-CN" altLang="zh-CN" kern="100" dirty="0">
                <a:latin typeface="Times New Roman"/>
                <a:ea typeface="宋体"/>
              </a:rPr>
              <a:t>．</a:t>
            </a:r>
            <a:r>
              <a:rPr lang="en-US" altLang="zh-CN" kern="100" dirty="0">
                <a:latin typeface="Times New Roman"/>
                <a:ea typeface="宋体"/>
              </a:rPr>
              <a:t>50</a:t>
            </a:r>
            <a:r>
              <a:rPr lang="en-US" altLang="zh-CN" kern="100" dirty="0">
                <a:latin typeface="宋体"/>
                <a:ea typeface="宋体"/>
                <a:sym typeface="Symbol"/>
              </a:rPr>
              <a:t></a:t>
            </a:r>
            <a:endParaRPr lang="zh-CN" altLang="zh-CN" kern="100" dirty="0">
              <a:latin typeface="Times New Roman"/>
              <a:ea typeface="宋体"/>
            </a:endParaRPr>
          </a:p>
          <a:p>
            <a:pPr indent="266700" algn="just">
              <a:lnSpc>
                <a:spcPts val="2000"/>
              </a:lnSpc>
              <a:spcAft>
                <a:spcPts val="0"/>
              </a:spcAft>
            </a:pPr>
            <a:r>
              <a:rPr lang="en-US" altLang="zh-CN" kern="100" dirty="0">
                <a:latin typeface="宋体"/>
                <a:ea typeface="宋体"/>
              </a:rPr>
              <a:t>C</a:t>
            </a:r>
            <a:r>
              <a:rPr lang="zh-CN" altLang="zh-CN" kern="100" dirty="0">
                <a:latin typeface="Times New Roman"/>
                <a:ea typeface="宋体"/>
              </a:rPr>
              <a:t>．</a:t>
            </a:r>
            <a:r>
              <a:rPr lang="en-US" altLang="zh-CN" kern="100" dirty="0">
                <a:latin typeface="Times New Roman"/>
                <a:ea typeface="宋体"/>
              </a:rPr>
              <a:t>100</a:t>
            </a:r>
            <a:r>
              <a:rPr lang="en-US" altLang="zh-CN" kern="100" dirty="0">
                <a:latin typeface="宋体"/>
                <a:ea typeface="宋体"/>
                <a:sym typeface="Symbol"/>
              </a:rPr>
              <a:t></a:t>
            </a:r>
            <a:r>
              <a:rPr lang="en-US" altLang="zh-CN" kern="100" dirty="0">
                <a:latin typeface="宋体"/>
                <a:ea typeface="宋体"/>
              </a:rPr>
              <a:t>                   D</a:t>
            </a:r>
            <a:r>
              <a:rPr lang="zh-CN" altLang="zh-CN" kern="100" dirty="0">
                <a:latin typeface="Times New Roman"/>
                <a:ea typeface="宋体"/>
              </a:rPr>
              <a:t>．</a:t>
            </a:r>
            <a:r>
              <a:rPr lang="en-US" altLang="zh-CN" kern="100" dirty="0">
                <a:latin typeface="Times New Roman"/>
                <a:ea typeface="宋体"/>
              </a:rPr>
              <a:t>40</a:t>
            </a:r>
            <a:r>
              <a:rPr lang="en-US" altLang="zh-CN" kern="100" dirty="0">
                <a:latin typeface="宋体"/>
                <a:ea typeface="宋体"/>
                <a:sym typeface="Symbol"/>
              </a:rPr>
              <a:t></a:t>
            </a:r>
            <a:endParaRPr lang="zh-CN" altLang="zh-CN" kern="100" dirty="0">
              <a:effectLst/>
              <a:latin typeface="Times New Roman"/>
              <a:ea typeface="宋体"/>
            </a:endParaRPr>
          </a:p>
        </p:txBody>
      </p:sp>
      <p:graphicFrame>
        <p:nvGraphicFramePr>
          <p:cNvPr id="5" name="表格 4"/>
          <p:cNvGraphicFramePr>
            <a:graphicFrameLocks noGrp="1"/>
          </p:cNvGraphicFramePr>
          <p:nvPr>
            <p:extLst>
              <p:ext uri="{D42A27DB-BD31-4B8C-83A1-F6EECF244321}">
                <p14:modId xmlns:p14="http://schemas.microsoft.com/office/powerpoint/2010/main" val="1957425041"/>
              </p:ext>
            </p:extLst>
          </p:nvPr>
        </p:nvGraphicFramePr>
        <p:xfrm>
          <a:off x="10686483" y="2250281"/>
          <a:ext cx="863260" cy="1270000"/>
        </p:xfrm>
        <a:graphic>
          <a:graphicData uri="http://schemas.openxmlformats.org/drawingml/2006/table">
            <a:tbl>
              <a:tblPr firstRow="1" firstCol="1" bandRow="1">
                <a:tableStyleId>{5C22544A-7EE6-4342-B048-85BDC9FD1C3A}</a:tableStyleId>
              </a:tblPr>
              <a:tblGrid>
                <a:gridCol w="351631"/>
                <a:gridCol w="511629"/>
              </a:tblGrid>
              <a:tr h="0">
                <a:tc>
                  <a:txBody>
                    <a:bodyPr/>
                    <a:lstStyle/>
                    <a:p>
                      <a:pPr algn="just">
                        <a:lnSpc>
                          <a:spcPts val="2000"/>
                        </a:lnSpc>
                        <a:spcAft>
                          <a:spcPts val="0"/>
                        </a:spcAft>
                        <a:tabLst>
                          <a:tab pos="335280" algn="l"/>
                        </a:tabLst>
                      </a:pPr>
                      <a:r>
                        <a:rPr lang="en-US" sz="1050" kern="100" dirty="0">
                          <a:effectLst/>
                        </a:rPr>
                        <a:t>1	</a:t>
                      </a:r>
                      <a:endParaRPr lang="zh-CN" sz="1050" kern="100" dirty="0">
                        <a:effectLst/>
                        <a:latin typeface="Times New Roman"/>
                        <a:ea typeface="宋体"/>
                      </a:endParaRPr>
                    </a:p>
                  </a:txBody>
                  <a:tcPr marL="68579" marR="68579" marT="0" marB="0"/>
                </a:tc>
                <a:tc>
                  <a:txBody>
                    <a:bodyPr/>
                    <a:lstStyle/>
                    <a:p>
                      <a:pPr algn="just">
                        <a:lnSpc>
                          <a:spcPts val="2000"/>
                        </a:lnSpc>
                        <a:spcAft>
                          <a:spcPts val="0"/>
                        </a:spcAft>
                      </a:pPr>
                      <a:r>
                        <a:rPr lang="en-US" sz="1050" kern="100" dirty="0">
                          <a:effectLst/>
                        </a:rPr>
                        <a:t>A</a:t>
                      </a:r>
                      <a:endParaRPr lang="zh-CN" sz="1050" kern="100" dirty="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2</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3</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4</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B</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5</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dirty="0">
                          <a:effectLst/>
                        </a:rPr>
                        <a:t>C</a:t>
                      </a:r>
                      <a:endParaRPr lang="zh-CN" sz="1050" kern="100" dirty="0">
                        <a:effectLst/>
                        <a:latin typeface="Times New Roman"/>
                        <a:ea typeface="宋体"/>
                      </a:endParaRPr>
                    </a:p>
                  </a:txBody>
                  <a:tcPr marL="68579" marR="68579" marT="0" marB="0"/>
                </a:tc>
              </a:tr>
            </a:tbl>
          </a:graphicData>
        </a:graphic>
      </p:graphicFrame>
    </p:spTree>
    <p:extLst>
      <p:ext uri="{BB962C8B-B14F-4D97-AF65-F5344CB8AC3E}">
        <p14:creationId xmlns:p14="http://schemas.microsoft.com/office/powerpoint/2010/main" val="180700330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01489" y="902570"/>
            <a:ext cx="6092825" cy="4247317"/>
          </a:xfrm>
          <a:prstGeom prst="rect">
            <a:avLst/>
          </a:prstGeom>
        </p:spPr>
        <p:txBody>
          <a:bodyPr>
            <a:spAutoFit/>
          </a:bodyPr>
          <a:lstStyle/>
          <a:p>
            <a:r>
              <a:rPr lang="en-US" altLang="zh-CN" dirty="0"/>
              <a:t>6</a:t>
            </a:r>
            <a:r>
              <a:rPr lang="zh-CN" altLang="en-US" dirty="0"/>
              <a:t>、我国生产的铜热电阻，其初始电阻</a:t>
            </a:r>
            <a:r>
              <a:rPr lang="en-US" altLang="zh-CN" dirty="0"/>
              <a:t>R</a:t>
            </a:r>
            <a:r>
              <a:rPr lang="en-US" altLang="zh-CN" baseline="-25000" dirty="0"/>
              <a:t>0</a:t>
            </a:r>
            <a:r>
              <a:rPr lang="zh-CN" altLang="en-US" dirty="0"/>
              <a:t>为（    ）。</a:t>
            </a:r>
          </a:p>
          <a:p>
            <a:r>
              <a:rPr lang="en-US" altLang="zh-CN" dirty="0"/>
              <a:t>A</a:t>
            </a:r>
            <a:r>
              <a:rPr lang="zh-CN" altLang="en-US" dirty="0"/>
              <a:t>．</a:t>
            </a:r>
            <a:r>
              <a:rPr lang="en-US" altLang="zh-CN" dirty="0"/>
              <a:t>50Ω                     B</a:t>
            </a:r>
            <a:r>
              <a:rPr lang="zh-CN" altLang="en-US" dirty="0"/>
              <a:t>．</a:t>
            </a:r>
            <a:r>
              <a:rPr lang="en-US" altLang="zh-CN" dirty="0"/>
              <a:t>100Ω  </a:t>
            </a:r>
          </a:p>
          <a:p>
            <a:r>
              <a:rPr lang="en-US" altLang="zh-CN" dirty="0"/>
              <a:t>C</a:t>
            </a:r>
            <a:r>
              <a:rPr lang="zh-CN" altLang="en-US" dirty="0"/>
              <a:t>．</a:t>
            </a:r>
            <a:r>
              <a:rPr lang="en-US" altLang="zh-CN" dirty="0"/>
              <a:t>10Ω                      D</a:t>
            </a:r>
            <a:r>
              <a:rPr lang="zh-CN" altLang="en-US" dirty="0"/>
              <a:t>．</a:t>
            </a:r>
            <a:r>
              <a:rPr lang="en-US" altLang="zh-CN" dirty="0"/>
              <a:t>40Ω</a:t>
            </a:r>
          </a:p>
          <a:p>
            <a:r>
              <a:rPr lang="en-US" altLang="zh-CN" dirty="0"/>
              <a:t>7</a:t>
            </a:r>
            <a:r>
              <a:rPr lang="zh-CN" altLang="en-US" dirty="0"/>
              <a:t>、目前我国使用的铂热电阻的测量范围是（   ）</a:t>
            </a:r>
          </a:p>
          <a:p>
            <a:r>
              <a:rPr lang="en-US" altLang="zh-CN" dirty="0"/>
              <a:t>A</a:t>
            </a:r>
            <a:r>
              <a:rPr lang="zh-CN" altLang="en-US" dirty="0"/>
              <a:t>．－</a:t>
            </a:r>
            <a:r>
              <a:rPr lang="en-US" altLang="zh-CN" dirty="0"/>
              <a:t>200</a:t>
            </a:r>
            <a:r>
              <a:rPr lang="zh-CN" altLang="en-US" dirty="0"/>
              <a:t>～</a:t>
            </a:r>
            <a:r>
              <a:rPr lang="en-US" altLang="zh-CN" dirty="0"/>
              <a:t>850℃                B</a:t>
            </a:r>
            <a:r>
              <a:rPr lang="zh-CN" altLang="en-US" dirty="0"/>
              <a:t>．－</a:t>
            </a:r>
            <a:r>
              <a:rPr lang="en-US" altLang="zh-CN" dirty="0"/>
              <a:t>50</a:t>
            </a:r>
            <a:r>
              <a:rPr lang="zh-CN" altLang="en-US" dirty="0"/>
              <a:t>～</a:t>
            </a:r>
            <a:r>
              <a:rPr lang="en-US" altLang="zh-CN" dirty="0"/>
              <a:t>850℃</a:t>
            </a:r>
          </a:p>
          <a:p>
            <a:r>
              <a:rPr lang="en-US" altLang="zh-CN" dirty="0"/>
              <a:t>C</a:t>
            </a:r>
            <a:r>
              <a:rPr lang="zh-CN" altLang="en-US" dirty="0"/>
              <a:t>．－</a:t>
            </a:r>
            <a:r>
              <a:rPr lang="en-US" altLang="zh-CN" dirty="0"/>
              <a:t>200</a:t>
            </a:r>
            <a:r>
              <a:rPr lang="zh-CN" altLang="en-US" dirty="0"/>
              <a:t>～</a:t>
            </a:r>
            <a:r>
              <a:rPr lang="en-US" altLang="zh-CN" dirty="0"/>
              <a:t>150℃                D</a:t>
            </a:r>
            <a:r>
              <a:rPr lang="zh-CN" altLang="en-US" dirty="0"/>
              <a:t>．－</a:t>
            </a:r>
            <a:r>
              <a:rPr lang="en-US" altLang="zh-CN" dirty="0"/>
              <a:t>200</a:t>
            </a:r>
            <a:r>
              <a:rPr lang="zh-CN" altLang="en-US" dirty="0"/>
              <a:t>～</a:t>
            </a:r>
            <a:r>
              <a:rPr lang="en-US" altLang="zh-CN" dirty="0"/>
              <a:t>650℃</a:t>
            </a:r>
          </a:p>
          <a:p>
            <a:r>
              <a:rPr lang="en-US" altLang="zh-CN" dirty="0"/>
              <a:t>8</a:t>
            </a:r>
            <a:r>
              <a:rPr lang="zh-CN" altLang="en-US" dirty="0"/>
              <a:t>、我国目前使用的铜热电阻，其测量范围是（   ）。</a:t>
            </a:r>
          </a:p>
          <a:p>
            <a:r>
              <a:rPr lang="en-US" altLang="zh-CN" dirty="0"/>
              <a:t>A</a:t>
            </a:r>
            <a:r>
              <a:rPr lang="zh-CN" altLang="en-US" dirty="0"/>
              <a:t>．－</a:t>
            </a:r>
            <a:r>
              <a:rPr lang="en-US" altLang="zh-CN" dirty="0"/>
              <a:t>200</a:t>
            </a:r>
            <a:r>
              <a:rPr lang="zh-CN" altLang="en-US" dirty="0"/>
              <a:t>～</a:t>
            </a:r>
            <a:r>
              <a:rPr lang="en-US" altLang="zh-CN" dirty="0"/>
              <a:t>150℃                B</a:t>
            </a:r>
            <a:r>
              <a:rPr lang="zh-CN" altLang="en-US" dirty="0"/>
              <a:t>．</a:t>
            </a:r>
            <a:r>
              <a:rPr lang="en-US" altLang="zh-CN" dirty="0"/>
              <a:t>0</a:t>
            </a:r>
            <a:r>
              <a:rPr lang="zh-CN" altLang="en-US" dirty="0"/>
              <a:t>～</a:t>
            </a:r>
            <a:r>
              <a:rPr lang="en-US" altLang="zh-CN" dirty="0"/>
              <a:t>150℃</a:t>
            </a:r>
          </a:p>
          <a:p>
            <a:r>
              <a:rPr lang="en-US" altLang="zh-CN" dirty="0"/>
              <a:t>C</a:t>
            </a:r>
            <a:r>
              <a:rPr lang="zh-CN" altLang="en-US" dirty="0"/>
              <a:t>．－</a:t>
            </a:r>
            <a:r>
              <a:rPr lang="en-US" altLang="zh-CN" dirty="0"/>
              <a:t>50</a:t>
            </a:r>
            <a:r>
              <a:rPr lang="zh-CN" altLang="en-US" dirty="0"/>
              <a:t>～</a:t>
            </a:r>
            <a:r>
              <a:rPr lang="en-US" altLang="zh-CN" dirty="0"/>
              <a:t>150℃                  D</a:t>
            </a:r>
            <a:r>
              <a:rPr lang="zh-CN" altLang="en-US" dirty="0"/>
              <a:t>．－</a:t>
            </a:r>
            <a:r>
              <a:rPr lang="en-US" altLang="zh-CN" dirty="0"/>
              <a:t>50</a:t>
            </a:r>
            <a:r>
              <a:rPr lang="zh-CN" altLang="en-US" dirty="0"/>
              <a:t>～</a:t>
            </a:r>
            <a:r>
              <a:rPr lang="en-US" altLang="zh-CN" dirty="0"/>
              <a:t>650℃</a:t>
            </a:r>
          </a:p>
          <a:p>
            <a:r>
              <a:rPr lang="en-US" altLang="zh-CN" dirty="0"/>
              <a:t>9</a:t>
            </a:r>
            <a:r>
              <a:rPr lang="zh-CN" altLang="en-US" dirty="0"/>
              <a:t>、热电偶测量温度时（        ）</a:t>
            </a:r>
          </a:p>
          <a:p>
            <a:r>
              <a:rPr lang="en-US" altLang="zh-CN" dirty="0"/>
              <a:t>A. </a:t>
            </a:r>
            <a:r>
              <a:rPr lang="zh-CN" altLang="en-US" dirty="0"/>
              <a:t>需加正向电压            </a:t>
            </a:r>
            <a:r>
              <a:rPr lang="en-US" altLang="zh-CN" dirty="0"/>
              <a:t>B. </a:t>
            </a:r>
            <a:r>
              <a:rPr lang="zh-CN" altLang="en-US" dirty="0"/>
              <a:t>需加反向电压</a:t>
            </a:r>
          </a:p>
          <a:p>
            <a:r>
              <a:rPr lang="en-US" altLang="zh-CN" dirty="0"/>
              <a:t>C. </a:t>
            </a:r>
            <a:r>
              <a:rPr lang="zh-CN" altLang="en-US" dirty="0"/>
              <a:t>加正向、反向电压都可以  </a:t>
            </a:r>
            <a:r>
              <a:rPr lang="en-US" altLang="zh-CN" dirty="0"/>
              <a:t>D. </a:t>
            </a:r>
            <a:r>
              <a:rPr lang="zh-CN" altLang="en-US" dirty="0"/>
              <a:t>不需加电压</a:t>
            </a:r>
          </a:p>
          <a:p>
            <a:r>
              <a:rPr lang="en-US" altLang="zh-CN" dirty="0"/>
              <a:t>10</a:t>
            </a:r>
            <a:r>
              <a:rPr lang="zh-CN" altLang="en-US" dirty="0"/>
              <a:t>、热敏电阻测温的原理是根据它们的</a:t>
            </a:r>
            <a:r>
              <a:rPr lang="en-US" altLang="zh-CN" dirty="0"/>
              <a:t>(    )</a:t>
            </a:r>
            <a:r>
              <a:rPr lang="zh-CN" altLang="en-US" dirty="0"/>
              <a:t>。</a:t>
            </a:r>
          </a:p>
          <a:p>
            <a:r>
              <a:rPr lang="en-US" altLang="zh-CN" dirty="0"/>
              <a:t>A</a:t>
            </a:r>
            <a:r>
              <a:rPr lang="zh-CN" altLang="en-US" dirty="0"/>
              <a:t>．伏安特性                </a:t>
            </a:r>
            <a:r>
              <a:rPr lang="en-US" altLang="zh-CN" dirty="0"/>
              <a:t>B</a:t>
            </a:r>
            <a:r>
              <a:rPr lang="zh-CN" altLang="en-US" dirty="0"/>
              <a:t>．热电特性</a:t>
            </a:r>
          </a:p>
          <a:p>
            <a:r>
              <a:rPr lang="en-US" altLang="zh-CN" dirty="0"/>
              <a:t>C</a:t>
            </a:r>
            <a:r>
              <a:rPr lang="zh-CN" altLang="en-US" dirty="0"/>
              <a:t>．标称电阻值              </a:t>
            </a:r>
            <a:r>
              <a:rPr lang="en-US" altLang="zh-CN" dirty="0"/>
              <a:t>D</a:t>
            </a:r>
            <a:r>
              <a:rPr lang="zh-CN" altLang="en-US" dirty="0"/>
              <a:t>．测量功率</a:t>
            </a:r>
          </a:p>
        </p:txBody>
      </p:sp>
      <p:graphicFrame>
        <p:nvGraphicFramePr>
          <p:cNvPr id="4" name="表格 3"/>
          <p:cNvGraphicFramePr>
            <a:graphicFrameLocks noGrp="1"/>
          </p:cNvGraphicFramePr>
          <p:nvPr>
            <p:extLst>
              <p:ext uri="{D42A27DB-BD31-4B8C-83A1-F6EECF244321}">
                <p14:modId xmlns:p14="http://schemas.microsoft.com/office/powerpoint/2010/main" val="3414010607"/>
              </p:ext>
            </p:extLst>
          </p:nvPr>
        </p:nvGraphicFramePr>
        <p:xfrm>
          <a:off x="9989802" y="2674824"/>
          <a:ext cx="808830" cy="1270000"/>
        </p:xfrm>
        <a:graphic>
          <a:graphicData uri="http://schemas.openxmlformats.org/drawingml/2006/table">
            <a:tbl>
              <a:tblPr firstRow="1" firstCol="1" bandRow="1">
                <a:tableStyleId>{5C22544A-7EE6-4342-B048-85BDC9FD1C3A}</a:tableStyleId>
              </a:tblPr>
              <a:tblGrid>
                <a:gridCol w="373401"/>
                <a:gridCol w="435429"/>
              </a:tblGrid>
              <a:tr h="0">
                <a:tc>
                  <a:txBody>
                    <a:bodyPr/>
                    <a:lstStyle/>
                    <a:p>
                      <a:pPr algn="just">
                        <a:lnSpc>
                          <a:spcPts val="2000"/>
                        </a:lnSpc>
                        <a:spcAft>
                          <a:spcPts val="0"/>
                        </a:spcAft>
                      </a:pPr>
                      <a:r>
                        <a:rPr lang="en-US" sz="1050" kern="100" dirty="0">
                          <a:effectLst/>
                        </a:rPr>
                        <a:t>6</a:t>
                      </a:r>
                      <a:endParaRPr lang="zh-CN" sz="1050" kern="100" dirty="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A</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7</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A</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8</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9</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10</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dirty="0">
                          <a:effectLst/>
                        </a:rPr>
                        <a:t>B</a:t>
                      </a:r>
                      <a:endParaRPr lang="zh-CN" sz="1050" kern="100" dirty="0">
                        <a:effectLst/>
                        <a:latin typeface="Times New Roman"/>
                        <a:ea typeface="宋体"/>
                      </a:endParaRPr>
                    </a:p>
                  </a:txBody>
                  <a:tcPr marL="68579" marR="68579" marT="0" marB="0"/>
                </a:tc>
              </a:tr>
            </a:tbl>
          </a:graphicData>
        </a:graphic>
      </p:graphicFrame>
    </p:spTree>
    <p:extLst>
      <p:ext uri="{BB962C8B-B14F-4D97-AF65-F5344CB8AC3E}">
        <p14:creationId xmlns:p14="http://schemas.microsoft.com/office/powerpoint/2010/main" val="207596518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6574" y="166372"/>
            <a:ext cx="5290458" cy="6463308"/>
          </a:xfrm>
          <a:prstGeom prst="rect">
            <a:avLst/>
          </a:prstGeom>
        </p:spPr>
        <p:txBody>
          <a:bodyPr wrap="square">
            <a:spAutoFit/>
          </a:bodyPr>
          <a:lstStyle/>
          <a:p>
            <a:r>
              <a:rPr lang="en-US" altLang="zh-CN" dirty="0"/>
              <a:t>11</a:t>
            </a:r>
            <a:r>
              <a:rPr lang="zh-CN" altLang="en-US" dirty="0"/>
              <a:t>、热电偶中热电势包括（      ）</a:t>
            </a:r>
          </a:p>
          <a:p>
            <a:r>
              <a:rPr lang="en-US" altLang="zh-CN" dirty="0"/>
              <a:t>A</a:t>
            </a:r>
            <a:r>
              <a:rPr lang="zh-CN" altLang="en-US" dirty="0"/>
              <a:t>．感应电势                </a:t>
            </a:r>
            <a:r>
              <a:rPr lang="en-US" altLang="zh-CN" dirty="0"/>
              <a:t>B</a:t>
            </a:r>
            <a:r>
              <a:rPr lang="zh-CN" altLang="en-US" dirty="0"/>
              <a:t>．补偿电势</a:t>
            </a:r>
          </a:p>
          <a:p>
            <a:r>
              <a:rPr lang="en-US" altLang="zh-CN" dirty="0"/>
              <a:t>C</a:t>
            </a:r>
            <a:r>
              <a:rPr lang="zh-CN" altLang="en-US" dirty="0"/>
              <a:t>．接触电势                </a:t>
            </a:r>
            <a:r>
              <a:rPr lang="en-US" altLang="zh-CN" dirty="0"/>
              <a:t>D</a:t>
            </a:r>
            <a:r>
              <a:rPr lang="zh-CN" altLang="en-US" dirty="0"/>
              <a:t>．切割电势</a:t>
            </a:r>
          </a:p>
          <a:p>
            <a:r>
              <a:rPr lang="en-US" altLang="zh-CN" dirty="0"/>
              <a:t>12</a:t>
            </a:r>
            <a:r>
              <a:rPr lang="zh-CN" altLang="en-US" dirty="0"/>
              <a:t>、用热电阻传感器测温时，经常使用的配用测量电路是（   ）。</a:t>
            </a:r>
          </a:p>
          <a:p>
            <a:r>
              <a:rPr lang="en-US" altLang="zh-CN" dirty="0"/>
              <a:t>A</a:t>
            </a:r>
            <a:r>
              <a:rPr lang="zh-CN" altLang="en-US" dirty="0"/>
              <a:t>．交流电桥                   </a:t>
            </a:r>
            <a:r>
              <a:rPr lang="en-US" altLang="zh-CN" dirty="0"/>
              <a:t>B</a:t>
            </a:r>
            <a:r>
              <a:rPr lang="zh-CN" altLang="en-US" dirty="0"/>
              <a:t>．差动电桥       </a:t>
            </a:r>
          </a:p>
          <a:p>
            <a:r>
              <a:rPr lang="en-US" altLang="zh-CN" dirty="0"/>
              <a:t>C</a:t>
            </a:r>
            <a:r>
              <a:rPr lang="zh-CN" altLang="en-US" dirty="0"/>
              <a:t>．直流电桥                 </a:t>
            </a:r>
            <a:r>
              <a:rPr lang="en-US" altLang="zh-CN" dirty="0"/>
              <a:t>D. </a:t>
            </a:r>
            <a:r>
              <a:rPr lang="zh-CN" altLang="en-US" dirty="0"/>
              <a:t>以上几种均可</a:t>
            </a:r>
          </a:p>
          <a:p>
            <a:r>
              <a:rPr lang="en-US" altLang="zh-CN" dirty="0"/>
              <a:t>13</a:t>
            </a:r>
            <a:r>
              <a:rPr lang="zh-CN" altLang="en-US" dirty="0"/>
              <a:t>、一个热电偶产生的热电势为</a:t>
            </a:r>
            <a:r>
              <a:rPr lang="en-US" altLang="zh-CN" dirty="0"/>
              <a:t>E0</a:t>
            </a:r>
            <a:r>
              <a:rPr lang="zh-CN" altLang="en-US" dirty="0"/>
              <a:t>，当打开其冷端串接与两热电极材料不同的第三根金属导体时，若保证已打开的冷端两点的温度与未打开时相同，则回路中热电势（    ）。</a:t>
            </a:r>
          </a:p>
          <a:p>
            <a:r>
              <a:rPr lang="en-US" altLang="zh-CN" dirty="0"/>
              <a:t>A</a:t>
            </a:r>
            <a:r>
              <a:rPr lang="zh-CN" altLang="en-US" dirty="0"/>
              <a:t>．增加                               </a:t>
            </a:r>
            <a:r>
              <a:rPr lang="en-US" altLang="zh-CN" dirty="0"/>
              <a:t>B</a:t>
            </a:r>
            <a:r>
              <a:rPr lang="zh-CN" altLang="en-US" dirty="0"/>
              <a:t>．减小</a:t>
            </a:r>
          </a:p>
          <a:p>
            <a:r>
              <a:rPr lang="en-US" altLang="zh-CN" dirty="0"/>
              <a:t>C</a:t>
            </a:r>
            <a:r>
              <a:rPr lang="zh-CN" altLang="en-US" dirty="0"/>
              <a:t>．增加或减小不能确定          </a:t>
            </a:r>
            <a:r>
              <a:rPr lang="en-US" altLang="zh-CN" dirty="0"/>
              <a:t>D</a:t>
            </a:r>
            <a:r>
              <a:rPr lang="zh-CN" altLang="en-US" dirty="0"/>
              <a:t>．不变</a:t>
            </a:r>
          </a:p>
          <a:p>
            <a:r>
              <a:rPr lang="en-US" altLang="zh-CN" dirty="0"/>
              <a:t>14</a:t>
            </a:r>
            <a:r>
              <a:rPr lang="zh-CN" altLang="en-US" dirty="0"/>
              <a:t>、热电偶中产生热电势的条件有（     ）。</a:t>
            </a:r>
          </a:p>
          <a:p>
            <a:r>
              <a:rPr lang="en-US" altLang="zh-CN" dirty="0"/>
              <a:t>A</a:t>
            </a:r>
            <a:r>
              <a:rPr lang="zh-CN" altLang="en-US" dirty="0"/>
              <a:t>．两热电极材料相同          </a:t>
            </a:r>
            <a:r>
              <a:rPr lang="en-US" altLang="zh-CN" dirty="0"/>
              <a:t>B</a:t>
            </a:r>
            <a:r>
              <a:rPr lang="zh-CN" altLang="en-US" dirty="0"/>
              <a:t>．两热电板材料不同</a:t>
            </a:r>
          </a:p>
          <a:p>
            <a:r>
              <a:rPr lang="en-US" altLang="zh-CN" dirty="0"/>
              <a:t>C</a:t>
            </a:r>
            <a:r>
              <a:rPr lang="zh-CN" altLang="en-US" dirty="0"/>
              <a:t>．两热电极的几何尺寸不同    </a:t>
            </a:r>
            <a:r>
              <a:rPr lang="en-US" altLang="zh-CN" dirty="0"/>
              <a:t>D</a:t>
            </a:r>
            <a:r>
              <a:rPr lang="zh-CN" altLang="en-US" dirty="0"/>
              <a:t>．两热电极的两端点温度相同</a:t>
            </a:r>
          </a:p>
          <a:p>
            <a:r>
              <a:rPr lang="en-US" altLang="zh-CN" dirty="0"/>
              <a:t>15</a:t>
            </a:r>
            <a:r>
              <a:rPr lang="zh-CN" altLang="en-US" dirty="0"/>
              <a:t>、利用热电偶测温时，只有在（    ）条件下才能进行。</a:t>
            </a:r>
          </a:p>
          <a:p>
            <a:r>
              <a:rPr lang="en-US" altLang="zh-CN" dirty="0"/>
              <a:t>A</a:t>
            </a:r>
            <a:r>
              <a:rPr lang="zh-CN" altLang="en-US" dirty="0"/>
              <a:t>．分别保持热电偶两端温度恒定     </a:t>
            </a:r>
            <a:r>
              <a:rPr lang="en-US" altLang="zh-CN" dirty="0"/>
              <a:t>B</a:t>
            </a:r>
            <a:r>
              <a:rPr lang="zh-CN" altLang="en-US" dirty="0"/>
              <a:t>．保持热电偶两端温差恒定</a:t>
            </a:r>
          </a:p>
          <a:p>
            <a:r>
              <a:rPr lang="en-US" altLang="zh-CN" dirty="0"/>
              <a:t>C</a:t>
            </a:r>
            <a:r>
              <a:rPr lang="zh-CN" altLang="en-US" dirty="0"/>
              <a:t>．保持热电偶冷端温度恒定         </a:t>
            </a:r>
            <a:r>
              <a:rPr lang="en-US" altLang="zh-CN" dirty="0"/>
              <a:t>D</a:t>
            </a:r>
            <a:r>
              <a:rPr lang="zh-CN" altLang="en-US" dirty="0"/>
              <a:t>．保持热电偶热端温度</a:t>
            </a:r>
            <a:r>
              <a:rPr lang="zh-CN" altLang="en-US" dirty="0" smtClean="0"/>
              <a:t>恒定</a:t>
            </a:r>
            <a:endParaRPr lang="zh-CN" altLang="en-US" dirty="0"/>
          </a:p>
        </p:txBody>
      </p:sp>
      <p:sp>
        <p:nvSpPr>
          <p:cNvPr id="4" name="矩形 3"/>
          <p:cNvSpPr/>
          <p:nvPr/>
        </p:nvSpPr>
        <p:spPr>
          <a:xfrm>
            <a:off x="6041571" y="304868"/>
            <a:ext cx="5004254" cy="6186309"/>
          </a:xfrm>
          <a:prstGeom prst="rect">
            <a:avLst/>
          </a:prstGeom>
        </p:spPr>
        <p:txBody>
          <a:bodyPr wrap="square">
            <a:spAutoFit/>
          </a:bodyPr>
          <a:lstStyle/>
          <a:p>
            <a:r>
              <a:rPr lang="en-US" altLang="zh-CN" dirty="0"/>
              <a:t>16</a:t>
            </a:r>
            <a:r>
              <a:rPr lang="zh-CN" altLang="en-US" dirty="0"/>
              <a:t>、通常用热电阻测量（       ）。</a:t>
            </a:r>
          </a:p>
          <a:p>
            <a:r>
              <a:rPr lang="en-US" altLang="zh-CN" dirty="0"/>
              <a:t>A</a:t>
            </a:r>
            <a:r>
              <a:rPr lang="zh-CN" altLang="en-US" dirty="0"/>
              <a:t>．电阻     </a:t>
            </a:r>
            <a:r>
              <a:rPr lang="en-US" altLang="zh-CN" dirty="0"/>
              <a:t>B</a:t>
            </a:r>
            <a:r>
              <a:rPr lang="zh-CN" altLang="en-US" dirty="0"/>
              <a:t>．扭矩     </a:t>
            </a:r>
            <a:r>
              <a:rPr lang="en-US" altLang="zh-CN" dirty="0"/>
              <a:t>C</a:t>
            </a:r>
            <a:r>
              <a:rPr lang="zh-CN" altLang="en-US" dirty="0"/>
              <a:t>．温度   </a:t>
            </a:r>
            <a:r>
              <a:rPr lang="en-US" altLang="zh-CN" dirty="0"/>
              <a:t>D</a:t>
            </a:r>
            <a:r>
              <a:rPr lang="zh-CN" altLang="en-US" dirty="0"/>
              <a:t>．流量</a:t>
            </a:r>
          </a:p>
          <a:p>
            <a:r>
              <a:rPr lang="en-US" altLang="zh-CN" dirty="0"/>
              <a:t>17</a:t>
            </a:r>
            <a:r>
              <a:rPr lang="zh-CN" altLang="en-US" dirty="0"/>
              <a:t>、实用热电偶的热电极材料中，用的较多的是（       ）。</a:t>
            </a:r>
          </a:p>
          <a:p>
            <a:r>
              <a:rPr lang="en-US" altLang="zh-CN" dirty="0"/>
              <a:t>A</a:t>
            </a:r>
            <a:r>
              <a:rPr lang="zh-CN" altLang="en-US" dirty="0"/>
              <a:t>．纯金属      </a:t>
            </a:r>
            <a:r>
              <a:rPr lang="en-US" altLang="zh-CN" dirty="0"/>
              <a:t>B</a:t>
            </a:r>
            <a:r>
              <a:rPr lang="zh-CN" altLang="en-US" dirty="0"/>
              <a:t>．非金属     </a:t>
            </a:r>
            <a:r>
              <a:rPr lang="en-US" altLang="zh-CN" dirty="0"/>
              <a:t>C</a:t>
            </a:r>
            <a:r>
              <a:rPr lang="zh-CN" altLang="en-US" dirty="0"/>
              <a:t>．半导体      </a:t>
            </a:r>
            <a:r>
              <a:rPr lang="en-US" altLang="zh-CN" dirty="0"/>
              <a:t>D</a:t>
            </a:r>
            <a:r>
              <a:rPr lang="zh-CN" altLang="en-US" dirty="0"/>
              <a:t>．合金</a:t>
            </a:r>
          </a:p>
          <a:p>
            <a:r>
              <a:rPr lang="en-US" altLang="zh-CN" dirty="0"/>
              <a:t>18</a:t>
            </a:r>
            <a:r>
              <a:rPr lang="zh-CN" altLang="en-US" dirty="0"/>
              <a:t>、工程（工业）中，热电偶冷端处理方法不包括（    ）。</a:t>
            </a:r>
          </a:p>
          <a:p>
            <a:r>
              <a:rPr lang="en-US" altLang="zh-CN" dirty="0"/>
              <a:t>A</a:t>
            </a:r>
            <a:r>
              <a:rPr lang="zh-CN" altLang="en-US" dirty="0"/>
              <a:t>．热电势修正法               </a:t>
            </a:r>
            <a:r>
              <a:rPr lang="en-US" altLang="zh-CN" dirty="0"/>
              <a:t>B</a:t>
            </a:r>
            <a:r>
              <a:rPr lang="zh-CN" altLang="en-US" dirty="0"/>
              <a:t>．温度修正法</a:t>
            </a:r>
          </a:p>
          <a:p>
            <a:r>
              <a:rPr lang="en-US" altLang="zh-CN" dirty="0"/>
              <a:t>C</a:t>
            </a:r>
            <a:r>
              <a:rPr lang="zh-CN" altLang="en-US" dirty="0"/>
              <a:t>．</a:t>
            </a:r>
            <a:r>
              <a:rPr lang="en-US" altLang="zh-CN" dirty="0"/>
              <a:t>0℃</a:t>
            </a:r>
            <a:r>
              <a:rPr lang="zh-CN" altLang="en-US" dirty="0"/>
              <a:t>恒温法                  </a:t>
            </a:r>
            <a:r>
              <a:rPr lang="en-US" altLang="zh-CN" dirty="0"/>
              <a:t>D</a:t>
            </a:r>
            <a:r>
              <a:rPr lang="zh-CN" altLang="en-US" dirty="0"/>
              <a:t>．补偿导线法</a:t>
            </a:r>
          </a:p>
          <a:p>
            <a:r>
              <a:rPr lang="en-US" altLang="zh-CN" dirty="0"/>
              <a:t>19</a:t>
            </a:r>
            <a:r>
              <a:rPr lang="zh-CN" altLang="en-US" dirty="0"/>
              <a:t>、下列关于热电偶传感器的说法中，（    ）是错误的。</a:t>
            </a:r>
          </a:p>
          <a:p>
            <a:r>
              <a:rPr lang="en-US" altLang="zh-CN" dirty="0"/>
              <a:t>A.</a:t>
            </a:r>
            <a:r>
              <a:rPr lang="zh-CN" altLang="en-US" dirty="0"/>
              <a:t>热电偶必须由两种不同性质的均质材料构成</a:t>
            </a:r>
          </a:p>
          <a:p>
            <a:r>
              <a:rPr lang="en-US" altLang="zh-CN" dirty="0"/>
              <a:t>B.</a:t>
            </a:r>
            <a:r>
              <a:rPr lang="zh-CN" altLang="en-US" dirty="0"/>
              <a:t>计算热电偶的热电势时，可以不考虑接触电势</a:t>
            </a:r>
          </a:p>
          <a:p>
            <a:r>
              <a:rPr lang="en-US" altLang="zh-CN" dirty="0"/>
              <a:t>C.</a:t>
            </a:r>
            <a:r>
              <a:rPr lang="zh-CN" altLang="en-US" dirty="0"/>
              <a:t>在工业标准中，热电偶参考端温度规定为</a:t>
            </a:r>
            <a:r>
              <a:rPr lang="en-US" altLang="zh-CN" dirty="0"/>
              <a:t>0℃</a:t>
            </a:r>
          </a:p>
          <a:p>
            <a:r>
              <a:rPr lang="en-US" altLang="zh-CN" dirty="0"/>
              <a:t>D.</a:t>
            </a:r>
            <a:r>
              <a:rPr lang="zh-CN" altLang="en-US" dirty="0"/>
              <a:t>接入第三导体时，只要其两端温度相同，对总热电势没有影响</a:t>
            </a:r>
          </a:p>
          <a:p>
            <a:r>
              <a:rPr lang="en-US" altLang="zh-CN" dirty="0"/>
              <a:t>20</a:t>
            </a:r>
            <a:r>
              <a:rPr lang="zh-CN" altLang="en-US" dirty="0"/>
              <a:t>、在实际的热电偶测温应用中，引用测量仪表而不影响测量结果是利用了热电偶的哪个基本定律（          ）。</a:t>
            </a:r>
          </a:p>
          <a:p>
            <a:r>
              <a:rPr lang="en-US" altLang="zh-CN" dirty="0"/>
              <a:t>A. </a:t>
            </a:r>
            <a:r>
              <a:rPr lang="zh-CN" altLang="en-US" dirty="0"/>
              <a:t>中间导体定律               </a:t>
            </a:r>
            <a:r>
              <a:rPr lang="en-US" altLang="zh-CN" dirty="0"/>
              <a:t>B. </a:t>
            </a:r>
            <a:r>
              <a:rPr lang="zh-CN" altLang="en-US" dirty="0"/>
              <a:t>中间温度定律</a:t>
            </a:r>
          </a:p>
          <a:p>
            <a:r>
              <a:rPr lang="en-US" altLang="zh-CN" dirty="0"/>
              <a:t>C. </a:t>
            </a:r>
            <a:r>
              <a:rPr lang="zh-CN" altLang="en-US" dirty="0"/>
              <a:t>标准电极定律               </a:t>
            </a:r>
            <a:r>
              <a:rPr lang="en-US" altLang="zh-CN" dirty="0"/>
              <a:t>D. </a:t>
            </a:r>
            <a:r>
              <a:rPr lang="zh-CN" altLang="en-US" dirty="0"/>
              <a:t>均质导体定律</a:t>
            </a:r>
          </a:p>
        </p:txBody>
      </p:sp>
      <p:graphicFrame>
        <p:nvGraphicFramePr>
          <p:cNvPr id="5" name="表格 4"/>
          <p:cNvGraphicFramePr>
            <a:graphicFrameLocks noGrp="1"/>
          </p:cNvGraphicFramePr>
          <p:nvPr>
            <p:extLst>
              <p:ext uri="{D42A27DB-BD31-4B8C-83A1-F6EECF244321}">
                <p14:modId xmlns:p14="http://schemas.microsoft.com/office/powerpoint/2010/main" val="3373613836"/>
              </p:ext>
            </p:extLst>
          </p:nvPr>
        </p:nvGraphicFramePr>
        <p:xfrm>
          <a:off x="11143688" y="1201624"/>
          <a:ext cx="808830" cy="2540000"/>
        </p:xfrm>
        <a:graphic>
          <a:graphicData uri="http://schemas.openxmlformats.org/drawingml/2006/table">
            <a:tbl>
              <a:tblPr firstRow="1" firstCol="1" bandRow="1">
                <a:tableStyleId>{5C22544A-7EE6-4342-B048-85BDC9FD1C3A}</a:tableStyleId>
              </a:tblPr>
              <a:tblGrid>
                <a:gridCol w="318974"/>
                <a:gridCol w="489856"/>
              </a:tblGrid>
              <a:tr h="0">
                <a:tc>
                  <a:txBody>
                    <a:bodyPr/>
                    <a:lstStyle/>
                    <a:p>
                      <a:pPr algn="just">
                        <a:lnSpc>
                          <a:spcPts val="2000"/>
                        </a:lnSpc>
                        <a:spcAft>
                          <a:spcPts val="0"/>
                        </a:spcAft>
                      </a:pPr>
                      <a:r>
                        <a:rPr lang="en-US" sz="1050" kern="100" dirty="0">
                          <a:effectLst/>
                        </a:rPr>
                        <a:t>11</a:t>
                      </a:r>
                      <a:endParaRPr lang="zh-CN" sz="1050" kern="100" dirty="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12</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13</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14</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B</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15</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16</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C</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17</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D</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18</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A</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19</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a:effectLst/>
                        </a:rPr>
                        <a:t>B</a:t>
                      </a:r>
                      <a:endParaRPr lang="zh-CN" sz="1050" kern="100">
                        <a:effectLst/>
                        <a:latin typeface="Times New Roman"/>
                        <a:ea typeface="宋体"/>
                      </a:endParaRPr>
                    </a:p>
                  </a:txBody>
                  <a:tcPr marL="68579" marR="68579" marT="0" marB="0"/>
                </a:tc>
              </a:tr>
              <a:tr h="0">
                <a:tc>
                  <a:txBody>
                    <a:bodyPr/>
                    <a:lstStyle/>
                    <a:p>
                      <a:pPr algn="just">
                        <a:lnSpc>
                          <a:spcPts val="2000"/>
                        </a:lnSpc>
                        <a:spcAft>
                          <a:spcPts val="0"/>
                        </a:spcAft>
                      </a:pPr>
                      <a:r>
                        <a:rPr lang="en-US" sz="1050" kern="100">
                          <a:effectLst/>
                        </a:rPr>
                        <a:t>20</a:t>
                      </a:r>
                      <a:endParaRPr lang="zh-CN" sz="1050" kern="100">
                        <a:effectLst/>
                        <a:latin typeface="Times New Roman"/>
                        <a:ea typeface="宋体"/>
                      </a:endParaRPr>
                    </a:p>
                  </a:txBody>
                  <a:tcPr marL="68579" marR="68579" marT="0" marB="0"/>
                </a:tc>
                <a:tc>
                  <a:txBody>
                    <a:bodyPr/>
                    <a:lstStyle/>
                    <a:p>
                      <a:pPr algn="just">
                        <a:lnSpc>
                          <a:spcPts val="2000"/>
                        </a:lnSpc>
                        <a:spcAft>
                          <a:spcPts val="0"/>
                        </a:spcAft>
                      </a:pPr>
                      <a:r>
                        <a:rPr lang="en-US" sz="1050" kern="100" dirty="0">
                          <a:effectLst/>
                        </a:rPr>
                        <a:t>A</a:t>
                      </a:r>
                      <a:endParaRPr lang="zh-CN" sz="1050" kern="100" dirty="0">
                        <a:effectLst/>
                        <a:latin typeface="Times New Roman"/>
                        <a:ea typeface="宋体"/>
                      </a:endParaRPr>
                    </a:p>
                  </a:txBody>
                  <a:tcPr marL="68579" marR="68579" marT="0" marB="0"/>
                </a:tc>
              </a:tr>
            </a:tbl>
          </a:graphicData>
        </a:graphic>
      </p:graphicFrame>
    </p:spTree>
    <p:extLst>
      <p:ext uri="{BB962C8B-B14F-4D97-AF65-F5344CB8AC3E}">
        <p14:creationId xmlns:p14="http://schemas.microsoft.com/office/powerpoint/2010/main" val="242056045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填空题</a:t>
            </a:r>
            <a:endParaRPr lang="zh-CN" altLang="en-US" dirty="0"/>
          </a:p>
        </p:txBody>
      </p:sp>
      <p:sp>
        <p:nvSpPr>
          <p:cNvPr id="3" name="矩形 2"/>
          <p:cNvSpPr/>
          <p:nvPr/>
        </p:nvSpPr>
        <p:spPr>
          <a:xfrm>
            <a:off x="685802" y="1225692"/>
            <a:ext cx="10428514" cy="4524315"/>
          </a:xfrm>
          <a:prstGeom prst="rect">
            <a:avLst/>
          </a:prstGeom>
        </p:spPr>
        <p:txBody>
          <a:bodyPr wrap="square">
            <a:spAutoFit/>
          </a:bodyPr>
          <a:lstStyle/>
          <a:p>
            <a:r>
              <a:rPr lang="en-US" altLang="zh-CN" dirty="0"/>
              <a:t>1</a:t>
            </a:r>
            <a:r>
              <a:rPr lang="zh-CN" altLang="en-US" dirty="0"/>
              <a:t>、 热电偶是将温度变化转换</a:t>
            </a:r>
            <a:r>
              <a:rPr lang="zh-CN" altLang="en-US" dirty="0" smtClean="0"/>
              <a:t>为</a:t>
            </a:r>
            <a:r>
              <a:rPr lang="zh-CN" altLang="en-US" u="sng" dirty="0" smtClean="0"/>
              <a:t>热电动势</a:t>
            </a:r>
            <a:r>
              <a:rPr lang="zh-CN" altLang="en-US" u="sng" dirty="0" smtClean="0"/>
              <a:t> </a:t>
            </a:r>
            <a:r>
              <a:rPr lang="zh-CN" altLang="en-US" dirty="0"/>
              <a:t>的测温元件；热电阻和热敏电阻是将温度变化转换为     </a:t>
            </a:r>
            <a:r>
              <a:rPr lang="zh-CN" altLang="zh-CN" u="sng" dirty="0" smtClean="0"/>
              <a:t>电阻值</a:t>
            </a:r>
            <a:r>
              <a:rPr lang="zh-CN" altLang="en-US" dirty="0" smtClean="0"/>
              <a:t>变化</a:t>
            </a:r>
            <a:r>
              <a:rPr lang="zh-CN" altLang="en-US" dirty="0"/>
              <a:t>的测温元件。</a:t>
            </a:r>
          </a:p>
          <a:p>
            <a:r>
              <a:rPr lang="en-US" altLang="zh-CN" dirty="0"/>
              <a:t>2</a:t>
            </a:r>
            <a:r>
              <a:rPr lang="zh-CN" altLang="en-US" dirty="0"/>
              <a:t>、热电动势来源于两个方面，一部分由两种导体的</a:t>
            </a:r>
            <a:r>
              <a:rPr lang="zh-CN" altLang="en-US" u="sng" dirty="0"/>
              <a:t>	</a:t>
            </a:r>
            <a:r>
              <a:rPr lang="zh-CN" altLang="en-US" u="sng" dirty="0" smtClean="0"/>
              <a:t>接触电动势</a:t>
            </a:r>
            <a:r>
              <a:rPr lang="zh-CN" altLang="en-US" u="sng" dirty="0" smtClean="0"/>
              <a:t>      </a:t>
            </a:r>
            <a:r>
              <a:rPr lang="zh-CN" altLang="en-US" dirty="0"/>
              <a:t>构成，另一部分是单一导体的	</a:t>
            </a:r>
            <a:r>
              <a:rPr lang="zh-CN" altLang="en-US" u="sng" dirty="0" smtClean="0"/>
              <a:t>温差电动势</a:t>
            </a:r>
            <a:r>
              <a:rPr lang="zh-CN" altLang="en-US" dirty="0" smtClean="0"/>
              <a:t>   </a:t>
            </a:r>
            <a:r>
              <a:rPr lang="zh-CN" altLang="en-US" dirty="0"/>
              <a:t>。</a:t>
            </a:r>
          </a:p>
          <a:p>
            <a:r>
              <a:rPr lang="en-US" altLang="zh-CN" dirty="0"/>
              <a:t>3</a:t>
            </a:r>
            <a:r>
              <a:rPr lang="zh-CN" altLang="en-US" dirty="0"/>
              <a:t>、由于两种导体</a:t>
            </a:r>
            <a:r>
              <a:rPr lang="zh-CN" altLang="en-US" u="sng" dirty="0"/>
              <a:t>		</a:t>
            </a:r>
            <a:r>
              <a:rPr lang="zh-CN" altLang="en-US" u="sng" dirty="0"/>
              <a:t>自由电子</a:t>
            </a:r>
            <a:r>
              <a:rPr lang="zh-CN" altLang="en-US" u="sng" dirty="0" smtClean="0"/>
              <a:t>密度</a:t>
            </a:r>
            <a:r>
              <a:rPr lang="zh-CN" altLang="en-US" u="sng" dirty="0" smtClean="0"/>
              <a:t>   </a:t>
            </a:r>
            <a:r>
              <a:rPr lang="zh-CN" altLang="en-US" dirty="0"/>
              <a:t>不同，而在</a:t>
            </a:r>
            <a:r>
              <a:rPr lang="zh-CN" altLang="en-US" dirty="0"/>
              <a:t>其</a:t>
            </a:r>
            <a:r>
              <a:rPr lang="zh-CN" altLang="en-US" u="sng" dirty="0"/>
              <a:t>接触处</a:t>
            </a:r>
            <a:r>
              <a:rPr lang="zh-CN" altLang="en-US" u="sng" dirty="0"/>
              <a:t>	    </a:t>
            </a:r>
            <a:r>
              <a:rPr lang="zh-CN" altLang="en-US" dirty="0"/>
              <a:t>形成的电动势称为接触电动势。</a:t>
            </a:r>
          </a:p>
          <a:p>
            <a:r>
              <a:rPr lang="en-US" altLang="zh-CN" dirty="0"/>
              <a:t>4</a:t>
            </a:r>
            <a:r>
              <a:rPr lang="zh-CN" altLang="en-US" dirty="0"/>
              <a:t>、接触电动势的大小与导体的</a:t>
            </a:r>
            <a:r>
              <a:rPr lang="zh-CN" altLang="en-US" u="sng" dirty="0"/>
              <a:t>	</a:t>
            </a:r>
            <a:r>
              <a:rPr lang="zh-CN" altLang="en-US" u="sng" dirty="0"/>
              <a:t>材料</a:t>
            </a:r>
            <a:r>
              <a:rPr lang="zh-CN" altLang="en-US" u="sng" dirty="0"/>
              <a:t>	</a:t>
            </a:r>
            <a:r>
              <a:rPr lang="zh-CN" altLang="en-US" dirty="0" smtClean="0"/>
              <a:t>  </a:t>
            </a:r>
            <a:r>
              <a:rPr lang="zh-CN" altLang="en-US" dirty="0"/>
              <a:t>、</a:t>
            </a:r>
            <a:r>
              <a:rPr lang="zh-CN" altLang="en-US" u="sng" dirty="0"/>
              <a:t>	</a:t>
            </a:r>
            <a:r>
              <a:rPr lang="zh-CN" altLang="en-US" u="sng" dirty="0"/>
              <a:t>接点的</a:t>
            </a:r>
            <a:r>
              <a:rPr lang="zh-CN" altLang="en-US" u="sng" dirty="0" smtClean="0"/>
              <a:t>温度</a:t>
            </a:r>
            <a:r>
              <a:rPr lang="zh-CN" altLang="en-US" u="sng" dirty="0" smtClean="0"/>
              <a:t> </a:t>
            </a:r>
            <a:r>
              <a:rPr lang="zh-CN" altLang="en-US" dirty="0" smtClean="0"/>
              <a:t> </a:t>
            </a:r>
            <a:r>
              <a:rPr lang="zh-CN" altLang="en-US" dirty="0"/>
              <a:t>有关，而与导体的直径、长度、几何形状等无关。</a:t>
            </a:r>
          </a:p>
          <a:p>
            <a:r>
              <a:rPr lang="en-US" altLang="zh-CN" dirty="0"/>
              <a:t>5</a:t>
            </a:r>
            <a:r>
              <a:rPr lang="zh-CN" altLang="en-US" dirty="0"/>
              <a:t>、温差电动势的大小取决于</a:t>
            </a:r>
            <a:r>
              <a:rPr lang="zh-CN" altLang="en-US" u="sng" dirty="0"/>
              <a:t>	</a:t>
            </a:r>
            <a:r>
              <a:rPr lang="zh-CN" altLang="en-US" u="sng" dirty="0"/>
              <a:t>导体</a:t>
            </a:r>
            <a:r>
              <a:rPr lang="zh-CN" altLang="en-US" u="sng" dirty="0" smtClean="0"/>
              <a:t>材料</a:t>
            </a:r>
            <a:r>
              <a:rPr lang="zh-CN" altLang="en-US" u="sng" dirty="0" smtClean="0"/>
              <a:t>  </a:t>
            </a:r>
            <a:r>
              <a:rPr lang="zh-CN" altLang="en-US" dirty="0"/>
              <a:t>和</a:t>
            </a:r>
            <a:r>
              <a:rPr lang="zh-CN" altLang="en-US" u="sng" dirty="0"/>
              <a:t>	</a:t>
            </a:r>
            <a:r>
              <a:rPr lang="zh-CN" altLang="en-US" u="sng" dirty="0"/>
              <a:t>两端的温度</a:t>
            </a:r>
            <a:r>
              <a:rPr lang="zh-CN" altLang="en-US" u="sng" dirty="0"/>
              <a:t>	     </a:t>
            </a:r>
            <a:r>
              <a:rPr lang="zh-CN" altLang="en-US" dirty="0"/>
              <a:t> 。</a:t>
            </a:r>
          </a:p>
          <a:p>
            <a:r>
              <a:rPr lang="en-US" altLang="zh-CN" dirty="0"/>
              <a:t>6</a:t>
            </a:r>
            <a:r>
              <a:rPr lang="zh-CN" altLang="en-US" dirty="0"/>
              <a:t>、热电偶的</a:t>
            </a:r>
            <a:r>
              <a:rPr lang="zh-CN" altLang="en-US" u="sng" dirty="0"/>
              <a:t>	</a:t>
            </a:r>
            <a:r>
              <a:rPr lang="zh-CN" altLang="en-US" u="sng" dirty="0" smtClean="0"/>
              <a:t>热</a:t>
            </a:r>
            <a:r>
              <a:rPr lang="zh-CN" altLang="en-US" u="sng" dirty="0"/>
              <a:t>电动势</a:t>
            </a:r>
            <a:r>
              <a:rPr lang="zh-CN" altLang="en-US" u="sng" dirty="0"/>
              <a:t>	   </a:t>
            </a:r>
            <a:r>
              <a:rPr lang="zh-CN" altLang="en-US" dirty="0"/>
              <a:t>与</a:t>
            </a:r>
            <a:r>
              <a:rPr lang="zh-CN" altLang="en-US" u="sng" dirty="0"/>
              <a:t>	</a:t>
            </a:r>
            <a:r>
              <a:rPr lang="zh-CN" altLang="zh-CN" dirty="0" smtClean="0"/>
              <a:t>温度</a:t>
            </a:r>
            <a:r>
              <a:rPr lang="zh-CN" altLang="en-US" u="sng" dirty="0" smtClean="0"/>
              <a:t>     </a:t>
            </a:r>
            <a:r>
              <a:rPr lang="zh-CN" altLang="en-US" dirty="0"/>
              <a:t>的对照表，称为分度表。</a:t>
            </a:r>
          </a:p>
          <a:p>
            <a:r>
              <a:rPr lang="en-US" altLang="zh-CN" dirty="0"/>
              <a:t>7</a:t>
            </a:r>
            <a:r>
              <a:rPr lang="zh-CN" altLang="en-US" dirty="0"/>
              <a:t>、热电组丝通常采用双线并绕法的目的是</a:t>
            </a:r>
            <a:r>
              <a:rPr lang="zh-CN" altLang="en-US" dirty="0" smtClean="0"/>
              <a:t>为了</a:t>
            </a:r>
            <a:r>
              <a:rPr lang="zh-CN" altLang="en-US" u="sng" dirty="0" smtClean="0"/>
              <a:t>防止</a:t>
            </a:r>
            <a:r>
              <a:rPr lang="zh-CN" altLang="en-US" u="sng" dirty="0"/>
              <a:t>电阻体出现</a:t>
            </a:r>
            <a:r>
              <a:rPr lang="zh-CN" altLang="en-US" u="sng" dirty="0" smtClean="0"/>
              <a:t>电感</a:t>
            </a:r>
            <a:r>
              <a:rPr lang="zh-CN" altLang="en-US" dirty="0" smtClean="0"/>
              <a:t>    </a:t>
            </a:r>
            <a:r>
              <a:rPr lang="zh-CN" altLang="en-US" dirty="0"/>
              <a:t>。</a:t>
            </a:r>
          </a:p>
          <a:p>
            <a:r>
              <a:rPr lang="en-US" altLang="zh-CN" dirty="0"/>
              <a:t>8</a:t>
            </a:r>
            <a:r>
              <a:rPr lang="zh-CN" altLang="en-US" dirty="0"/>
              <a:t>、热电阻是利用</a:t>
            </a:r>
            <a:r>
              <a:rPr lang="zh-CN" altLang="en-US" u="sng" dirty="0"/>
              <a:t>	</a:t>
            </a:r>
            <a:r>
              <a:rPr lang="zh-CN" altLang="en-US" u="sng" dirty="0" smtClean="0"/>
              <a:t>导体</a:t>
            </a:r>
            <a:r>
              <a:rPr lang="zh-CN" altLang="en-US" u="sng" dirty="0" smtClean="0"/>
              <a:t>    </a:t>
            </a:r>
            <a:r>
              <a:rPr lang="zh-CN" altLang="en-US" dirty="0"/>
              <a:t>的电阻值随温度变化而变化的特性来实现对温度的测量；热敏电阻是利用</a:t>
            </a:r>
            <a:r>
              <a:rPr lang="zh-CN" altLang="en-US" u="sng" dirty="0"/>
              <a:t>		</a:t>
            </a:r>
            <a:r>
              <a:rPr lang="zh-CN" altLang="en-US" u="sng" dirty="0"/>
              <a:t>半导体</a:t>
            </a:r>
            <a:r>
              <a:rPr lang="zh-CN" altLang="en-US" u="sng" dirty="0"/>
              <a:t>	    </a:t>
            </a:r>
            <a:r>
              <a:rPr lang="zh-CN" altLang="en-US" dirty="0"/>
              <a:t>的电阻值随温度显著变化这一特性而制成的一种热敏元件。</a:t>
            </a:r>
          </a:p>
          <a:p>
            <a:r>
              <a:rPr lang="en-US" altLang="zh-CN" dirty="0"/>
              <a:t>9</a:t>
            </a:r>
            <a:r>
              <a:rPr lang="zh-CN" altLang="en-US" dirty="0"/>
              <a:t>、工业和计量部门常用的热电阻，我国统一设计的定型产品是</a:t>
            </a:r>
            <a:r>
              <a:rPr lang="zh-CN" altLang="en-US" u="sng" dirty="0"/>
              <a:t>		</a:t>
            </a:r>
            <a:r>
              <a:rPr lang="zh-CN" altLang="en-US" u="sng" dirty="0"/>
              <a:t>铂热电阻</a:t>
            </a:r>
            <a:r>
              <a:rPr lang="zh-CN" altLang="en-US" u="sng" dirty="0"/>
              <a:t>		 </a:t>
            </a:r>
            <a:r>
              <a:rPr lang="zh-CN" altLang="en-US" dirty="0"/>
              <a:t> 和</a:t>
            </a:r>
            <a:r>
              <a:rPr lang="zh-CN" altLang="en-US" u="sng" dirty="0"/>
              <a:t>		</a:t>
            </a:r>
            <a:r>
              <a:rPr lang="zh-CN" altLang="en-US" u="sng" dirty="0"/>
              <a:t>铜热电阻</a:t>
            </a:r>
            <a:r>
              <a:rPr lang="zh-CN" altLang="en-US" u="sng" dirty="0"/>
              <a:t>	    </a:t>
            </a:r>
            <a:r>
              <a:rPr lang="zh-CN" altLang="en-US" dirty="0"/>
              <a:t>。</a:t>
            </a:r>
          </a:p>
          <a:p>
            <a:r>
              <a:rPr lang="en-US" altLang="zh-CN" dirty="0"/>
              <a:t>10</a:t>
            </a:r>
            <a:r>
              <a:rPr lang="zh-CN" altLang="en-US" dirty="0"/>
              <a:t>、铜热电阻在一些测量精度要求   	</a:t>
            </a:r>
            <a:r>
              <a:rPr lang="zh-CN" altLang="en-US" u="sng" dirty="0"/>
              <a:t>不高</a:t>
            </a:r>
            <a:r>
              <a:rPr lang="zh-CN" altLang="en-US" u="sng" dirty="0"/>
              <a:t>	   </a:t>
            </a:r>
            <a:r>
              <a:rPr lang="zh-CN" altLang="en-US" dirty="0"/>
              <a:t>，且温度较低的场合，用来测量  </a:t>
            </a:r>
            <a:r>
              <a:rPr lang="zh-CN" altLang="en-US" u="sng" dirty="0"/>
              <a:t>		</a:t>
            </a:r>
            <a:r>
              <a:rPr lang="en-US" altLang="zh-CN" u="sng" dirty="0"/>
              <a:t>-50 ~ +150</a:t>
            </a:r>
            <a:r>
              <a:rPr lang="zh-CN" altLang="en-US" u="sng" dirty="0"/>
              <a:t>	</a:t>
            </a:r>
            <a:r>
              <a:rPr lang="zh-CN" altLang="en-US" dirty="0"/>
              <a:t>   ℃范围的温度。</a:t>
            </a:r>
          </a:p>
        </p:txBody>
      </p:sp>
    </p:spTree>
    <p:extLst>
      <p:ext uri="{BB962C8B-B14F-4D97-AF65-F5344CB8AC3E}">
        <p14:creationId xmlns:p14="http://schemas.microsoft.com/office/powerpoint/2010/main" val="1206567404"/>
      </p:ext>
    </p:extLst>
  </p:cSld>
  <p:clrMapOvr>
    <a:masterClrMapping/>
  </p:clrMapOvr>
  <p:transition>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简答题</a:t>
            </a:r>
            <a:endParaRPr lang="zh-CN" altLang="en-US" dirty="0"/>
          </a:p>
        </p:txBody>
      </p:sp>
      <p:sp>
        <p:nvSpPr>
          <p:cNvPr id="3" name="矩形 2"/>
          <p:cNvSpPr/>
          <p:nvPr/>
        </p:nvSpPr>
        <p:spPr>
          <a:xfrm>
            <a:off x="402774" y="1279382"/>
            <a:ext cx="10613573" cy="4801314"/>
          </a:xfrm>
          <a:prstGeom prst="rect">
            <a:avLst/>
          </a:prstGeom>
        </p:spPr>
        <p:txBody>
          <a:bodyPr wrap="square">
            <a:spAutoFit/>
          </a:bodyPr>
          <a:lstStyle/>
          <a:p>
            <a:r>
              <a:rPr lang="en-US" altLang="zh-CN" dirty="0"/>
              <a:t>1</a:t>
            </a:r>
            <a:r>
              <a:rPr lang="zh-CN" altLang="en-US" dirty="0"/>
              <a:t>、什么是热电效应和热电动势？什么叫接触电动势？什么叫温差电动势？</a:t>
            </a:r>
          </a:p>
          <a:p>
            <a:r>
              <a:rPr lang="en-US" altLang="zh-CN" dirty="0"/>
              <a:t>2</a:t>
            </a:r>
            <a:r>
              <a:rPr lang="zh-CN" altLang="en-US" dirty="0"/>
              <a:t>、什么是热电偶的中间导体定律？中间导体定律有什么意义？</a:t>
            </a:r>
          </a:p>
          <a:p>
            <a:r>
              <a:rPr lang="en-US" altLang="zh-CN" dirty="0"/>
              <a:t>3</a:t>
            </a:r>
            <a:r>
              <a:rPr lang="zh-CN" altLang="en-US" dirty="0"/>
              <a:t>、什么是热电偶的标准电极定律？标准电极定律有什么意义？</a:t>
            </a:r>
          </a:p>
          <a:p>
            <a:r>
              <a:rPr lang="en-US" altLang="zh-CN" dirty="0"/>
              <a:t>4</a:t>
            </a:r>
            <a:r>
              <a:rPr lang="zh-CN" altLang="en-US" dirty="0"/>
              <a:t>、热电偶串联测温线路和并联测温线路主要用于什么场合，并简述各自的优缺点。</a:t>
            </a:r>
          </a:p>
          <a:p>
            <a:r>
              <a:rPr lang="en-US" altLang="zh-CN" dirty="0"/>
              <a:t>5</a:t>
            </a:r>
            <a:r>
              <a:rPr lang="zh-CN" altLang="en-US" dirty="0"/>
              <a:t>、目前热电阻常用的引线方法主要有哪些？并简述各自的应用场合</a:t>
            </a:r>
            <a:r>
              <a:rPr lang="zh-CN" altLang="en-US" dirty="0" smtClean="0"/>
              <a:t>。</a:t>
            </a:r>
            <a:endParaRPr lang="en-US" altLang="zh-CN" dirty="0" smtClean="0"/>
          </a:p>
          <a:p>
            <a:r>
              <a:rPr lang="zh-CN" altLang="zh-CN" dirty="0"/>
              <a:t>请简单阐述一下热电偶与热电阻的异同。</a:t>
            </a:r>
          </a:p>
          <a:p>
            <a:r>
              <a:rPr lang="en-US" altLang="zh-CN" dirty="0" smtClean="0"/>
              <a:t>6</a:t>
            </a:r>
            <a:r>
              <a:rPr lang="zh-CN" altLang="zh-CN" dirty="0" smtClean="0"/>
              <a:t>、</a:t>
            </a:r>
            <a:r>
              <a:rPr lang="zh-CN" altLang="zh-CN" dirty="0"/>
              <a:t>请简要说明一下什么是热电效应。</a:t>
            </a:r>
          </a:p>
          <a:p>
            <a:r>
              <a:rPr lang="en-US" altLang="zh-CN" dirty="0" smtClean="0"/>
              <a:t>7</a:t>
            </a:r>
            <a:r>
              <a:rPr lang="zh-CN" altLang="zh-CN" dirty="0" smtClean="0"/>
              <a:t>、</a:t>
            </a:r>
            <a:r>
              <a:rPr lang="zh-CN" altLang="zh-CN" dirty="0"/>
              <a:t>请简述一下珀尔帖效应的原理。</a:t>
            </a:r>
          </a:p>
          <a:p>
            <a:r>
              <a:rPr lang="en-US" altLang="zh-CN" dirty="0" smtClean="0"/>
              <a:t>8</a:t>
            </a:r>
            <a:r>
              <a:rPr lang="zh-CN" altLang="zh-CN" dirty="0" smtClean="0"/>
              <a:t>、</a:t>
            </a:r>
            <a:r>
              <a:rPr lang="zh-CN" altLang="zh-CN" dirty="0"/>
              <a:t>请简要阐明一下什么是汤姆逊效应。</a:t>
            </a:r>
          </a:p>
          <a:p>
            <a:r>
              <a:rPr lang="en-US" altLang="zh-CN" dirty="0" smtClean="0"/>
              <a:t>9</a:t>
            </a:r>
            <a:r>
              <a:rPr lang="zh-CN" altLang="zh-CN" dirty="0" smtClean="0"/>
              <a:t>、</a:t>
            </a:r>
            <a:r>
              <a:rPr lang="zh-CN" altLang="zh-CN" dirty="0"/>
              <a:t>热电偶对热电极材料有哪些基本要求？ </a:t>
            </a:r>
          </a:p>
          <a:p>
            <a:r>
              <a:rPr lang="en-US" altLang="zh-CN" dirty="0" smtClean="0"/>
              <a:t>10</a:t>
            </a:r>
            <a:r>
              <a:rPr lang="zh-CN" altLang="zh-CN" dirty="0" smtClean="0"/>
              <a:t>、</a:t>
            </a:r>
            <a:r>
              <a:rPr lang="zh-CN" altLang="zh-CN" dirty="0"/>
              <a:t>请简要说明一下热电阻的定义。 </a:t>
            </a:r>
          </a:p>
          <a:p>
            <a:r>
              <a:rPr lang="en-US" altLang="zh-CN" dirty="0" smtClean="0"/>
              <a:t>11</a:t>
            </a:r>
            <a:r>
              <a:rPr lang="zh-CN" altLang="zh-CN" dirty="0" smtClean="0"/>
              <a:t>、</a:t>
            </a:r>
            <a:r>
              <a:rPr lang="zh-CN" altLang="zh-CN" dirty="0"/>
              <a:t>请简要叙述一下热敏电阻的优缺点及改进措施。 </a:t>
            </a:r>
          </a:p>
          <a:p>
            <a:r>
              <a:rPr lang="en-US" altLang="zh-CN" dirty="0" smtClean="0"/>
              <a:t>12</a:t>
            </a:r>
            <a:r>
              <a:rPr lang="zh-CN" altLang="zh-CN" dirty="0" smtClean="0"/>
              <a:t>、</a:t>
            </a:r>
            <a:r>
              <a:rPr lang="zh-CN" altLang="zh-CN" dirty="0"/>
              <a:t>画图说明热电偶冷端补偿器的补偿原理</a:t>
            </a:r>
          </a:p>
          <a:p>
            <a:r>
              <a:rPr lang="en-US" altLang="zh-CN" dirty="0" smtClean="0"/>
              <a:t>13</a:t>
            </a:r>
            <a:r>
              <a:rPr lang="zh-CN" altLang="zh-CN" dirty="0" smtClean="0"/>
              <a:t>、</a:t>
            </a:r>
            <a:r>
              <a:rPr lang="zh-CN" altLang="zh-CN" dirty="0"/>
              <a:t>热电偶测温时为什么要进行冷端温度补偿？补偿的方法有哪几种？</a:t>
            </a:r>
          </a:p>
          <a:p>
            <a:r>
              <a:rPr lang="en-US" altLang="zh-CN" dirty="0" smtClean="0"/>
              <a:t>14</a:t>
            </a:r>
            <a:r>
              <a:rPr lang="zh-CN" altLang="zh-CN" dirty="0" smtClean="0"/>
              <a:t>、</a:t>
            </a:r>
            <a:r>
              <a:rPr lang="zh-CN" altLang="zh-CN" dirty="0"/>
              <a:t>试述热电偶与热电阻的基本测温原理。</a:t>
            </a:r>
          </a:p>
          <a:p>
            <a:r>
              <a:rPr lang="en-US" altLang="zh-CN" dirty="0" smtClean="0"/>
              <a:t>15</a:t>
            </a:r>
            <a:r>
              <a:rPr lang="zh-CN" altLang="zh-CN" dirty="0" smtClean="0"/>
              <a:t>、</a:t>
            </a:r>
            <a:r>
              <a:rPr lang="zh-CN" altLang="zh-CN" dirty="0"/>
              <a:t>采用热电阻测量温度时</a:t>
            </a:r>
            <a:r>
              <a:rPr lang="en-US" altLang="zh-CN" dirty="0"/>
              <a:t>,</a:t>
            </a:r>
            <a:r>
              <a:rPr lang="zh-CN" altLang="zh-CN" dirty="0"/>
              <a:t>常用的引线方式主要有哪几种</a:t>
            </a:r>
            <a:r>
              <a:rPr lang="en-US" altLang="zh-CN" dirty="0"/>
              <a:t>?</a:t>
            </a:r>
            <a:r>
              <a:rPr lang="zh-CN" altLang="zh-CN" dirty="0"/>
              <a:t>试述这几种引线方式各自的特点及适用场合。</a:t>
            </a:r>
          </a:p>
          <a:p>
            <a:endParaRPr lang="zh-CN" altLang="en-US" dirty="0"/>
          </a:p>
        </p:txBody>
      </p:sp>
    </p:spTree>
    <p:extLst>
      <p:ext uri="{BB962C8B-B14F-4D97-AF65-F5344CB8AC3E}">
        <p14:creationId xmlns:p14="http://schemas.microsoft.com/office/powerpoint/2010/main" val="85419637"/>
      </p:ext>
    </p:extLst>
  </p:cSld>
  <p:clrMapOvr>
    <a:masterClrMapping/>
  </p:clrMapOvr>
  <p:transition>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351" y="443230"/>
            <a:ext cx="11722275" cy="4004945"/>
          </a:xfrm>
        </p:spPr>
        <p:txBody>
          <a:bodyPr/>
          <a:lstStyle/>
          <a:p>
            <a:r>
              <a:rPr lang="en-US" altLang="zh-CN" dirty="0"/>
              <a:t>1</a:t>
            </a:r>
            <a:r>
              <a:rPr lang="zh-CN" altLang="en-US" dirty="0"/>
              <a:t>、什么是热电效应和热电动势？什么叫接触电动势？什么叫温差电动势？</a:t>
            </a:r>
            <a:br>
              <a:rPr lang="zh-CN" altLang="en-US" dirty="0"/>
            </a:br>
            <a:r>
              <a:rPr lang="zh-CN" altLang="zh-CN" b="0" dirty="0" smtClean="0"/>
              <a:t>答</a:t>
            </a:r>
            <a:r>
              <a:rPr lang="zh-CN" altLang="zh-CN" b="0" dirty="0"/>
              <a:t>：</a:t>
            </a:r>
            <a:r>
              <a:rPr lang="en-US" altLang="zh-CN" b="0" dirty="0"/>
              <a:t>①</a:t>
            </a:r>
            <a:r>
              <a:rPr lang="zh-CN" altLang="zh-CN" b="0" dirty="0"/>
              <a:t>两种不同材料的导体（或半导体）</a:t>
            </a:r>
            <a:r>
              <a:rPr lang="en-US" altLang="zh-CN" b="0" dirty="0"/>
              <a:t>A</a:t>
            </a:r>
            <a:r>
              <a:rPr lang="zh-CN" altLang="zh-CN" b="0" dirty="0"/>
              <a:t>、</a:t>
            </a:r>
            <a:r>
              <a:rPr lang="en-US" altLang="zh-CN" b="0" dirty="0"/>
              <a:t>B</a:t>
            </a:r>
            <a:r>
              <a:rPr lang="zh-CN" altLang="zh-CN" b="0" dirty="0"/>
              <a:t>两端相互紧密地连接在一起，组成一个闭合回路。当两接点温度不等时，回路中就会产生大小和方向与导体材料及两接点的温度有关的电动势，从而形成电流，这种现象称为热电效应。该电动势称为热电动势。</a:t>
            </a:r>
            <a:br>
              <a:rPr lang="zh-CN" altLang="zh-CN" b="0" dirty="0"/>
            </a:br>
            <a:r>
              <a:rPr lang="en-US" altLang="zh-CN" b="0" dirty="0"/>
              <a:t>②</a:t>
            </a:r>
            <a:r>
              <a:rPr lang="zh-CN" altLang="zh-CN" b="0" dirty="0"/>
              <a:t>接触电动势：接触电势是由两种导体的自由电子密度不同而在其接触处形成的热电势。它的大小取决于两导体的材料及接触点的温度，而与导体的形状和尺寸无关。</a:t>
            </a:r>
            <a:br>
              <a:rPr lang="zh-CN" altLang="zh-CN" b="0" dirty="0"/>
            </a:br>
            <a:r>
              <a:rPr lang="en-US" altLang="zh-CN" b="0" dirty="0"/>
              <a:t>③</a:t>
            </a:r>
            <a:r>
              <a:rPr lang="zh-CN" altLang="zh-CN" b="0" dirty="0"/>
              <a:t>温差电动势：是在同一根导体中，由于两端温度不同而产生的一种电势</a:t>
            </a:r>
            <a:r>
              <a:rPr lang="zh-CN" altLang="zh-CN" b="0" dirty="0"/>
              <a:t>。</a:t>
            </a:r>
            <a:r>
              <a:rPr lang="en-US" altLang="zh-CN" b="0" dirty="0" smtClean="0">
                <a:latin typeface="宋体"/>
                <a:ea typeface="宋体"/>
                <a:cs typeface="Times New Roman"/>
              </a:rPr>
              <a:t/>
            </a:r>
            <a:br>
              <a:rPr lang="en-US" altLang="zh-CN" b="0" dirty="0" smtClean="0">
                <a:latin typeface="宋体"/>
                <a:ea typeface="宋体"/>
                <a:cs typeface="Times New Roman"/>
              </a:rPr>
            </a:br>
            <a:r>
              <a:rPr lang="en-US" altLang="zh-CN" b="0" dirty="0" smtClean="0">
                <a:latin typeface="宋体"/>
                <a:ea typeface="宋体"/>
                <a:cs typeface="Times New Roman"/>
              </a:rPr>
              <a:t/>
            </a:r>
            <a:br>
              <a:rPr lang="en-US" altLang="zh-CN" b="0" dirty="0" smtClean="0">
                <a:latin typeface="宋体"/>
                <a:ea typeface="宋体"/>
                <a:cs typeface="Times New Roman"/>
              </a:rPr>
            </a:br>
            <a:r>
              <a:rPr lang="en-US" altLang="zh-CN" dirty="0"/>
              <a:t>2</a:t>
            </a:r>
            <a:r>
              <a:rPr lang="zh-CN" altLang="en-US" dirty="0"/>
              <a:t>、什么是热电偶的中间导体定律？中间导体定律有什么意义？</a:t>
            </a:r>
            <a:br>
              <a:rPr lang="zh-CN" altLang="en-US" dirty="0"/>
            </a:br>
            <a:r>
              <a:rPr lang="zh-CN" altLang="zh-CN" b="0" dirty="0" smtClean="0"/>
              <a:t>答</a:t>
            </a:r>
            <a:r>
              <a:rPr lang="zh-CN" altLang="zh-CN" b="0" dirty="0"/>
              <a:t>：中间导体定律：热电偶测温时，若在回路中接入第三种导体，只要其两端的温度相同，则对热电偶回路总的热电势不产生影响。</a:t>
            </a:r>
            <a:r>
              <a:rPr lang="zh-CN" altLang="zh-CN" dirty="0"/>
              <a:t/>
            </a:r>
            <a:br>
              <a:rPr lang="zh-CN" altLang="zh-CN" dirty="0"/>
            </a:br>
            <a:r>
              <a:rPr lang="en-US" altLang="zh-CN" b="0" dirty="0"/>
              <a:t>   </a:t>
            </a:r>
            <a:r>
              <a:rPr lang="zh-CN" altLang="zh-CN" b="0" dirty="0"/>
              <a:t>中间导体定律的意义在于：在实际的热电偶测温应用中，测量仪表和连接导线可以作为第三种导体对待。</a:t>
            </a:r>
            <a:r>
              <a:rPr lang="zh-CN" altLang="zh-CN" dirty="0"/>
              <a:t/>
            </a:r>
            <a:br>
              <a:rPr lang="zh-CN" altLang="zh-CN" dirty="0"/>
            </a:br>
            <a:r>
              <a:rPr lang="zh-CN" altLang="zh-CN" dirty="0">
                <a:latin typeface="宋体"/>
                <a:cs typeface="Times New Roman"/>
              </a:rPr>
              <a:t/>
            </a:r>
            <a:br>
              <a:rPr lang="zh-CN" altLang="zh-CN" dirty="0">
                <a:latin typeface="宋体"/>
                <a:cs typeface="Times New Roman"/>
              </a:rPr>
            </a:br>
            <a:endParaRPr lang="zh-CN" altLang="en-US" dirty="0"/>
          </a:p>
        </p:txBody>
      </p:sp>
    </p:spTree>
    <p:extLst>
      <p:ext uri="{BB962C8B-B14F-4D97-AF65-F5344CB8AC3E}">
        <p14:creationId xmlns:p14="http://schemas.microsoft.com/office/powerpoint/2010/main" val="2109145354"/>
      </p:ext>
    </p:extLst>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753" y="443230"/>
            <a:ext cx="10850100" cy="3614420"/>
          </a:xfrm>
        </p:spPr>
        <p:txBody>
          <a:bodyPr/>
          <a:lstStyle/>
          <a:p>
            <a:r>
              <a:rPr lang="en-US" altLang="zh-CN" dirty="0"/>
              <a:t>3</a:t>
            </a:r>
            <a:r>
              <a:rPr lang="zh-CN" altLang="en-US" dirty="0"/>
              <a:t>、什么是热电偶的标准电极定律？标准电极定律有什么意义？</a:t>
            </a:r>
            <a:br>
              <a:rPr lang="zh-CN" altLang="en-US" dirty="0"/>
            </a:br>
            <a:r>
              <a:rPr lang="zh-CN" altLang="zh-CN" kern="100" dirty="0" smtClean="0">
                <a:latin typeface="华文宋体" pitchFamily="2" charset="-122"/>
                <a:ea typeface="华文宋体" pitchFamily="2" charset="-122"/>
              </a:rPr>
              <a:t>答</a:t>
            </a:r>
            <a:r>
              <a:rPr lang="zh-CN" altLang="zh-CN" kern="100" dirty="0">
                <a:latin typeface="华文宋体" pitchFamily="2" charset="-122"/>
                <a:ea typeface="华文宋体" pitchFamily="2" charset="-122"/>
              </a:rPr>
              <a:t>： 标准电极定律：如果两种导体</a:t>
            </a:r>
            <a:r>
              <a:rPr lang="en-US" altLang="zh-CN" kern="100" dirty="0">
                <a:latin typeface="华文宋体" pitchFamily="2" charset="-122"/>
                <a:ea typeface="华文宋体" pitchFamily="2" charset="-122"/>
              </a:rPr>
              <a:t>A</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B</a:t>
            </a:r>
            <a:r>
              <a:rPr lang="zh-CN" altLang="zh-CN" kern="100" dirty="0">
                <a:latin typeface="华文宋体" pitchFamily="2" charset="-122"/>
                <a:ea typeface="华文宋体" pitchFamily="2" charset="-122"/>
              </a:rPr>
              <a:t>分别与第三种导体</a:t>
            </a:r>
            <a:r>
              <a:rPr lang="en-US" altLang="zh-CN" kern="100" dirty="0">
                <a:latin typeface="华文宋体" pitchFamily="2" charset="-122"/>
                <a:ea typeface="华文宋体" pitchFamily="2" charset="-122"/>
              </a:rPr>
              <a:t>C</a:t>
            </a:r>
            <a:r>
              <a:rPr lang="zh-CN" altLang="zh-CN" kern="100" dirty="0">
                <a:latin typeface="华文宋体" pitchFamily="2" charset="-122"/>
                <a:ea typeface="华文宋体" pitchFamily="2" charset="-122"/>
              </a:rPr>
              <a:t>组成的热电偶所产生的热电动势已知，则由这两个导体</a:t>
            </a:r>
            <a:r>
              <a:rPr lang="en-US" altLang="zh-CN" kern="100" dirty="0">
                <a:latin typeface="华文宋体" pitchFamily="2" charset="-122"/>
                <a:ea typeface="华文宋体" pitchFamily="2" charset="-122"/>
              </a:rPr>
              <a:t>A</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B</a:t>
            </a:r>
            <a:r>
              <a:rPr lang="zh-CN" altLang="zh-CN" kern="100" dirty="0">
                <a:latin typeface="华文宋体" pitchFamily="2" charset="-122"/>
                <a:ea typeface="华文宋体" pitchFamily="2" charset="-122"/>
              </a:rPr>
              <a:t>组成的热电偶产生的热电动势可由下式确定</a:t>
            </a:r>
            <a:r>
              <a:rPr lang="zh-CN" altLang="zh-CN" kern="100" dirty="0" smtClean="0">
                <a:latin typeface="华文宋体" pitchFamily="2" charset="-122"/>
                <a:ea typeface="华文宋体" pitchFamily="2" charset="-122"/>
              </a:rPr>
              <a:t>：</a:t>
            </a:r>
            <a:r>
              <a:rPr lang="en-US" altLang="zh-CN" kern="100" dirty="0" smtClean="0">
                <a:latin typeface="华文宋体" pitchFamily="2" charset="-122"/>
                <a:ea typeface="华文宋体" pitchFamily="2" charset="-122"/>
              </a:rPr>
              <a:t/>
            </a:r>
            <a:br>
              <a:rPr lang="en-US" altLang="zh-CN" kern="100" dirty="0" smtClean="0">
                <a:latin typeface="华文宋体" pitchFamily="2" charset="-122"/>
                <a:ea typeface="华文宋体" pitchFamily="2" charset="-122"/>
              </a:rPr>
            </a:br>
            <a:r>
              <a:rPr lang="zh-CN" altLang="zh-CN" kern="100" dirty="0">
                <a:latin typeface="华文宋体" pitchFamily="2" charset="-122"/>
                <a:ea typeface="华文宋体" pitchFamily="2" charset="-122"/>
              </a:rPr>
              <a:t/>
            </a:r>
            <a:br>
              <a:rPr lang="zh-CN" altLang="zh-CN" kern="100" dirty="0">
                <a:latin typeface="华文宋体" pitchFamily="2" charset="-122"/>
                <a:ea typeface="华文宋体" pitchFamily="2" charset="-122"/>
              </a:rPr>
            </a:br>
            <a:r>
              <a:rPr lang="en-US" altLang="zh-CN" kern="100" dirty="0">
                <a:latin typeface="华文宋体" pitchFamily="2" charset="-122"/>
                <a:ea typeface="华文宋体" pitchFamily="2" charset="-122"/>
              </a:rPr>
              <a:t>E</a:t>
            </a:r>
            <a:r>
              <a:rPr lang="en-US" altLang="zh-CN" kern="100" baseline="-25000" dirty="0">
                <a:latin typeface="华文宋体" pitchFamily="2" charset="-122"/>
                <a:ea typeface="华文宋体" pitchFamily="2" charset="-122"/>
              </a:rPr>
              <a:t>AB</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en-US" altLang="zh-CN" kern="100" baseline="-25000" dirty="0">
                <a:latin typeface="华文宋体" pitchFamily="2" charset="-122"/>
                <a:ea typeface="华文宋体" pitchFamily="2" charset="-122"/>
              </a:rPr>
              <a:t>0</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=E</a:t>
            </a:r>
            <a:r>
              <a:rPr lang="en-US" altLang="zh-CN" kern="100" baseline="-25000" dirty="0">
                <a:latin typeface="华文宋体" pitchFamily="2" charset="-122"/>
                <a:ea typeface="华文宋体" pitchFamily="2" charset="-122"/>
              </a:rPr>
              <a:t>AC</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en-US" altLang="zh-CN" kern="100" baseline="-25000" dirty="0">
                <a:latin typeface="华文宋体" pitchFamily="2" charset="-122"/>
                <a:ea typeface="华文宋体" pitchFamily="2" charset="-122"/>
              </a:rPr>
              <a:t>0</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 E</a:t>
            </a:r>
            <a:r>
              <a:rPr lang="en-US" altLang="zh-CN" kern="100" baseline="-25000" dirty="0">
                <a:latin typeface="华文宋体" pitchFamily="2" charset="-122"/>
                <a:ea typeface="华文宋体" pitchFamily="2" charset="-122"/>
              </a:rPr>
              <a:t>BC</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zh-CN" altLang="zh-CN" kern="100" dirty="0">
                <a:latin typeface="华文宋体" pitchFamily="2" charset="-122"/>
                <a:ea typeface="华文宋体" pitchFamily="2" charset="-122"/>
              </a:rPr>
              <a:t>，</a:t>
            </a:r>
            <a:r>
              <a:rPr lang="en-US" altLang="zh-CN" kern="100" dirty="0">
                <a:latin typeface="华文宋体" pitchFamily="2" charset="-122"/>
                <a:ea typeface="华文宋体" pitchFamily="2" charset="-122"/>
              </a:rPr>
              <a:t>t</a:t>
            </a:r>
            <a:r>
              <a:rPr lang="en-US" altLang="zh-CN" kern="100" baseline="-25000" dirty="0">
                <a:latin typeface="华文宋体" pitchFamily="2" charset="-122"/>
                <a:ea typeface="华文宋体" pitchFamily="2" charset="-122"/>
              </a:rPr>
              <a:t>0</a:t>
            </a:r>
            <a:r>
              <a:rPr lang="zh-CN" altLang="zh-CN" kern="100" dirty="0" smtClean="0">
                <a:latin typeface="华文宋体" pitchFamily="2" charset="-122"/>
                <a:ea typeface="华文宋体" pitchFamily="2" charset="-122"/>
              </a:rPr>
              <a:t>）</a:t>
            </a:r>
            <a:r>
              <a:rPr lang="en-US" altLang="zh-CN" kern="100" dirty="0" smtClean="0">
                <a:latin typeface="华文宋体" pitchFamily="2" charset="-122"/>
                <a:ea typeface="华文宋体" pitchFamily="2" charset="-122"/>
              </a:rPr>
              <a:t/>
            </a:r>
            <a:br>
              <a:rPr lang="en-US" altLang="zh-CN" kern="100" dirty="0" smtClean="0">
                <a:latin typeface="华文宋体" pitchFamily="2" charset="-122"/>
                <a:ea typeface="华文宋体" pitchFamily="2" charset="-122"/>
              </a:rPr>
            </a:br>
            <a:r>
              <a:rPr lang="zh-CN" altLang="zh-CN" kern="100" dirty="0">
                <a:latin typeface="华文宋体" pitchFamily="2" charset="-122"/>
                <a:ea typeface="华文宋体" pitchFamily="2" charset="-122"/>
              </a:rPr>
              <a:t/>
            </a:r>
            <a:br>
              <a:rPr lang="zh-CN" altLang="zh-CN" kern="100" dirty="0">
                <a:latin typeface="华文宋体" pitchFamily="2" charset="-122"/>
                <a:ea typeface="华文宋体" pitchFamily="2" charset="-122"/>
              </a:rPr>
            </a:br>
            <a:r>
              <a:rPr lang="en-US" altLang="zh-CN" kern="100" dirty="0">
                <a:latin typeface="华文宋体" pitchFamily="2" charset="-122"/>
                <a:ea typeface="华文宋体" pitchFamily="2" charset="-122"/>
              </a:rPr>
              <a:t>  </a:t>
            </a:r>
            <a:r>
              <a:rPr lang="zh-CN" altLang="zh-CN" kern="100" dirty="0">
                <a:latin typeface="华文宋体" pitchFamily="2" charset="-122"/>
                <a:ea typeface="华文宋体" pitchFamily="2" charset="-122"/>
                <a:cs typeface="Times New Roman"/>
              </a:rPr>
              <a:t>标准电极定律的意义在于，纯金属的种类很多，合金的种类更多，要得出这些金属件组成热电偶的热电动势是一件工作量极大的事。在实际处理中，由于铂的物理化学性质稳定，通常选用高纯铂丝作标准电极，只要测得它与各种金属组成的热电偶的热电动势，则各种金属间相互组合成热电偶的热电动势就可根据标准电极定律计算出来。</a:t>
            </a:r>
            <a:endParaRPr lang="zh-CN" altLang="en-US" dirty="0">
              <a:latin typeface="华文宋体" pitchFamily="2" charset="-122"/>
              <a:ea typeface="华文宋体" pitchFamily="2" charset="-122"/>
            </a:endParaRPr>
          </a:p>
        </p:txBody>
      </p:sp>
    </p:spTree>
    <p:extLst>
      <p:ext uri="{BB962C8B-B14F-4D97-AF65-F5344CB8AC3E}">
        <p14:creationId xmlns:p14="http://schemas.microsoft.com/office/powerpoint/2010/main" val="939417748"/>
      </p:ext>
    </p:extLst>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en-US" altLang="zh-CN" dirty="0"/>
              <a:t>4</a:t>
            </a:r>
            <a:r>
              <a:rPr lang="zh-CN" altLang="en-US" dirty="0"/>
              <a:t>、热电偶串联测温线路和并联测温线路主要用于什么场合，并简述各自的优缺点。</a:t>
            </a:r>
            <a:br>
              <a:rPr lang="zh-CN" altLang="en-US" dirty="0"/>
            </a:br>
            <a:r>
              <a:rPr lang="zh-CN" altLang="zh-CN" kern="100" dirty="0" smtClean="0">
                <a:latin typeface="Times New Roman"/>
                <a:ea typeface="宋体"/>
              </a:rPr>
              <a:t>答</a:t>
            </a:r>
            <a:r>
              <a:rPr lang="zh-CN" altLang="zh-CN" kern="100" dirty="0">
                <a:latin typeface="Times New Roman"/>
                <a:ea typeface="宋体"/>
              </a:rPr>
              <a:t>：热电偶串联测温线路主要用于测量两点间温度差，还可以测量平均温度；热电偶并联测温线路主要用于测量平均温度。</a:t>
            </a:r>
            <a:br>
              <a:rPr lang="zh-CN" altLang="zh-CN" kern="100" dirty="0">
                <a:latin typeface="Times New Roman"/>
                <a:ea typeface="宋体"/>
              </a:rPr>
            </a:br>
            <a:r>
              <a:rPr lang="en-US" altLang="zh-CN" kern="100" dirty="0">
                <a:latin typeface="Times New Roman"/>
                <a:ea typeface="宋体"/>
              </a:rPr>
              <a:t>   </a:t>
            </a:r>
            <a:r>
              <a:rPr lang="zh-CN" altLang="zh-CN" kern="100" dirty="0">
                <a:latin typeface="Times New Roman"/>
                <a:ea typeface="宋体"/>
              </a:rPr>
              <a:t>并联电路的特点是：当有一只热电偶烧断时，难以觉察出来。当然，它也不会中断整个测温系统的工作。</a:t>
            </a:r>
            <a:br>
              <a:rPr lang="zh-CN" altLang="zh-CN" kern="100" dirty="0">
                <a:latin typeface="Times New Roman"/>
                <a:ea typeface="宋体"/>
              </a:rPr>
            </a:br>
            <a:r>
              <a:rPr lang="en-US" altLang="zh-CN" kern="100" dirty="0">
                <a:latin typeface="Times New Roman"/>
                <a:ea typeface="宋体"/>
              </a:rPr>
              <a:t>   </a:t>
            </a:r>
            <a:r>
              <a:rPr lang="zh-CN" altLang="zh-CN" kern="100" dirty="0">
                <a:latin typeface="Times New Roman"/>
                <a:ea typeface="宋体"/>
              </a:rPr>
              <a:t>串联电路的特点是：热电动势大，仪表的灵敏度大大增加，线路中只要有一只热电偶断路，总的热电动势消失，立即可以发现断路。但是只要有一只热电偶断路，整个测温系统将停止工作。</a:t>
            </a:r>
            <a:br>
              <a:rPr lang="zh-CN" altLang="zh-CN" kern="100" dirty="0">
                <a:latin typeface="Times New Roman"/>
                <a:ea typeface="宋体"/>
              </a:rPr>
            </a:br>
            <a:endParaRPr lang="zh-CN" altLang="en-US" dirty="0"/>
          </a:p>
        </p:txBody>
      </p:sp>
    </p:spTree>
    <p:extLst>
      <p:ext uri="{BB962C8B-B14F-4D97-AF65-F5344CB8AC3E}">
        <p14:creationId xmlns:p14="http://schemas.microsoft.com/office/powerpoint/2010/main" val="964349985"/>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6245" y="239002"/>
            <a:ext cx="10353041" cy="707886"/>
          </a:xfrm>
          <a:prstGeom prst="rect">
            <a:avLst/>
          </a:prstGeom>
          <a:noFill/>
        </p:spPr>
        <p:txBody>
          <a:bodyPr wrap="square" rtlCol="0">
            <a:spAutoFit/>
          </a:bodyPr>
          <a:lstStyle/>
          <a:p>
            <a:pPr indent="0" fontAlgn="auto">
              <a:lnSpc>
                <a:spcPct val="125000"/>
              </a:lnSpc>
              <a:buClrTx/>
              <a:buSzTx/>
              <a:buFontTx/>
            </a:pPr>
            <a:r>
              <a:rPr lang="zh-CN" altLang="en-US" sz="3200" b="1" spc="200" noProof="1">
                <a:solidFill>
                  <a:srgbClr val="0000FF"/>
                </a:solidFill>
                <a:latin typeface="Arial" panose="020B0604020202020204" pitchFamily="34" charset="0"/>
                <a:ea typeface="微软雅黑" panose="020B0503020204020204" charset="-122"/>
                <a:cs typeface="+mj-cs"/>
                <a:sym typeface="+mn-ea"/>
              </a:rPr>
              <a:t>温度传感器的选用原则</a:t>
            </a:r>
          </a:p>
        </p:txBody>
      </p:sp>
      <p:sp>
        <p:nvSpPr>
          <p:cNvPr id="2" name="矩形 1"/>
          <p:cNvSpPr/>
          <p:nvPr/>
        </p:nvSpPr>
        <p:spPr>
          <a:xfrm>
            <a:off x="1194726" y="1300318"/>
            <a:ext cx="7007046" cy="630942"/>
          </a:xfrm>
          <a:prstGeom prst="rect">
            <a:avLst/>
          </a:prstGeom>
        </p:spPr>
        <p:txBody>
          <a:bodyPr wrap="none">
            <a:spAutoFit/>
          </a:bodyPr>
          <a:lstStyle/>
          <a:p>
            <a:pPr indent="0" fontAlgn="auto">
              <a:lnSpc>
                <a:spcPct val="125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根据测量对象与测量环境确定传感器的类型</a:t>
            </a:r>
          </a:p>
        </p:txBody>
      </p:sp>
      <p:sp>
        <p:nvSpPr>
          <p:cNvPr id="3" name="矩形 2"/>
          <p:cNvSpPr/>
          <p:nvPr/>
        </p:nvSpPr>
        <p:spPr>
          <a:xfrm>
            <a:off x="1194730" y="2108666"/>
            <a:ext cx="3775393" cy="630942"/>
          </a:xfrm>
          <a:prstGeom prst="rect">
            <a:avLst/>
          </a:prstGeom>
        </p:spPr>
        <p:txBody>
          <a:bodyPr wrap="none">
            <a:spAutoFit/>
          </a:bodyPr>
          <a:lstStyle/>
          <a:p>
            <a:pPr indent="0" fontAlgn="auto">
              <a:lnSpc>
                <a:spcPct val="125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根据灵敏度选择传感器</a:t>
            </a:r>
          </a:p>
        </p:txBody>
      </p:sp>
      <p:sp>
        <p:nvSpPr>
          <p:cNvPr id="4" name="矩形 3"/>
          <p:cNvSpPr/>
          <p:nvPr/>
        </p:nvSpPr>
        <p:spPr>
          <a:xfrm>
            <a:off x="1194726" y="2952957"/>
            <a:ext cx="4852610" cy="630942"/>
          </a:xfrm>
          <a:prstGeom prst="rect">
            <a:avLst/>
          </a:prstGeom>
        </p:spPr>
        <p:txBody>
          <a:bodyPr wrap="none">
            <a:spAutoFit/>
          </a:bodyPr>
          <a:lstStyle/>
          <a:p>
            <a:pPr indent="0" fontAlgn="auto">
              <a:lnSpc>
                <a:spcPct val="125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根据频率响应特性选择传感器</a:t>
            </a:r>
          </a:p>
        </p:txBody>
      </p:sp>
      <p:sp>
        <p:nvSpPr>
          <p:cNvPr id="5" name="矩形 4"/>
          <p:cNvSpPr/>
          <p:nvPr/>
        </p:nvSpPr>
        <p:spPr>
          <a:xfrm>
            <a:off x="681770" y="3880477"/>
            <a:ext cx="5365571" cy="630942"/>
          </a:xfrm>
          <a:prstGeom prst="rect">
            <a:avLst/>
          </a:prstGeom>
        </p:spPr>
        <p:txBody>
          <a:bodyPr wrap="none">
            <a:spAutoFit/>
          </a:bodyPr>
          <a:lstStyle/>
          <a:p>
            <a:pPr indent="508000">
              <a:lnSpc>
                <a:spcPct val="125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根据线性关系范围选择传感器</a:t>
            </a:r>
          </a:p>
        </p:txBody>
      </p:sp>
      <p:sp>
        <p:nvSpPr>
          <p:cNvPr id="7" name="矩形 6"/>
          <p:cNvSpPr/>
          <p:nvPr/>
        </p:nvSpPr>
        <p:spPr>
          <a:xfrm>
            <a:off x="692024" y="4772663"/>
            <a:ext cx="4288353" cy="738664"/>
          </a:xfrm>
          <a:prstGeom prst="rect">
            <a:avLst/>
          </a:prstGeom>
        </p:spPr>
        <p:txBody>
          <a:bodyPr wrap="none">
            <a:spAutoFit/>
          </a:bodyPr>
          <a:lstStyle/>
          <a:p>
            <a:pPr indent="508000" fontAlgn="auto">
              <a:lnSpc>
                <a:spcPct val="150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根据稳定性选择传感器</a:t>
            </a:r>
          </a:p>
        </p:txBody>
      </p:sp>
      <p:sp>
        <p:nvSpPr>
          <p:cNvPr id="8" name="矩形 7"/>
          <p:cNvSpPr/>
          <p:nvPr/>
        </p:nvSpPr>
        <p:spPr>
          <a:xfrm>
            <a:off x="1194726" y="5745638"/>
            <a:ext cx="3416320" cy="630942"/>
          </a:xfrm>
          <a:prstGeom prst="rect">
            <a:avLst/>
          </a:prstGeom>
        </p:spPr>
        <p:txBody>
          <a:bodyPr wrap="none">
            <a:spAutoFit/>
          </a:bodyPr>
          <a:lstStyle/>
          <a:p>
            <a:pPr indent="0" fontAlgn="auto">
              <a:lnSpc>
                <a:spcPct val="125000"/>
              </a:lnSpc>
              <a:buClrTx/>
              <a:buSzTx/>
              <a:buFontTx/>
            </a:pPr>
            <a:r>
              <a:rPr lang="zh-CN" altLang="en-US" sz="2800" dirty="0">
                <a:solidFill>
                  <a:schemeClr val="bg1"/>
                </a:solidFill>
                <a:highlight>
                  <a:srgbClr val="FF00FF"/>
                </a:highlight>
                <a:latin typeface="黑体" panose="02010609060101010101" charset="-122"/>
                <a:ea typeface="黑体" panose="02010609060101010101" charset="-122"/>
              </a:rPr>
              <a:t>根据精度选择传感器</a:t>
            </a:r>
          </a:p>
        </p:txBody>
      </p:sp>
      <p:pic>
        <p:nvPicPr>
          <p:cNvPr id="10" name="图形 9"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15984" y="1262540"/>
            <a:ext cx="592038" cy="592038"/>
          </a:xfrm>
          <a:prstGeom prst="rect">
            <a:avLst/>
          </a:prstGeom>
        </p:spPr>
      </p:pic>
      <p:pic>
        <p:nvPicPr>
          <p:cNvPr id="12" name="图形 11"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15984" y="2108666"/>
            <a:ext cx="592038" cy="592038"/>
          </a:xfrm>
          <a:prstGeom prst="rect">
            <a:avLst/>
          </a:prstGeom>
        </p:spPr>
      </p:pic>
      <p:pic>
        <p:nvPicPr>
          <p:cNvPr id="13" name="图形 12"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6242" y="2935207"/>
            <a:ext cx="592038" cy="592038"/>
          </a:xfrm>
          <a:prstGeom prst="rect">
            <a:avLst/>
          </a:prstGeom>
        </p:spPr>
      </p:pic>
      <p:pic>
        <p:nvPicPr>
          <p:cNvPr id="14" name="图形 13"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2854" y="3862546"/>
            <a:ext cx="592038" cy="592038"/>
          </a:xfrm>
          <a:prstGeom prst="rect">
            <a:avLst/>
          </a:prstGeom>
        </p:spPr>
      </p:pic>
      <p:pic>
        <p:nvPicPr>
          <p:cNvPr id="15" name="图形 14"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15984" y="4819511"/>
            <a:ext cx="592038" cy="592038"/>
          </a:xfrm>
          <a:prstGeom prst="rect">
            <a:avLst/>
          </a:prstGeom>
        </p:spPr>
      </p:pic>
      <p:pic>
        <p:nvPicPr>
          <p:cNvPr id="16" name="图形 15" descr="星形"/>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6242" y="5710484"/>
            <a:ext cx="592038" cy="592038"/>
          </a:xfrm>
          <a:prstGeom prst="rect">
            <a:avLst/>
          </a:prstGeom>
        </p:spPr>
      </p:pic>
    </p:spTree>
    <p:custDataLst>
      <p:tags r:id="rId1"/>
    </p:custDataLst>
  </p:cSld>
  <p:clrMapOvr>
    <a:masterClrMapping/>
  </p:clrMapOvr>
  <p:transition>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、目前热电阻常用的引线方法主要有哪些？并简述各自的应用场合。</a:t>
            </a:r>
            <a:r>
              <a:rPr lang="en-US" altLang="zh-CN" dirty="0"/>
              <a:t/>
            </a:r>
            <a:br>
              <a:rPr lang="en-US" altLang="zh-CN" dirty="0"/>
            </a:br>
            <a:r>
              <a:rPr lang="zh-CN" altLang="zh-CN" dirty="0"/>
              <a:t>请简单阐述一下热电偶与热电阻的异同。</a:t>
            </a:r>
            <a:br>
              <a:rPr lang="zh-CN" altLang="zh-CN" dirty="0"/>
            </a:br>
            <a:endParaRPr lang="zh-CN" altLang="en-US" dirty="0"/>
          </a:p>
        </p:txBody>
      </p:sp>
      <p:sp>
        <p:nvSpPr>
          <p:cNvPr id="3" name="TextBox 2"/>
          <p:cNvSpPr txBox="1"/>
          <p:nvPr/>
        </p:nvSpPr>
        <p:spPr>
          <a:xfrm>
            <a:off x="1047751" y="1533525"/>
            <a:ext cx="7439025" cy="1477328"/>
          </a:xfrm>
          <a:prstGeom prst="rect">
            <a:avLst/>
          </a:prstGeom>
          <a:noFill/>
        </p:spPr>
        <p:txBody>
          <a:bodyPr wrap="square" rtlCol="0">
            <a:spAutoFit/>
          </a:bodyPr>
          <a:lstStyle/>
          <a:p>
            <a:r>
              <a:rPr lang="zh-CN" altLang="zh-CN" dirty="0" smtClean="0"/>
              <a:t>答</a:t>
            </a:r>
            <a:r>
              <a:rPr lang="zh-CN" altLang="zh-CN" dirty="0"/>
              <a:t>：热电阻常用的引线方法主要两线制、三线制和四线制。</a:t>
            </a:r>
          </a:p>
          <a:p>
            <a:r>
              <a:rPr lang="en-US" altLang="zh-CN" dirty="0"/>
              <a:t>   </a:t>
            </a:r>
            <a:r>
              <a:rPr lang="zh-CN" altLang="zh-CN" dirty="0"/>
              <a:t>两线制用于引线不长，测量精度要求较低的场合；</a:t>
            </a:r>
          </a:p>
          <a:p>
            <a:r>
              <a:rPr lang="en-US" altLang="zh-CN" dirty="0"/>
              <a:t>   </a:t>
            </a:r>
            <a:r>
              <a:rPr lang="zh-CN" altLang="zh-CN" dirty="0"/>
              <a:t>三线制适用于工业测量，一般精度测量场合；</a:t>
            </a:r>
          </a:p>
          <a:p>
            <a:r>
              <a:rPr lang="en-US" altLang="zh-CN" dirty="0"/>
              <a:t>   </a:t>
            </a:r>
            <a:r>
              <a:rPr lang="zh-CN" altLang="zh-CN" dirty="0"/>
              <a:t>四线制适用于实验室测量，高精度测量场合。</a:t>
            </a:r>
          </a:p>
          <a:p>
            <a:endParaRPr lang="zh-CN" altLang="en-US" dirty="0"/>
          </a:p>
        </p:txBody>
      </p:sp>
      <p:sp>
        <p:nvSpPr>
          <p:cNvPr id="4" name="标题 1"/>
          <p:cNvSpPr txBox="1">
            <a:spLocks/>
          </p:cNvSpPr>
          <p:nvPr/>
        </p:nvSpPr>
        <p:spPr>
          <a:xfrm>
            <a:off x="691803" y="3081655"/>
            <a:ext cx="10850100"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mtClean="0"/>
              <a:t>6</a:t>
            </a:r>
            <a:r>
              <a:rPr lang="zh-CN" altLang="en-US" smtClean="0"/>
              <a:t>、请简要说明一下什么是热电效应。</a:t>
            </a:r>
            <a:br>
              <a:rPr lang="zh-CN" altLang="en-US" smtClean="0"/>
            </a:br>
            <a:endParaRPr lang="zh-CN" altLang="en-US"/>
          </a:p>
        </p:txBody>
      </p:sp>
      <p:sp>
        <p:nvSpPr>
          <p:cNvPr id="5" name="TextBox 4"/>
          <p:cNvSpPr txBox="1"/>
          <p:nvPr/>
        </p:nvSpPr>
        <p:spPr>
          <a:xfrm>
            <a:off x="669750" y="3905250"/>
            <a:ext cx="9791700" cy="1477328"/>
          </a:xfrm>
          <a:prstGeom prst="rect">
            <a:avLst/>
          </a:prstGeom>
          <a:noFill/>
        </p:spPr>
        <p:txBody>
          <a:bodyPr wrap="square" rtlCol="0">
            <a:spAutoFit/>
          </a:bodyPr>
          <a:lstStyle/>
          <a:p>
            <a:r>
              <a:rPr lang="zh-CN" altLang="zh-CN" dirty="0" smtClean="0"/>
              <a:t>答</a:t>
            </a:r>
            <a:r>
              <a:rPr lang="zh-CN" altLang="zh-CN" dirty="0"/>
              <a:t>： 热电偶测温原理：热电偶的测温原理基于</a:t>
            </a:r>
            <a:r>
              <a:rPr lang="en-US" altLang="zh-CN" dirty="0"/>
              <a:t>"</a:t>
            </a:r>
            <a:r>
              <a:rPr lang="zh-CN" altLang="zh-CN" dirty="0"/>
              <a:t>热电效应</a:t>
            </a:r>
            <a:r>
              <a:rPr lang="en-US" altLang="zh-CN" dirty="0"/>
              <a:t>"</a:t>
            </a:r>
            <a:r>
              <a:rPr lang="zh-CN" altLang="zh-CN" dirty="0"/>
              <a:t>。所谓热电效应，就是当不同材料的导体组成一个闭合回路时，若两个结点的温度不同，那么在回路中将会产生电动势的现象。两点间的温差越大，产生的电动势就越大。引入适当的测量电路测量电动势的大小，就可测得温度的大小。</a:t>
            </a:r>
          </a:p>
          <a:p>
            <a:endParaRPr lang="zh-CN" altLang="en-US" dirty="0"/>
          </a:p>
        </p:txBody>
      </p:sp>
    </p:spTree>
    <p:extLst>
      <p:ext uri="{BB962C8B-B14F-4D97-AF65-F5344CB8AC3E}">
        <p14:creationId xmlns:p14="http://schemas.microsoft.com/office/powerpoint/2010/main" val="468788323"/>
      </p:ext>
    </p:extLst>
  </p:cSld>
  <p:clrMapOvr>
    <a:masterClrMapping/>
  </p:clrMapOvr>
  <p:transition>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zh-CN" dirty="0"/>
              <a:t>、请简述</a:t>
            </a:r>
            <a:r>
              <a:rPr lang="zh-CN" altLang="zh-CN" dirty="0" smtClean="0"/>
              <a:t>一下</a:t>
            </a:r>
            <a:r>
              <a:rPr lang="zh-CN" altLang="en-US" dirty="0"/>
              <a:t>帕</a:t>
            </a:r>
            <a:r>
              <a:rPr lang="zh-CN" altLang="zh-CN" dirty="0" smtClean="0"/>
              <a:t>尔</a:t>
            </a:r>
            <a:r>
              <a:rPr lang="zh-CN" altLang="zh-CN" dirty="0"/>
              <a:t>帖效应的原理。</a:t>
            </a:r>
            <a:br>
              <a:rPr lang="zh-CN" altLang="zh-CN" dirty="0"/>
            </a:br>
            <a:endParaRPr lang="zh-CN" altLang="en-US" dirty="0"/>
          </a:p>
        </p:txBody>
      </p:sp>
      <p:sp>
        <p:nvSpPr>
          <p:cNvPr id="3" name="TextBox 2"/>
          <p:cNvSpPr txBox="1"/>
          <p:nvPr/>
        </p:nvSpPr>
        <p:spPr>
          <a:xfrm>
            <a:off x="485775" y="1152525"/>
            <a:ext cx="8943976" cy="1477328"/>
          </a:xfrm>
          <a:prstGeom prst="rect">
            <a:avLst/>
          </a:prstGeom>
          <a:noFill/>
        </p:spPr>
        <p:txBody>
          <a:bodyPr wrap="square" rtlCol="0">
            <a:spAutoFit/>
          </a:bodyPr>
          <a:lstStyle/>
          <a:p>
            <a:r>
              <a:rPr lang="zh-CN" altLang="en-US" dirty="0" smtClean="0"/>
              <a:t>答：</a:t>
            </a:r>
            <a:r>
              <a:rPr lang="zh-CN" altLang="zh-CN" dirty="0" smtClean="0"/>
              <a:t>将</a:t>
            </a:r>
            <a:r>
              <a:rPr lang="zh-CN" altLang="zh-CN" dirty="0"/>
              <a:t>同温度的两种不同的金属互相接触，由于不同金属内自由电子的密度不同，在两金属</a:t>
            </a:r>
            <a:r>
              <a:rPr lang="en-US" altLang="zh-CN" dirty="0"/>
              <a:t>A</a:t>
            </a:r>
            <a:r>
              <a:rPr lang="zh-CN" altLang="zh-CN" dirty="0"/>
              <a:t>和</a:t>
            </a:r>
            <a:r>
              <a:rPr lang="en-US" altLang="zh-CN" dirty="0"/>
              <a:t>B</a:t>
            </a:r>
            <a:r>
              <a:rPr lang="zh-CN" altLang="zh-CN" dirty="0"/>
              <a:t>的接触处会发生自由电子的扩散现象，自由电子将从密度大的金属</a:t>
            </a:r>
            <a:r>
              <a:rPr lang="en-US" altLang="zh-CN" dirty="0"/>
              <a:t>A</a:t>
            </a:r>
            <a:r>
              <a:rPr lang="zh-CN" altLang="zh-CN" dirty="0"/>
              <a:t>扩散到密度小的金属</a:t>
            </a:r>
            <a:r>
              <a:rPr lang="en-US" altLang="zh-CN" dirty="0"/>
              <a:t>B</a:t>
            </a:r>
            <a:r>
              <a:rPr lang="zh-CN" altLang="zh-CN" dirty="0"/>
              <a:t>，使</a:t>
            </a:r>
            <a:r>
              <a:rPr lang="en-US" altLang="zh-CN" dirty="0"/>
              <a:t>A</a:t>
            </a:r>
            <a:r>
              <a:rPr lang="zh-CN" altLang="zh-CN" dirty="0"/>
              <a:t>失去电子带正电．</a:t>
            </a:r>
            <a:r>
              <a:rPr lang="en-US" altLang="zh-CN" dirty="0"/>
              <a:t>B</a:t>
            </a:r>
            <a:r>
              <a:rPr lang="zh-CN" altLang="zh-CN" dirty="0"/>
              <a:t>得到电子带负电．直至在接点处建立了强度充分的电杨，能够阻止电子扩散达到平衡为止。两种不同金属的接点处产生的电动势称为电势，又称接触电势。此效应</a:t>
            </a:r>
            <a:r>
              <a:rPr lang="zh-CN" altLang="zh-CN" dirty="0" smtClean="0"/>
              <a:t>称为</a:t>
            </a:r>
            <a:r>
              <a:rPr lang="zh-CN" altLang="en-US" dirty="0"/>
              <a:t>帕</a:t>
            </a:r>
            <a:r>
              <a:rPr lang="zh-CN" altLang="zh-CN" dirty="0" smtClean="0"/>
              <a:t>尔</a:t>
            </a:r>
            <a:r>
              <a:rPr lang="zh-CN" altLang="zh-CN" dirty="0"/>
              <a:t>帖效应。</a:t>
            </a:r>
            <a:endParaRPr lang="zh-CN" altLang="en-US" dirty="0"/>
          </a:p>
        </p:txBody>
      </p:sp>
      <p:sp>
        <p:nvSpPr>
          <p:cNvPr id="4" name="标题 1"/>
          <p:cNvSpPr txBox="1">
            <a:spLocks/>
          </p:cNvSpPr>
          <p:nvPr/>
        </p:nvSpPr>
        <p:spPr>
          <a:xfrm>
            <a:off x="726902" y="2929255"/>
            <a:ext cx="10850100"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mtClean="0"/>
              <a:t>8</a:t>
            </a:r>
            <a:r>
              <a:rPr lang="zh-CN" altLang="en-US" smtClean="0"/>
              <a:t>、请简要阐明一下什么是汤姆逊效应。</a:t>
            </a:r>
            <a:br>
              <a:rPr lang="zh-CN" altLang="en-US" smtClean="0"/>
            </a:br>
            <a:endParaRPr lang="zh-CN" altLang="en-US"/>
          </a:p>
        </p:txBody>
      </p:sp>
      <p:sp>
        <p:nvSpPr>
          <p:cNvPr id="5" name="TextBox 4"/>
          <p:cNvSpPr txBox="1"/>
          <p:nvPr/>
        </p:nvSpPr>
        <p:spPr>
          <a:xfrm>
            <a:off x="590554" y="3819528"/>
            <a:ext cx="10848975" cy="923330"/>
          </a:xfrm>
          <a:prstGeom prst="rect">
            <a:avLst/>
          </a:prstGeom>
          <a:noFill/>
        </p:spPr>
        <p:txBody>
          <a:bodyPr wrap="square" rtlCol="0">
            <a:spAutoFit/>
          </a:bodyPr>
          <a:lstStyle/>
          <a:p>
            <a:r>
              <a:rPr lang="zh-CN" altLang="zh-CN" dirty="0"/>
              <a:t>答：假设在一匀质棒状导体的一端加热，则沿此棒状导体有温度梯度导体内自由电子将从温度高的一端向温度低的一端扩散，并在温度较低一端积累起来，使棒内建立起一电场。当这电场对电子的作用力与扩散力相平衡时，扩散作用即停止。电场产生的电势称为汤姆逊电势或温差电势。</a:t>
            </a:r>
            <a:endParaRPr lang="zh-CN" altLang="en-US" dirty="0"/>
          </a:p>
        </p:txBody>
      </p:sp>
    </p:spTree>
    <p:extLst>
      <p:ext uri="{BB962C8B-B14F-4D97-AF65-F5344CB8AC3E}">
        <p14:creationId xmlns:p14="http://schemas.microsoft.com/office/powerpoint/2010/main" val="2336114381"/>
      </p:ext>
    </p:extLst>
  </p:cSld>
  <p:clrMapOvr>
    <a:masterClrMapping/>
  </p:clrMapOvr>
  <p:transition>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a:t>
            </a:r>
            <a:r>
              <a:rPr lang="zh-CN" altLang="zh-CN" dirty="0"/>
              <a:t>、热电偶对热电极材料有哪些基本要求？ </a:t>
            </a:r>
            <a:br>
              <a:rPr lang="zh-CN" altLang="zh-CN" dirty="0"/>
            </a:br>
            <a:endParaRPr lang="zh-CN" altLang="en-US" dirty="0"/>
          </a:p>
        </p:txBody>
      </p:sp>
      <p:sp>
        <p:nvSpPr>
          <p:cNvPr id="3" name="TextBox 2"/>
          <p:cNvSpPr txBox="1"/>
          <p:nvPr/>
        </p:nvSpPr>
        <p:spPr>
          <a:xfrm>
            <a:off x="847729" y="1133475"/>
            <a:ext cx="10001249" cy="1477328"/>
          </a:xfrm>
          <a:prstGeom prst="rect">
            <a:avLst/>
          </a:prstGeom>
          <a:noFill/>
        </p:spPr>
        <p:txBody>
          <a:bodyPr wrap="square" rtlCol="0">
            <a:spAutoFit/>
          </a:bodyPr>
          <a:lstStyle/>
          <a:p>
            <a:r>
              <a:rPr lang="zh-CN" altLang="zh-CN" dirty="0"/>
              <a:t>答：</a:t>
            </a:r>
            <a:r>
              <a:rPr lang="en-US" altLang="zh-CN" dirty="0"/>
              <a:t>(1)</a:t>
            </a:r>
            <a:r>
              <a:rPr lang="zh-CN" altLang="zh-CN" dirty="0"/>
              <a:t>热电特性稳定，即热电势与湿度的对应关系不会变动；</a:t>
            </a:r>
            <a:r>
              <a:rPr lang="en-US" altLang="zh-CN" dirty="0"/>
              <a:t>(2)</a:t>
            </a:r>
            <a:r>
              <a:rPr lang="zh-CN" altLang="zh-CN" dirty="0"/>
              <a:t>热电势要足够大，这样易于测量热电势，且可得到较高的准确；</a:t>
            </a:r>
            <a:r>
              <a:rPr lang="en-US" altLang="zh-CN" dirty="0"/>
              <a:t>(3)</a:t>
            </a:r>
            <a:r>
              <a:rPr lang="zh-CN" altLang="zh-CN" dirty="0"/>
              <a:t>热电势与温度为单值关系，最好成线性关系，或简单的函数关系；</a:t>
            </a:r>
            <a:r>
              <a:rPr lang="en-US" altLang="zh-CN" dirty="0"/>
              <a:t>(4)</a:t>
            </a:r>
            <a:r>
              <a:rPr lang="zh-CN" altLang="zh-CN" dirty="0"/>
              <a:t>电阻温度系数和电阻率要小，否则热电偶的电阻将随工作端温度而有较大的变影响测量结果的准确性；</a:t>
            </a:r>
            <a:r>
              <a:rPr lang="en-US" altLang="zh-CN" dirty="0"/>
              <a:t>(5)</a:t>
            </a:r>
            <a:r>
              <a:rPr lang="zh-CN" altLang="zh-CN" dirty="0"/>
              <a:t>物理性能稳定，化学成分均匀</a:t>
            </a:r>
            <a:r>
              <a:rPr lang="en-US" altLang="zh-CN" dirty="0"/>
              <a:t>,</a:t>
            </a:r>
            <a:r>
              <a:rPr lang="zh-CN" altLang="zh-CN" dirty="0"/>
              <a:t>不易氧化和腐蚀；</a:t>
            </a:r>
            <a:r>
              <a:rPr lang="en-US" altLang="zh-CN" dirty="0"/>
              <a:t>(6)</a:t>
            </a:r>
            <a:r>
              <a:rPr lang="zh-CN" altLang="zh-CN" dirty="0"/>
              <a:t>材料的复制性好；</a:t>
            </a:r>
            <a:r>
              <a:rPr lang="en-US" altLang="zh-CN" dirty="0"/>
              <a:t>(7)</a:t>
            </a:r>
            <a:r>
              <a:rPr lang="zh-CN" altLang="zh-CN" dirty="0"/>
              <a:t>材料的机械强度要高。</a:t>
            </a:r>
            <a:endParaRPr lang="zh-CN" altLang="en-US" dirty="0"/>
          </a:p>
        </p:txBody>
      </p:sp>
      <p:sp>
        <p:nvSpPr>
          <p:cNvPr id="4" name="标题 1"/>
          <p:cNvSpPr txBox="1">
            <a:spLocks/>
          </p:cNvSpPr>
          <p:nvPr/>
        </p:nvSpPr>
        <p:spPr>
          <a:xfrm>
            <a:off x="669750" y="2748280"/>
            <a:ext cx="10850100"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mtClean="0"/>
              <a:t>10</a:t>
            </a:r>
            <a:r>
              <a:rPr lang="zh-CN" altLang="en-US" smtClean="0"/>
              <a:t>、请简要说明一下热电阻的定义。 </a:t>
            </a:r>
            <a:br>
              <a:rPr lang="zh-CN" altLang="en-US" smtClean="0"/>
            </a:br>
            <a:endParaRPr lang="zh-CN" altLang="en-US"/>
          </a:p>
        </p:txBody>
      </p:sp>
      <p:sp>
        <p:nvSpPr>
          <p:cNvPr id="5" name="TextBox 4"/>
          <p:cNvSpPr txBox="1"/>
          <p:nvPr/>
        </p:nvSpPr>
        <p:spPr>
          <a:xfrm>
            <a:off x="676273" y="3638553"/>
            <a:ext cx="10972800" cy="923330"/>
          </a:xfrm>
          <a:prstGeom prst="rect">
            <a:avLst/>
          </a:prstGeom>
          <a:noFill/>
        </p:spPr>
        <p:txBody>
          <a:bodyPr wrap="square" rtlCol="0">
            <a:spAutoFit/>
          </a:bodyPr>
          <a:lstStyle/>
          <a:p>
            <a:r>
              <a:rPr lang="zh-CN" altLang="zh-CN" dirty="0"/>
              <a:t>答：热电阻作为一种感温元件，它导体的电阻值随温度变化而变化的特性来实现对温度测量的。它是利用感温电阻，把测量温度转化成测量电阻的电阻式测温系统，常用于测量</a:t>
            </a:r>
            <a:r>
              <a:rPr lang="en-US" altLang="zh-CN" dirty="0"/>
              <a:t>200</a:t>
            </a:r>
            <a:r>
              <a:rPr lang="zh-CN" altLang="zh-CN" dirty="0"/>
              <a:t>～</a:t>
            </a:r>
            <a:r>
              <a:rPr lang="en-US" altLang="zh-CN" dirty="0"/>
              <a:t>500</a:t>
            </a:r>
            <a:r>
              <a:rPr lang="zh-CN" altLang="zh-CN" dirty="0"/>
              <a:t>℃范围内的温度。它是利用热电阻和热敏电阻的电阻率温度系数而制成温度传感器的。</a:t>
            </a:r>
            <a:endParaRPr lang="zh-CN" altLang="en-US" dirty="0"/>
          </a:p>
        </p:txBody>
      </p:sp>
    </p:spTree>
    <p:extLst>
      <p:ext uri="{BB962C8B-B14F-4D97-AF65-F5344CB8AC3E}">
        <p14:creationId xmlns:p14="http://schemas.microsoft.com/office/powerpoint/2010/main" val="2370921484"/>
      </p:ext>
    </p:extLst>
  </p:cSld>
  <p:clrMapOvr>
    <a:masterClrMapping/>
  </p:clrMapOvr>
  <p:transition>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zh-CN" dirty="0"/>
              <a:t>、请简要叙述一下热敏电阻的优缺点及改进措施。 </a:t>
            </a:r>
            <a:br>
              <a:rPr lang="zh-CN" altLang="zh-CN" dirty="0"/>
            </a:br>
            <a:endParaRPr lang="zh-CN" altLang="en-US" dirty="0"/>
          </a:p>
        </p:txBody>
      </p:sp>
      <p:sp>
        <p:nvSpPr>
          <p:cNvPr id="3" name="TextBox 2"/>
          <p:cNvSpPr txBox="1"/>
          <p:nvPr/>
        </p:nvSpPr>
        <p:spPr>
          <a:xfrm>
            <a:off x="790576" y="1209676"/>
            <a:ext cx="10401300" cy="1200329"/>
          </a:xfrm>
          <a:prstGeom prst="rect">
            <a:avLst/>
          </a:prstGeom>
          <a:noFill/>
        </p:spPr>
        <p:txBody>
          <a:bodyPr wrap="square" rtlCol="0">
            <a:spAutoFit/>
          </a:bodyPr>
          <a:lstStyle/>
          <a:p>
            <a:r>
              <a:rPr lang="zh-CN" altLang="zh-CN" dirty="0"/>
              <a:t>答：热敏电阻的优点是电阻温度系数大．灵敏度高．热容量小、响应速度快．而且分辨率很高可达</a:t>
            </a:r>
            <a:r>
              <a:rPr lang="en-US" altLang="zh-CN" dirty="0"/>
              <a:t>10</a:t>
            </a:r>
            <a:r>
              <a:rPr lang="zh-CN" altLang="zh-CN" dirty="0"/>
              <a:t>～</a:t>
            </a:r>
            <a:r>
              <a:rPr lang="en-US" altLang="zh-CN" dirty="0"/>
              <a:t>4</a:t>
            </a:r>
            <a:r>
              <a:rPr lang="zh-CN" altLang="zh-CN" dirty="0"/>
              <a:t>℃。主要缺点是互换性差，热电特性非线性大</a:t>
            </a:r>
            <a:r>
              <a:rPr lang="zh-CN" altLang="zh-CN" dirty="0" smtClean="0"/>
              <a:t>。</a:t>
            </a:r>
            <a:endParaRPr lang="en-US" altLang="zh-CN" dirty="0" smtClean="0"/>
          </a:p>
          <a:p>
            <a:r>
              <a:rPr lang="zh-CN" altLang="zh-CN" dirty="0" smtClean="0"/>
              <a:t>改进</a:t>
            </a:r>
            <a:r>
              <a:rPr lang="zh-CN" altLang="zh-CN" dirty="0"/>
              <a:t>措施：可用温度系数很小的电阻与热敏电阻串联或并联，使等效电阻与温度的关系在一定的温度范围内是线性的。</a:t>
            </a:r>
            <a:endParaRPr lang="zh-CN" altLang="en-US" dirty="0"/>
          </a:p>
        </p:txBody>
      </p:sp>
      <p:sp>
        <p:nvSpPr>
          <p:cNvPr id="4" name="标题 1"/>
          <p:cNvSpPr txBox="1">
            <a:spLocks/>
          </p:cNvSpPr>
          <p:nvPr/>
        </p:nvSpPr>
        <p:spPr>
          <a:xfrm>
            <a:off x="822152" y="2443659"/>
            <a:ext cx="10850100"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dirty="0" smtClean="0"/>
              <a:t>12</a:t>
            </a:r>
            <a:r>
              <a:rPr lang="zh-CN" altLang="en-US" dirty="0" smtClean="0"/>
              <a:t>、画图说明热电偶冷端补偿器的补偿原理</a:t>
            </a:r>
            <a:br>
              <a:rPr lang="zh-CN" altLang="en-US" dirty="0" smtClean="0"/>
            </a:br>
            <a:endParaRPr lang="zh-CN" altLang="en-US" dirty="0"/>
          </a:p>
        </p:txBody>
      </p:sp>
      <p:sp>
        <p:nvSpPr>
          <p:cNvPr id="5" name="TextBox 4"/>
          <p:cNvSpPr txBox="1"/>
          <p:nvPr/>
        </p:nvSpPr>
        <p:spPr>
          <a:xfrm>
            <a:off x="1447800" y="3026627"/>
            <a:ext cx="5667374" cy="2862322"/>
          </a:xfrm>
          <a:prstGeom prst="rect">
            <a:avLst/>
          </a:prstGeom>
          <a:noFill/>
        </p:spPr>
        <p:txBody>
          <a:bodyPr wrap="square" rtlCol="0">
            <a:spAutoFit/>
          </a:bodyPr>
          <a:lstStyle/>
          <a:p>
            <a:r>
              <a:rPr lang="zh-CN" altLang="zh-CN" dirty="0"/>
              <a:t>答：在热电偶回路中串入一个自动补偿的电动势。</a:t>
            </a:r>
            <a:r>
              <a:rPr lang="en-US" altLang="zh-CN" dirty="0"/>
              <a:t> H</a:t>
            </a:r>
            <a:r>
              <a:rPr lang="zh-CN" altLang="zh-CN" dirty="0"/>
              <a:t>是工作热端，温度为</a:t>
            </a:r>
            <a:r>
              <a:rPr lang="en-US" altLang="zh-CN" dirty="0"/>
              <a:t>t</a:t>
            </a:r>
            <a:r>
              <a:rPr lang="zh-CN" altLang="zh-CN" dirty="0"/>
              <a:t>，冷端放在补偿器</a:t>
            </a:r>
            <a:r>
              <a:rPr lang="en-US" altLang="zh-CN" dirty="0"/>
              <a:t>C</a:t>
            </a:r>
            <a:r>
              <a:rPr lang="zh-CN" altLang="zh-CN" dirty="0"/>
              <a:t>中，温度为</a:t>
            </a:r>
            <a:r>
              <a:rPr lang="en-US" altLang="zh-CN" dirty="0" err="1"/>
              <a:t>tn</a:t>
            </a:r>
            <a:r>
              <a:rPr lang="zh-CN" altLang="zh-CN" dirty="0"/>
              <a:t>，电阻</a:t>
            </a:r>
            <a:r>
              <a:rPr lang="en-US" altLang="zh-CN" dirty="0" err="1"/>
              <a:t>Rt</a:t>
            </a:r>
            <a:r>
              <a:rPr lang="zh-CN" altLang="zh-CN" dirty="0"/>
              <a:t>具有正温度系数。外加电源为一恒定电压，补偿了的热电势输出为</a:t>
            </a:r>
            <a:r>
              <a:rPr lang="en-US" altLang="zh-CN" dirty="0"/>
              <a:t>E(t, t0)</a:t>
            </a:r>
            <a:r>
              <a:rPr lang="zh-CN" altLang="zh-CN" dirty="0"/>
              <a:t>。</a:t>
            </a:r>
          </a:p>
          <a:p>
            <a:r>
              <a:rPr lang="zh-CN" altLang="zh-CN" dirty="0"/>
              <a:t>当冷端为一恒定温度</a:t>
            </a:r>
            <a:r>
              <a:rPr lang="en-US" altLang="zh-CN" dirty="0" err="1"/>
              <a:t>tn</a:t>
            </a:r>
            <a:r>
              <a:rPr lang="zh-CN" altLang="zh-CN" dirty="0"/>
              <a:t>≠</a:t>
            </a:r>
            <a:r>
              <a:rPr lang="en-US" altLang="zh-CN" dirty="0"/>
              <a:t>0</a:t>
            </a:r>
            <a:r>
              <a:rPr lang="zh-CN" altLang="zh-CN" dirty="0"/>
              <a:t>时，</a:t>
            </a:r>
            <a:r>
              <a:rPr lang="en-US" altLang="zh-CN" dirty="0"/>
              <a:t>A</a:t>
            </a:r>
            <a:r>
              <a:rPr lang="zh-CN" altLang="zh-CN" dirty="0"/>
              <a:t>点供给热电偶回路一个不变的修正电动势，其大小等于</a:t>
            </a:r>
            <a:r>
              <a:rPr lang="en-US" altLang="zh-CN" dirty="0"/>
              <a:t>E(t, t0)</a:t>
            </a:r>
            <a:r>
              <a:rPr lang="zh-CN" altLang="zh-CN" dirty="0"/>
              <a:t>，</a:t>
            </a:r>
            <a:r>
              <a:rPr lang="en-US" altLang="zh-CN" dirty="0"/>
              <a:t>t0=0</a:t>
            </a:r>
            <a:r>
              <a:rPr lang="zh-CN" altLang="zh-CN" dirty="0"/>
              <a:t>。当冷端温度波动时，热电偶回路中热电势与补偿电路中的</a:t>
            </a:r>
            <a:r>
              <a:rPr lang="en-US" altLang="zh-CN" dirty="0"/>
              <a:t>UA</a:t>
            </a:r>
            <a:r>
              <a:rPr lang="zh-CN" altLang="zh-CN" dirty="0"/>
              <a:t>会相应地向相反的方向变化，补偿了热电偶电动势的变化。</a:t>
            </a:r>
          </a:p>
          <a:p>
            <a:endParaRPr lang="zh-CN" altLang="en-US" dirty="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443" y="2410008"/>
            <a:ext cx="3395911" cy="409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981775"/>
      </p:ext>
    </p:extLst>
  </p:cSld>
  <p:clrMapOvr>
    <a:masterClrMapping/>
  </p:clrMapOvr>
  <p:transition>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a:t>
            </a:r>
            <a:r>
              <a:rPr lang="zh-CN" altLang="zh-CN" dirty="0"/>
              <a:t>、热电偶测温时为什么要进行冷端温度补偿？补偿的方法有哪几种？</a:t>
            </a:r>
            <a:br>
              <a:rPr lang="zh-CN" altLang="zh-CN" dirty="0"/>
            </a:br>
            <a:r>
              <a:rPr lang="zh-CN" altLang="en-US" dirty="0"/>
              <a:t/>
            </a:r>
            <a:br>
              <a:rPr lang="zh-CN" altLang="en-US" dirty="0"/>
            </a:br>
            <a:endParaRPr lang="zh-CN" altLang="en-US" dirty="0"/>
          </a:p>
        </p:txBody>
      </p:sp>
      <p:sp>
        <p:nvSpPr>
          <p:cNvPr id="3" name="TextBox 2"/>
          <p:cNvSpPr txBox="1"/>
          <p:nvPr/>
        </p:nvSpPr>
        <p:spPr>
          <a:xfrm>
            <a:off x="609603" y="1104902"/>
            <a:ext cx="10744200" cy="1477328"/>
          </a:xfrm>
          <a:prstGeom prst="rect">
            <a:avLst/>
          </a:prstGeom>
          <a:noFill/>
        </p:spPr>
        <p:txBody>
          <a:bodyPr wrap="square" rtlCol="0">
            <a:spAutoFit/>
          </a:bodyPr>
          <a:lstStyle/>
          <a:p>
            <a:r>
              <a:rPr lang="zh-CN" altLang="zh-CN" dirty="0"/>
              <a:t>答：（</a:t>
            </a:r>
            <a:r>
              <a:rPr lang="en-US" altLang="zh-CN" dirty="0"/>
              <a:t>1</a:t>
            </a:r>
            <a:r>
              <a:rPr lang="zh-CN" altLang="zh-CN" dirty="0"/>
              <a:t>）根据热电偶测温原理，只有当冷端温度保持不变时，热电势才是被测温度的单值函数，而在实际应用时</a:t>
            </a:r>
            <a:r>
              <a:rPr lang="en-US" altLang="zh-CN" dirty="0"/>
              <a:t>,</a:t>
            </a:r>
            <a:r>
              <a:rPr lang="zh-CN" altLang="zh-CN" dirty="0"/>
              <a:t>由于热电偶冷端离工作端很近，且又处于大气中，其温度受到测量对象和周围环境温度波动的影响，因而冷端温度难以保持恒定，这样会带来测量误差，所以测温时必须对热电偶进行冷端温度补偿。</a:t>
            </a:r>
          </a:p>
          <a:p>
            <a:r>
              <a:rPr lang="zh-CN" altLang="zh-CN" dirty="0"/>
              <a:t>（</a:t>
            </a:r>
            <a:r>
              <a:rPr lang="en-US" altLang="zh-CN" dirty="0"/>
              <a:t>2</a:t>
            </a:r>
            <a:r>
              <a:rPr lang="zh-CN" altLang="zh-CN" dirty="0"/>
              <a:t>）冷端温度补偿方法有：补偿导线法；冷端恒温法；冷端温度校正法、自动补偿法。</a:t>
            </a:r>
          </a:p>
          <a:p>
            <a:endParaRPr lang="zh-CN" altLang="en-US" dirty="0"/>
          </a:p>
        </p:txBody>
      </p:sp>
      <p:sp>
        <p:nvSpPr>
          <p:cNvPr id="4" name="标题 1"/>
          <p:cNvSpPr txBox="1">
            <a:spLocks/>
          </p:cNvSpPr>
          <p:nvPr/>
        </p:nvSpPr>
        <p:spPr>
          <a:xfrm>
            <a:off x="736426" y="2481580"/>
            <a:ext cx="10850100"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mtClean="0"/>
              <a:t>14</a:t>
            </a:r>
            <a:r>
              <a:rPr lang="zh-CN" altLang="en-US" smtClean="0"/>
              <a:t>、试述热电偶与热电阻的基本测温原理。</a:t>
            </a:r>
            <a:br>
              <a:rPr lang="zh-CN" altLang="en-US" smtClean="0"/>
            </a:br>
            <a:endParaRPr lang="zh-CN" altLang="en-US"/>
          </a:p>
        </p:txBody>
      </p:sp>
      <p:sp>
        <p:nvSpPr>
          <p:cNvPr id="5" name="TextBox 4"/>
          <p:cNvSpPr txBox="1"/>
          <p:nvPr/>
        </p:nvSpPr>
        <p:spPr>
          <a:xfrm>
            <a:off x="736427" y="3429006"/>
            <a:ext cx="10493551" cy="2031325"/>
          </a:xfrm>
          <a:prstGeom prst="rect">
            <a:avLst/>
          </a:prstGeom>
          <a:noFill/>
        </p:spPr>
        <p:txBody>
          <a:bodyPr wrap="square" rtlCol="0">
            <a:spAutoFit/>
          </a:bodyPr>
          <a:lstStyle/>
          <a:p>
            <a:r>
              <a:rPr lang="zh-CN" altLang="zh-CN" dirty="0"/>
              <a:t>答：热电偶测温基本原理：热电偶测温是基于热电效应的基本原理。根据热电效应，任何两种不同的导体或半导体组成的闭合回路，如果将它们的两个接点分别置于温度不同的热源中，则在该回路中会产生热电动势，在一定条件下，产生的热电动势与被测温度成单值函数关系。因此，我们只需测得热电动势值，就可间接获得被测温度。</a:t>
            </a:r>
          </a:p>
          <a:p>
            <a:r>
              <a:rPr lang="zh-CN" altLang="zh-CN" dirty="0"/>
              <a:t>热电阻测温基本原理：热电阻测温是基于热效应的基本原理。所谓热效应，就是金属导体的阻值会随温度的升高而增加或减小的现象。因此，我们只需测得金属导体电阻的变化就可间接获得被测温度。</a:t>
            </a:r>
          </a:p>
          <a:p>
            <a:endParaRPr lang="zh-CN" altLang="en-US" dirty="0"/>
          </a:p>
        </p:txBody>
      </p:sp>
    </p:spTree>
    <p:extLst>
      <p:ext uri="{BB962C8B-B14F-4D97-AF65-F5344CB8AC3E}">
        <p14:creationId xmlns:p14="http://schemas.microsoft.com/office/powerpoint/2010/main" val="1732489731"/>
      </p:ext>
    </p:extLst>
  </p:cSld>
  <p:clrMapOvr>
    <a:masterClrMapping/>
  </p:clrMapOvr>
  <p:transition>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zh-CN" dirty="0"/>
              <a:t>、采用热电阻测量温度时</a:t>
            </a:r>
            <a:r>
              <a:rPr lang="en-US" altLang="zh-CN" dirty="0"/>
              <a:t>,</a:t>
            </a:r>
            <a:r>
              <a:rPr lang="zh-CN" altLang="zh-CN" dirty="0"/>
              <a:t>常用的引线方式主要有哪几种</a:t>
            </a:r>
            <a:r>
              <a:rPr lang="en-US" altLang="zh-CN" dirty="0"/>
              <a:t>?</a:t>
            </a:r>
            <a:r>
              <a:rPr lang="zh-CN" altLang="zh-CN" dirty="0"/>
              <a:t>试述这几种引线方式各自的特点及适用场合。</a:t>
            </a:r>
            <a:br>
              <a:rPr lang="zh-CN" altLang="zh-CN" dirty="0"/>
            </a:br>
            <a:endParaRPr lang="zh-CN" altLang="en-US" dirty="0"/>
          </a:p>
        </p:txBody>
      </p:sp>
      <p:sp>
        <p:nvSpPr>
          <p:cNvPr id="3" name="TextBox 2"/>
          <p:cNvSpPr txBox="1"/>
          <p:nvPr/>
        </p:nvSpPr>
        <p:spPr>
          <a:xfrm>
            <a:off x="666750" y="1647825"/>
            <a:ext cx="11163300" cy="3970318"/>
          </a:xfrm>
          <a:prstGeom prst="rect">
            <a:avLst/>
          </a:prstGeom>
          <a:noFill/>
        </p:spPr>
        <p:txBody>
          <a:bodyPr wrap="square" rtlCol="0">
            <a:spAutoFit/>
          </a:bodyPr>
          <a:lstStyle/>
          <a:p>
            <a:pPr>
              <a:lnSpc>
                <a:spcPct val="150000"/>
              </a:lnSpc>
            </a:pPr>
            <a:r>
              <a:rPr lang="zh-CN" altLang="zh-CN" sz="2400" dirty="0"/>
              <a:t>答：热电阻常用引线方式主要有：两线制、三线制和四线制。</a:t>
            </a:r>
          </a:p>
          <a:p>
            <a:pPr>
              <a:lnSpc>
                <a:spcPct val="150000"/>
              </a:lnSpc>
            </a:pPr>
            <a:r>
              <a:rPr lang="zh-CN" altLang="zh-CN" sz="2400" dirty="0"/>
              <a:t>两线制的特点是结构简单、费用低，但是引线电阻及其变化会带来附加误差。主要适用于引线不长、测温精度要求较低的场合。</a:t>
            </a:r>
          </a:p>
          <a:p>
            <a:pPr>
              <a:lnSpc>
                <a:spcPct val="150000"/>
              </a:lnSpc>
            </a:pPr>
            <a:r>
              <a:rPr lang="zh-CN" altLang="zh-CN" sz="2400" dirty="0"/>
              <a:t>三线制的特点是可较好地减小引线电阻的影响。主要适用于大多数工业测量场合。</a:t>
            </a:r>
          </a:p>
          <a:p>
            <a:pPr>
              <a:lnSpc>
                <a:spcPct val="150000"/>
              </a:lnSpc>
            </a:pPr>
            <a:r>
              <a:rPr lang="zh-CN" altLang="zh-CN" sz="2400" dirty="0"/>
              <a:t>四线制的特点是精度高，能完全消除引线电阻对测量的影响。主要适用于实验室等高精度测量场合。</a:t>
            </a:r>
          </a:p>
          <a:p>
            <a:pPr>
              <a:lnSpc>
                <a:spcPct val="150000"/>
              </a:lnSpc>
            </a:pPr>
            <a:endParaRPr lang="zh-CN" altLang="en-US" sz="2400" dirty="0"/>
          </a:p>
        </p:txBody>
      </p:sp>
    </p:spTree>
    <p:extLst>
      <p:ext uri="{BB962C8B-B14F-4D97-AF65-F5344CB8AC3E}">
        <p14:creationId xmlns:p14="http://schemas.microsoft.com/office/powerpoint/2010/main" val="794770519"/>
      </p:ext>
    </p:extLst>
  </p:cSld>
  <p:clrMapOvr>
    <a:masterClrMapping/>
  </p:clrMapOvr>
  <p:transition>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计算题</a:t>
            </a:r>
            <a:endParaRPr lang="zh-CN" altLang="en-US" dirty="0"/>
          </a:p>
        </p:txBody>
      </p:sp>
      <p:sp>
        <p:nvSpPr>
          <p:cNvPr id="3" name="Rectangle 1"/>
          <p:cNvSpPr>
            <a:spLocks noChangeArrowheads="1"/>
          </p:cNvSpPr>
          <p:nvPr/>
        </p:nvSpPr>
        <p:spPr bwMode="auto">
          <a:xfrm>
            <a:off x="664027" y="1345795"/>
            <a:ext cx="952500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zh-CN" sz="2800" dirty="0" smtClean="0">
                <a:solidFill>
                  <a:prstClr val="black"/>
                </a:solidFill>
                <a:latin typeface="宋体" pitchFamily="2" charset="-122"/>
                <a:ea typeface="宋体" pitchFamily="2" charset="-122"/>
                <a:cs typeface="Times New Roman" pitchFamily="18" charset="0"/>
              </a:rPr>
              <a:t>1</a:t>
            </a:r>
            <a:r>
              <a:rPr lang="zh-CN" altLang="en-US" sz="2800" dirty="0" smtClean="0">
                <a:solidFill>
                  <a:prstClr val="black"/>
                </a:solidFill>
                <a:latin typeface="宋体" pitchFamily="2" charset="-122"/>
                <a:ea typeface="宋体" pitchFamily="2" charset="-122"/>
                <a:cs typeface="Times New Roman" pitchFamily="18" charset="0"/>
              </a:rPr>
              <a:t>、铜热电阻的阻值</a:t>
            </a:r>
            <a:r>
              <a:rPr lang="en-US" altLang="zh-CN" sz="2800" dirty="0" err="1" smtClean="0">
                <a:solidFill>
                  <a:prstClr val="black"/>
                </a:solidFill>
                <a:latin typeface="宋体" pitchFamily="2" charset="-122"/>
                <a:ea typeface="宋体" pitchFamily="2" charset="-122"/>
                <a:cs typeface="Times New Roman" pitchFamily="18" charset="0"/>
              </a:rPr>
              <a:t>R</a:t>
            </a:r>
            <a:r>
              <a:rPr lang="en-US" altLang="zh-CN" sz="2800" baseline="-30000" dirty="0" err="1" smtClean="0">
                <a:solidFill>
                  <a:prstClr val="black"/>
                </a:solidFill>
                <a:latin typeface="宋体" pitchFamily="2" charset="-122"/>
                <a:ea typeface="宋体" pitchFamily="2" charset="-122"/>
                <a:cs typeface="Times New Roman" pitchFamily="18" charset="0"/>
              </a:rPr>
              <a:t>t</a:t>
            </a:r>
            <a:r>
              <a:rPr lang="zh-CN" altLang="en-US" sz="2800" dirty="0" smtClean="0">
                <a:solidFill>
                  <a:prstClr val="black"/>
                </a:solidFill>
                <a:latin typeface="宋体" pitchFamily="2" charset="-122"/>
                <a:ea typeface="宋体" pitchFamily="2" charset="-122"/>
                <a:cs typeface="Times New Roman" pitchFamily="18" charset="0"/>
              </a:rPr>
              <a:t>与温度</a:t>
            </a:r>
            <a:r>
              <a:rPr lang="en-US" altLang="zh-CN" sz="2800" dirty="0" smtClean="0">
                <a:solidFill>
                  <a:prstClr val="black"/>
                </a:solidFill>
                <a:latin typeface="宋体" pitchFamily="2" charset="-122"/>
                <a:ea typeface="宋体" pitchFamily="2" charset="-122"/>
                <a:cs typeface="Times New Roman" pitchFamily="18" charset="0"/>
              </a:rPr>
              <a:t>t</a:t>
            </a:r>
            <a:r>
              <a:rPr lang="zh-CN" altLang="en-US" sz="2800" dirty="0" smtClean="0">
                <a:solidFill>
                  <a:prstClr val="black"/>
                </a:solidFill>
                <a:latin typeface="宋体" pitchFamily="2" charset="-122"/>
                <a:ea typeface="宋体" pitchFamily="2" charset="-122"/>
                <a:cs typeface="Times New Roman" pitchFamily="18" charset="0"/>
              </a:rPr>
              <a:t>的关系可用式</a:t>
            </a:r>
            <a:r>
              <a:rPr lang="en-US" altLang="zh-CN" sz="2800" dirty="0" smtClean="0">
                <a:solidFill>
                  <a:prstClr val="black"/>
                </a:solidFill>
                <a:latin typeface="宋体" pitchFamily="2" charset="-122"/>
                <a:ea typeface="宋体" pitchFamily="2" charset="-122"/>
                <a:cs typeface="Times New Roman" pitchFamily="18" charset="0"/>
              </a:rPr>
              <a:t>R</a:t>
            </a:r>
            <a:r>
              <a:rPr lang="en-US" altLang="zh-CN" sz="2800" baseline="-30000" dirty="0" smtClean="0">
                <a:solidFill>
                  <a:prstClr val="black"/>
                </a:solidFill>
                <a:latin typeface="宋体" pitchFamily="2" charset="-122"/>
                <a:ea typeface="宋体" pitchFamily="2" charset="-122"/>
                <a:cs typeface="Times New Roman" pitchFamily="18" charset="0"/>
              </a:rPr>
              <a:t>t</a:t>
            </a:r>
            <a:r>
              <a:rPr lang="en-US" altLang="zh-CN" sz="2800" dirty="0" smtClean="0">
                <a:solidFill>
                  <a:prstClr val="black"/>
                </a:solidFill>
                <a:latin typeface="宋体" pitchFamily="2" charset="-122"/>
                <a:ea typeface="宋体" pitchFamily="2" charset="-122"/>
                <a:cs typeface="Times New Roman" pitchFamily="18" charset="0"/>
              </a:rPr>
              <a:t>≈R</a:t>
            </a:r>
            <a:r>
              <a:rPr lang="en-US" altLang="zh-CN" sz="2800" baseline="-30000" dirty="0" smtClean="0">
                <a:solidFill>
                  <a:prstClr val="black"/>
                </a:solidFill>
                <a:latin typeface="宋体" pitchFamily="2" charset="-122"/>
                <a:ea typeface="宋体" pitchFamily="2" charset="-122"/>
                <a:cs typeface="Times New Roman" pitchFamily="18" charset="0"/>
              </a:rPr>
              <a:t>0</a:t>
            </a:r>
            <a:r>
              <a:rPr lang="zh-CN" altLang="en-US" sz="2800" dirty="0" smtClean="0">
                <a:solidFill>
                  <a:prstClr val="black"/>
                </a:solidFill>
                <a:latin typeface="宋体" pitchFamily="2" charset="-122"/>
                <a:ea typeface="宋体" pitchFamily="2" charset="-122"/>
                <a:cs typeface="Times New Roman" pitchFamily="18" charset="0"/>
              </a:rPr>
              <a:t>（</a:t>
            </a:r>
            <a:r>
              <a:rPr lang="en-US" altLang="zh-CN" sz="2800" dirty="0" smtClean="0">
                <a:solidFill>
                  <a:prstClr val="black"/>
                </a:solidFill>
                <a:latin typeface="宋体" pitchFamily="2" charset="-122"/>
                <a:ea typeface="宋体" pitchFamily="2" charset="-122"/>
                <a:cs typeface="Times New Roman" pitchFamily="18" charset="0"/>
              </a:rPr>
              <a:t>1+αt</a:t>
            </a:r>
            <a:r>
              <a:rPr lang="zh-CN" altLang="en-US" sz="2800" dirty="0" smtClean="0">
                <a:solidFill>
                  <a:prstClr val="black"/>
                </a:solidFill>
                <a:latin typeface="宋体" pitchFamily="2" charset="-122"/>
                <a:ea typeface="宋体" pitchFamily="2" charset="-122"/>
                <a:cs typeface="Times New Roman" pitchFamily="18" charset="0"/>
              </a:rPr>
              <a:t>）表示。已知</a:t>
            </a:r>
            <a:r>
              <a:rPr lang="en-US" altLang="zh-CN" sz="2800" dirty="0" smtClean="0">
                <a:solidFill>
                  <a:prstClr val="black"/>
                </a:solidFill>
                <a:latin typeface="宋体" pitchFamily="2" charset="-122"/>
                <a:ea typeface="宋体" pitchFamily="2" charset="-122"/>
                <a:cs typeface="Times New Roman" pitchFamily="18" charset="0"/>
              </a:rPr>
              <a:t>0℃</a:t>
            </a:r>
            <a:r>
              <a:rPr lang="zh-CN" altLang="en-US" sz="2800" dirty="0" smtClean="0">
                <a:solidFill>
                  <a:prstClr val="black"/>
                </a:solidFill>
                <a:latin typeface="宋体" pitchFamily="2" charset="-122"/>
                <a:ea typeface="宋体" pitchFamily="2" charset="-122"/>
                <a:cs typeface="Times New Roman" pitchFamily="18" charset="0"/>
              </a:rPr>
              <a:t>时铜热电阻</a:t>
            </a:r>
            <a:r>
              <a:rPr lang="en-US" altLang="zh-CN" sz="2800" dirty="0" smtClean="0">
                <a:solidFill>
                  <a:prstClr val="black"/>
                </a:solidFill>
                <a:latin typeface="宋体" pitchFamily="2" charset="-122"/>
                <a:ea typeface="宋体" pitchFamily="2" charset="-122"/>
                <a:cs typeface="Times New Roman" pitchFamily="18" charset="0"/>
              </a:rPr>
              <a:t>R</a:t>
            </a:r>
            <a:r>
              <a:rPr lang="en-US" altLang="zh-CN" sz="2800" baseline="-30000" dirty="0" smtClean="0">
                <a:solidFill>
                  <a:prstClr val="black"/>
                </a:solidFill>
                <a:latin typeface="宋体" pitchFamily="2" charset="-122"/>
                <a:ea typeface="宋体" pitchFamily="2" charset="-122"/>
                <a:cs typeface="Times New Roman" pitchFamily="18" charset="0"/>
              </a:rPr>
              <a:t>0</a:t>
            </a:r>
            <a:r>
              <a:rPr lang="zh-CN" altLang="en-US" sz="2800" dirty="0" smtClean="0">
                <a:solidFill>
                  <a:prstClr val="black"/>
                </a:solidFill>
                <a:latin typeface="宋体" pitchFamily="2" charset="-122"/>
                <a:ea typeface="宋体" pitchFamily="2" charset="-122"/>
                <a:cs typeface="Times New Roman" pitchFamily="18" charset="0"/>
              </a:rPr>
              <a:t>为</a:t>
            </a:r>
            <a:r>
              <a:rPr lang="en-US" altLang="zh-CN" sz="2800" dirty="0" smtClean="0">
                <a:solidFill>
                  <a:prstClr val="black"/>
                </a:solidFill>
                <a:latin typeface="宋体" pitchFamily="2" charset="-122"/>
                <a:ea typeface="宋体" pitchFamily="2" charset="-122"/>
                <a:cs typeface="Times New Roman" pitchFamily="18" charset="0"/>
              </a:rPr>
              <a:t>50Ω</a:t>
            </a:r>
            <a:r>
              <a:rPr lang="zh-CN" altLang="en-US" sz="2800" dirty="0" smtClean="0">
                <a:solidFill>
                  <a:prstClr val="black"/>
                </a:solidFill>
                <a:latin typeface="宋体" pitchFamily="2" charset="-122"/>
                <a:ea typeface="宋体" pitchFamily="2" charset="-122"/>
                <a:cs typeface="Times New Roman" pitchFamily="18" charset="0"/>
              </a:rPr>
              <a:t>，温度系数</a:t>
            </a:r>
            <a:r>
              <a:rPr lang="en-US" altLang="zh-CN" sz="2800" dirty="0" smtClean="0">
                <a:solidFill>
                  <a:prstClr val="black"/>
                </a:solidFill>
                <a:latin typeface="宋体" pitchFamily="2" charset="-122"/>
                <a:ea typeface="宋体" pitchFamily="2" charset="-122"/>
                <a:cs typeface="Times New Roman" pitchFamily="18" charset="0"/>
              </a:rPr>
              <a:t>α</a:t>
            </a:r>
            <a:r>
              <a:rPr lang="zh-CN" altLang="en-US" sz="2800" dirty="0" smtClean="0">
                <a:solidFill>
                  <a:prstClr val="black"/>
                </a:solidFill>
                <a:latin typeface="宋体" pitchFamily="2" charset="-122"/>
                <a:ea typeface="宋体" pitchFamily="2" charset="-122"/>
                <a:cs typeface="Times New Roman" pitchFamily="18" charset="0"/>
              </a:rPr>
              <a:t>为</a:t>
            </a:r>
            <a:r>
              <a:rPr lang="en-US" altLang="zh-CN" sz="2800" dirty="0" smtClean="0">
                <a:solidFill>
                  <a:prstClr val="black"/>
                </a:solidFill>
                <a:latin typeface="宋体" pitchFamily="2" charset="-122"/>
                <a:ea typeface="宋体" pitchFamily="2" charset="-122"/>
                <a:cs typeface="Times New Roman" pitchFamily="18" charset="0"/>
              </a:rPr>
              <a:t>4.28×10</a:t>
            </a:r>
            <a:r>
              <a:rPr lang="en-US" altLang="zh-CN" sz="2800" baseline="30000" dirty="0" smtClean="0">
                <a:solidFill>
                  <a:prstClr val="black"/>
                </a:solidFill>
                <a:latin typeface="宋体" pitchFamily="2" charset="-122"/>
                <a:ea typeface="宋体" pitchFamily="2" charset="-122"/>
                <a:cs typeface="Times New Roman" pitchFamily="18" charset="0"/>
              </a:rPr>
              <a:t>-3</a:t>
            </a:r>
            <a:r>
              <a:rPr lang="en-US" altLang="zh-CN" sz="2800" dirty="0" smtClean="0">
                <a:solidFill>
                  <a:prstClr val="black"/>
                </a:solidFill>
                <a:latin typeface="宋体" pitchFamily="2" charset="-122"/>
                <a:ea typeface="宋体" pitchFamily="2" charset="-122"/>
                <a:cs typeface="Times New Roman" pitchFamily="18" charset="0"/>
              </a:rPr>
              <a:t>/℃</a:t>
            </a:r>
            <a:r>
              <a:rPr lang="zh-CN" altLang="en-US" sz="2800" dirty="0" smtClean="0">
                <a:solidFill>
                  <a:prstClr val="black"/>
                </a:solidFill>
                <a:latin typeface="宋体" pitchFamily="2" charset="-122"/>
                <a:ea typeface="宋体" pitchFamily="2" charset="-122"/>
                <a:cs typeface="Times New Roman" pitchFamily="18" charset="0"/>
              </a:rPr>
              <a:t>，求当温度为</a:t>
            </a:r>
            <a:r>
              <a:rPr lang="en-US" altLang="zh-CN" sz="2800" dirty="0" smtClean="0">
                <a:solidFill>
                  <a:prstClr val="black"/>
                </a:solidFill>
                <a:latin typeface="宋体" pitchFamily="2" charset="-122"/>
                <a:ea typeface="宋体" pitchFamily="2" charset="-122"/>
                <a:cs typeface="Times New Roman" pitchFamily="18" charset="0"/>
              </a:rPr>
              <a:t>100℃</a:t>
            </a:r>
            <a:r>
              <a:rPr lang="zh-CN" altLang="en-US" sz="2800" dirty="0" smtClean="0">
                <a:solidFill>
                  <a:prstClr val="black"/>
                </a:solidFill>
                <a:latin typeface="宋体" pitchFamily="2" charset="-122"/>
                <a:ea typeface="宋体" pitchFamily="2" charset="-122"/>
                <a:cs typeface="Times New Roman" pitchFamily="18" charset="0"/>
              </a:rPr>
              <a:t>时的电阻值。</a:t>
            </a:r>
            <a:endParaRPr lang="zh-CN" altLang="en-US" sz="2800" dirty="0" smtClean="0">
              <a:solidFill>
                <a:prstClr val="black"/>
              </a:solidFill>
              <a:ea typeface="宋体" pitchFamily="2" charset="-122"/>
              <a:cs typeface="宋体" pitchFamily="2" charset="-122"/>
            </a:endParaRPr>
          </a:p>
        </p:txBody>
      </p:sp>
      <p:sp>
        <p:nvSpPr>
          <p:cNvPr id="4" name="Rectangle 3"/>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38860781"/>
              </p:ext>
            </p:extLst>
          </p:nvPr>
        </p:nvGraphicFramePr>
        <p:xfrm>
          <a:off x="511631" y="3940630"/>
          <a:ext cx="10935623" cy="1121229"/>
        </p:xfrm>
        <a:graphic>
          <a:graphicData uri="http://schemas.openxmlformats.org/presentationml/2006/ole">
            <mc:AlternateContent xmlns:mc="http://schemas.openxmlformats.org/markup-compatibility/2006">
              <mc:Choice xmlns:v="urn:schemas-microsoft-com:vml" Requires="v">
                <p:oleObj spid="_x0000_s98309" name="Equation" r:id="rId3" imgW="2387600" imgH="241300" progId="Equation.DSMT4">
                  <p:embed/>
                </p:oleObj>
              </mc:Choice>
              <mc:Fallback>
                <p:oleObj name="Equation" r:id="rId3" imgW="23876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31" y="3940630"/>
                        <a:ext cx="10935623" cy="1121229"/>
                      </a:xfrm>
                      <a:prstGeom prst="rect">
                        <a:avLst/>
                      </a:prstGeom>
                      <a:noFill/>
                    </p:spPr>
                  </p:pic>
                </p:oleObj>
              </mc:Fallback>
            </mc:AlternateContent>
          </a:graphicData>
        </a:graphic>
      </p:graphicFrame>
    </p:spTree>
    <p:extLst>
      <p:ext uri="{BB962C8B-B14F-4D97-AF65-F5344CB8AC3E}">
        <p14:creationId xmlns:p14="http://schemas.microsoft.com/office/powerpoint/2010/main" val="27032681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计算题</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189448408"/>
              </p:ext>
            </p:extLst>
          </p:nvPr>
        </p:nvGraphicFramePr>
        <p:xfrm>
          <a:off x="1302521" y="3363482"/>
          <a:ext cx="8854440" cy="2933700"/>
        </p:xfrm>
        <a:graphic>
          <a:graphicData uri="http://schemas.openxmlformats.org/drawingml/2006/table">
            <a:tbl>
              <a:tblPr firstRow="1" firstCol="1" lastRow="1" lastCol="1" bandRow="1" bandCol="1">
                <a:tableStyleId>{5C22544A-7EE6-4342-B048-85BDC9FD1C3A}</a:tableStyleId>
              </a:tblPr>
              <a:tblGrid>
                <a:gridCol w="1394439"/>
                <a:gridCol w="824539"/>
                <a:gridCol w="763910"/>
                <a:gridCol w="618403"/>
                <a:gridCol w="124644"/>
                <a:gridCol w="561616"/>
                <a:gridCol w="671804"/>
                <a:gridCol w="618404"/>
                <a:gridCol w="763910"/>
                <a:gridCol w="654779"/>
                <a:gridCol w="873041"/>
                <a:gridCol w="984951"/>
              </a:tblGrid>
              <a:tr h="442344">
                <a:tc rowSpan="2">
                  <a:txBody>
                    <a:bodyPr/>
                    <a:lstStyle/>
                    <a:p>
                      <a:pPr algn="ctr">
                        <a:lnSpc>
                          <a:spcPts val="2000"/>
                        </a:lnSpc>
                        <a:spcAft>
                          <a:spcPts val="0"/>
                        </a:spcAft>
                      </a:pPr>
                      <a:r>
                        <a:rPr lang="zh-CN" sz="1050" kern="100" dirty="0">
                          <a:effectLst/>
                        </a:rPr>
                        <a:t>工作端温度</a:t>
                      </a:r>
                      <a:r>
                        <a:rPr lang="en-US" sz="1050" kern="100" dirty="0">
                          <a:effectLst/>
                        </a:rPr>
                        <a:t>/</a:t>
                      </a:r>
                      <a:r>
                        <a:rPr lang="zh-CN" sz="1050" kern="100" dirty="0">
                          <a:effectLst/>
                        </a:rPr>
                        <a:t>℃</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10</a:t>
                      </a:r>
                      <a:endParaRPr lang="zh-CN" sz="1050" kern="100" dirty="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dirty="0">
                          <a:effectLst/>
                        </a:rPr>
                        <a:t>20</a:t>
                      </a:r>
                      <a:endParaRPr lang="zh-CN" sz="1050" kern="100" dirty="0">
                        <a:effectLst/>
                        <a:latin typeface="Times New Roman"/>
                        <a:ea typeface="宋体"/>
                      </a:endParaRPr>
                    </a:p>
                  </a:txBody>
                  <a:tcPr marL="68579" marR="68579" marT="0" marB="0" anchor="ctr"/>
                </a:tc>
                <a:tc hMerge="1">
                  <a:txBody>
                    <a:bodyPr/>
                    <a:lstStyle/>
                    <a:p>
                      <a:endParaRPr lang="zh-CN" altLang="en-US"/>
                    </a:p>
                  </a:txBody>
                  <a:tcPr/>
                </a:tc>
                <a:tc>
                  <a:txBody>
                    <a:bodyPr/>
                    <a:lstStyle/>
                    <a:p>
                      <a:pPr algn="ctr">
                        <a:lnSpc>
                          <a:spcPts val="2000"/>
                        </a:lnSpc>
                        <a:spcAft>
                          <a:spcPts val="0"/>
                        </a:spcAft>
                      </a:pPr>
                      <a:r>
                        <a:rPr lang="en-US" sz="1050" kern="100" dirty="0">
                          <a:effectLst/>
                        </a:rPr>
                        <a:t>30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40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50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60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70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80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90</a:t>
                      </a:r>
                      <a:endParaRPr lang="zh-CN" sz="1050" kern="100" dirty="0">
                        <a:effectLst/>
                        <a:latin typeface="Times New Roman"/>
                        <a:ea typeface="宋体"/>
                      </a:endParaRPr>
                    </a:p>
                  </a:txBody>
                  <a:tcPr marL="68579" marR="68579" marT="0" marB="0" anchor="ctr"/>
                </a:tc>
              </a:tr>
              <a:tr h="355908">
                <a:tc vMerge="1">
                  <a:txBody>
                    <a:bodyPr/>
                    <a:lstStyle/>
                    <a:p>
                      <a:endParaRPr lang="zh-CN" altLang="en-US"/>
                    </a:p>
                  </a:txBody>
                  <a:tcPr/>
                </a:tc>
                <a:tc gridSpan="11">
                  <a:txBody>
                    <a:bodyPr/>
                    <a:lstStyle/>
                    <a:p>
                      <a:pPr algn="ctr">
                        <a:lnSpc>
                          <a:spcPts val="2000"/>
                        </a:lnSpc>
                        <a:spcAft>
                          <a:spcPts val="0"/>
                        </a:spcAft>
                      </a:pPr>
                      <a:r>
                        <a:rPr lang="zh-CN" sz="1050" kern="100" dirty="0">
                          <a:effectLst/>
                        </a:rPr>
                        <a:t>热电动势</a:t>
                      </a:r>
                      <a:r>
                        <a:rPr lang="en-US" sz="1050" kern="100" dirty="0">
                          <a:effectLst/>
                        </a:rPr>
                        <a:t>/mV</a:t>
                      </a:r>
                      <a:endParaRPr lang="zh-CN" sz="1050" kern="100" dirty="0">
                        <a:effectLst/>
                        <a:latin typeface="Times New Roman"/>
                        <a:ea typeface="宋体"/>
                      </a:endParaRPr>
                    </a:p>
                  </a:txBody>
                  <a:tcPr marL="68579" marR="68579"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55908">
                <a:tc>
                  <a:txBody>
                    <a:bodyPr/>
                    <a:lstStyle/>
                    <a:p>
                      <a:pPr algn="ctr">
                        <a:lnSpc>
                          <a:spcPts val="2000"/>
                        </a:lnSpc>
                        <a:spcAft>
                          <a:spcPts val="0"/>
                        </a:spcAft>
                      </a:pPr>
                      <a:r>
                        <a:rPr lang="en-US" sz="1050" kern="100">
                          <a:effectLst/>
                        </a:rPr>
                        <a:t>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0.000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0.397</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0.798</a:t>
                      </a:r>
                      <a:endParaRPr lang="zh-CN" sz="1050" kern="100" dirty="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dirty="0">
                          <a:effectLst/>
                        </a:rPr>
                        <a:t>1.203</a:t>
                      </a:r>
                      <a:endParaRPr lang="zh-CN" sz="1050" kern="100" dirty="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dirty="0">
                          <a:effectLst/>
                        </a:rPr>
                        <a:t>1.611</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2.022</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2.436</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2.850</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3.266</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3.681</a:t>
                      </a:r>
                      <a:endParaRPr lang="zh-CN" sz="1050" kern="100">
                        <a:effectLst/>
                        <a:latin typeface="Times New Roman"/>
                        <a:ea typeface="宋体"/>
                      </a:endParaRPr>
                    </a:p>
                  </a:txBody>
                  <a:tcPr marL="68579" marR="68579" marT="0" marB="0" anchor="ctr"/>
                </a:tc>
              </a:tr>
              <a:tr h="355908">
                <a:tc>
                  <a:txBody>
                    <a:bodyPr/>
                    <a:lstStyle/>
                    <a:p>
                      <a:pPr algn="ctr">
                        <a:lnSpc>
                          <a:spcPts val="2000"/>
                        </a:lnSpc>
                        <a:spcAft>
                          <a:spcPts val="0"/>
                        </a:spcAft>
                      </a:pPr>
                      <a:r>
                        <a:rPr lang="en-US" sz="1050" kern="100">
                          <a:effectLst/>
                        </a:rPr>
                        <a:t>100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4.095</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4.508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4.919</a:t>
                      </a:r>
                      <a:endParaRPr lang="zh-CN" sz="1050" kern="10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a:effectLst/>
                        </a:rPr>
                        <a:t>5.327</a:t>
                      </a:r>
                      <a:endParaRPr lang="zh-CN" sz="1050" kern="10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a:effectLst/>
                        </a:rPr>
                        <a:t>5.733</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6.137</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6.539</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6.939</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7.338</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7.737</a:t>
                      </a:r>
                      <a:endParaRPr lang="zh-CN" sz="1050" kern="100">
                        <a:effectLst/>
                        <a:latin typeface="Times New Roman"/>
                        <a:ea typeface="宋体"/>
                      </a:endParaRPr>
                    </a:p>
                  </a:txBody>
                  <a:tcPr marL="68579" marR="68579" marT="0" marB="0" anchor="ctr"/>
                </a:tc>
              </a:tr>
              <a:tr h="355908">
                <a:tc>
                  <a:txBody>
                    <a:bodyPr/>
                    <a:lstStyle/>
                    <a:p>
                      <a:pPr algn="ctr">
                        <a:lnSpc>
                          <a:spcPts val="2000"/>
                        </a:lnSpc>
                        <a:spcAft>
                          <a:spcPts val="0"/>
                        </a:spcAft>
                      </a:pPr>
                      <a:r>
                        <a:rPr lang="en-US" sz="1050" kern="100">
                          <a:effectLst/>
                        </a:rPr>
                        <a:t>200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8.137</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8.537</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8.938</a:t>
                      </a:r>
                      <a:endParaRPr lang="zh-CN" sz="1050" kern="10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a:effectLst/>
                        </a:rPr>
                        <a:t>9.341</a:t>
                      </a:r>
                      <a:endParaRPr lang="zh-CN" sz="1050" kern="10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a:effectLst/>
                        </a:rPr>
                        <a:t>9.745</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10.151</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10.560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10.969</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11.381</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11.793</a:t>
                      </a:r>
                      <a:endParaRPr lang="zh-CN" sz="1050" kern="100">
                        <a:effectLst/>
                        <a:latin typeface="Times New Roman"/>
                        <a:ea typeface="宋体"/>
                      </a:endParaRPr>
                    </a:p>
                  </a:txBody>
                  <a:tcPr marL="68579" marR="68579" marT="0" marB="0" anchor="ctr"/>
                </a:tc>
              </a:tr>
              <a:tr h="355908">
                <a:tc>
                  <a:txBody>
                    <a:bodyPr/>
                    <a:lstStyle/>
                    <a:p>
                      <a:pPr algn="ctr">
                        <a:lnSpc>
                          <a:spcPts val="2000"/>
                        </a:lnSpc>
                        <a:spcAft>
                          <a:spcPts val="0"/>
                        </a:spcAft>
                      </a:pPr>
                      <a:r>
                        <a:rPr lang="en-US" sz="1050" kern="100">
                          <a:effectLst/>
                        </a:rPr>
                        <a:t>300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12.207</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12.623</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13.039</a:t>
                      </a:r>
                      <a:endParaRPr lang="zh-CN" sz="1050" kern="10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a:effectLst/>
                        </a:rPr>
                        <a:t>13.456</a:t>
                      </a:r>
                      <a:endParaRPr lang="zh-CN" sz="1050" kern="10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a:effectLst/>
                        </a:rPr>
                        <a:t>13.874</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14.292</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14.712</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15.132</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15.552</a:t>
                      </a:r>
                      <a:endParaRPr lang="zh-CN" sz="1050" kern="100" dirty="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15.974</a:t>
                      </a:r>
                      <a:endParaRPr lang="zh-CN" sz="1050" kern="100" dirty="0">
                        <a:effectLst/>
                        <a:latin typeface="Times New Roman"/>
                        <a:ea typeface="宋体"/>
                      </a:endParaRPr>
                    </a:p>
                  </a:txBody>
                  <a:tcPr marL="68579" marR="68579" marT="0" marB="0" anchor="ctr"/>
                </a:tc>
              </a:tr>
              <a:tr h="355908">
                <a:tc>
                  <a:txBody>
                    <a:bodyPr/>
                    <a:lstStyle/>
                    <a:p>
                      <a:pPr algn="ctr">
                        <a:lnSpc>
                          <a:spcPts val="2000"/>
                        </a:lnSpc>
                        <a:spcAft>
                          <a:spcPts val="0"/>
                        </a:spcAft>
                      </a:pPr>
                      <a:r>
                        <a:rPr lang="en-US" sz="1050" kern="100">
                          <a:effectLst/>
                        </a:rPr>
                        <a:t>400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16.395</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16.818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17.241</a:t>
                      </a:r>
                      <a:endParaRPr lang="zh-CN" sz="1050" kern="10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a:effectLst/>
                        </a:rPr>
                        <a:t>17.664</a:t>
                      </a:r>
                      <a:endParaRPr lang="zh-CN" sz="1050" kern="10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a:effectLst/>
                        </a:rPr>
                        <a:t>18.088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18.513</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18.938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19.363</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19.788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20.214</a:t>
                      </a:r>
                      <a:endParaRPr lang="zh-CN" sz="1050" kern="100" dirty="0">
                        <a:effectLst/>
                        <a:latin typeface="Times New Roman"/>
                        <a:ea typeface="宋体"/>
                      </a:endParaRPr>
                    </a:p>
                  </a:txBody>
                  <a:tcPr marL="68579" marR="68579" marT="0" marB="0" anchor="ctr"/>
                </a:tc>
              </a:tr>
              <a:tr h="355908">
                <a:tc>
                  <a:txBody>
                    <a:bodyPr/>
                    <a:lstStyle/>
                    <a:p>
                      <a:pPr algn="ctr">
                        <a:lnSpc>
                          <a:spcPts val="2000"/>
                        </a:lnSpc>
                        <a:spcAft>
                          <a:spcPts val="0"/>
                        </a:spcAft>
                      </a:pPr>
                      <a:r>
                        <a:rPr lang="en-US" sz="1050" kern="100">
                          <a:effectLst/>
                        </a:rPr>
                        <a:t>500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20.640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21.066</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21.493</a:t>
                      </a:r>
                      <a:endParaRPr lang="zh-CN" sz="1050" kern="100">
                        <a:effectLst/>
                        <a:latin typeface="Times New Roman"/>
                        <a:ea typeface="宋体"/>
                      </a:endParaRPr>
                    </a:p>
                  </a:txBody>
                  <a:tcPr marL="68579" marR="68579" marT="0" marB="0" anchor="ctr"/>
                </a:tc>
                <a:tc gridSpan="2">
                  <a:txBody>
                    <a:bodyPr/>
                    <a:lstStyle/>
                    <a:p>
                      <a:pPr algn="ctr">
                        <a:lnSpc>
                          <a:spcPts val="2000"/>
                        </a:lnSpc>
                        <a:spcAft>
                          <a:spcPts val="0"/>
                        </a:spcAft>
                      </a:pPr>
                      <a:r>
                        <a:rPr lang="en-US" sz="1050" kern="100">
                          <a:effectLst/>
                        </a:rPr>
                        <a:t>21.919</a:t>
                      </a:r>
                      <a:endParaRPr lang="zh-CN" sz="1050" kern="100">
                        <a:effectLst/>
                        <a:latin typeface="Times New Roman"/>
                        <a:ea typeface="宋体"/>
                      </a:endParaRPr>
                    </a:p>
                  </a:txBody>
                  <a:tcPr marL="68579" marR="68579" marT="0" marB="0" anchor="ctr"/>
                </a:tc>
                <a:tc hMerge="1">
                  <a:txBody>
                    <a:bodyPr/>
                    <a:lstStyle/>
                    <a:p>
                      <a:pPr algn="ctr">
                        <a:lnSpc>
                          <a:spcPts val="2000"/>
                        </a:lnSpc>
                        <a:spcAft>
                          <a:spcPts val="0"/>
                        </a:spcAft>
                      </a:pPr>
                      <a:endParaRPr lang="zh-CN" sz="1050" kern="100">
                        <a:effectLst/>
                        <a:latin typeface="Times New Roman"/>
                        <a:ea typeface="宋体"/>
                      </a:endParaRPr>
                    </a:p>
                  </a:txBody>
                  <a:tcPr marL="68580" marR="68580" marT="0" marB="0" anchor="ctr"/>
                </a:tc>
                <a:tc>
                  <a:txBody>
                    <a:bodyPr/>
                    <a:lstStyle/>
                    <a:p>
                      <a:pPr algn="ctr">
                        <a:lnSpc>
                          <a:spcPts val="2000"/>
                        </a:lnSpc>
                        <a:spcAft>
                          <a:spcPts val="0"/>
                        </a:spcAft>
                      </a:pPr>
                      <a:r>
                        <a:rPr lang="en-US" sz="1050" kern="100">
                          <a:effectLst/>
                        </a:rPr>
                        <a:t>22.346</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22.772</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23.198</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23.624</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a:effectLst/>
                        </a:rPr>
                        <a:t>24.050</a:t>
                      </a:r>
                      <a:endParaRPr lang="zh-CN" sz="1050" kern="100">
                        <a:effectLst/>
                        <a:latin typeface="Times New Roman"/>
                        <a:ea typeface="宋体"/>
                      </a:endParaRPr>
                    </a:p>
                  </a:txBody>
                  <a:tcPr marL="68579" marR="68579" marT="0" marB="0" anchor="ctr"/>
                </a:tc>
                <a:tc>
                  <a:txBody>
                    <a:bodyPr/>
                    <a:lstStyle/>
                    <a:p>
                      <a:pPr algn="ctr">
                        <a:lnSpc>
                          <a:spcPts val="2000"/>
                        </a:lnSpc>
                        <a:spcAft>
                          <a:spcPts val="0"/>
                        </a:spcAft>
                      </a:pPr>
                      <a:r>
                        <a:rPr lang="en-US" sz="1050" kern="100" dirty="0">
                          <a:effectLst/>
                        </a:rPr>
                        <a:t>24.476</a:t>
                      </a:r>
                      <a:endParaRPr lang="zh-CN" sz="1050" kern="100" dirty="0">
                        <a:effectLst/>
                        <a:latin typeface="Times New Roman"/>
                        <a:ea typeface="宋体"/>
                      </a:endParaRPr>
                    </a:p>
                  </a:txBody>
                  <a:tcPr marL="68579" marR="68579" marT="0" marB="0" anchor="ctr"/>
                </a:tc>
              </a:tr>
            </a:tbl>
          </a:graphicData>
        </a:graphic>
      </p:graphicFrame>
      <p:sp>
        <p:nvSpPr>
          <p:cNvPr id="4" name="Rectangle 1"/>
          <p:cNvSpPr>
            <a:spLocks noChangeArrowheads="1"/>
          </p:cNvSpPr>
          <p:nvPr/>
        </p:nvSpPr>
        <p:spPr bwMode="auto">
          <a:xfrm>
            <a:off x="1537000" y="1003604"/>
            <a:ext cx="774089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ct val="15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2. </a:t>
            </a:r>
            <a:r>
              <a:rPr kumimoji="0" lang="zh-CN" altLang="en-US"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使用镍铬</a:t>
            </a:r>
            <a:r>
              <a:rPr kumimoji="0" lang="en-US" altLang="zh-CN"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镍硅热电偶，其基准接点为</a:t>
            </a:r>
            <a:r>
              <a:rPr kumimoji="0" lang="en-US" altLang="zh-CN"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30℃ </a:t>
            </a:r>
            <a:r>
              <a:rPr kumimoji="0" lang="zh-CN" altLang="en-US"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，测温接点为</a:t>
            </a:r>
            <a:r>
              <a:rPr kumimoji="0" lang="en-US" altLang="zh-CN"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400℃</a:t>
            </a:r>
            <a:r>
              <a:rPr kumimoji="0" lang="zh-CN" altLang="en-US"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时的电动势为多少？若仍使用该热电偶，测得某接点的电动势为</a:t>
            </a:r>
            <a:r>
              <a:rPr kumimoji="0" lang="en-US" altLang="zh-CN"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10.275mV</a:t>
            </a:r>
            <a:r>
              <a:rPr kumimoji="0" lang="zh-CN" altLang="en-US" sz="24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，则被测接点的温度为多少？</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矩形 4"/>
          <p:cNvSpPr/>
          <p:nvPr/>
        </p:nvSpPr>
        <p:spPr>
          <a:xfrm>
            <a:off x="2683332" y="2923787"/>
            <a:ext cx="6092825" cy="369332"/>
          </a:xfrm>
          <a:prstGeom prst="rect">
            <a:avLst/>
          </a:prstGeom>
        </p:spPr>
        <p:txBody>
          <a:bodyPr>
            <a:spAutoFit/>
          </a:bodyPr>
          <a:lstStyle/>
          <a:p>
            <a:pPr lvl="0" eaLnBrk="0" fontAlgn="base" hangingPunct="0">
              <a:spcBef>
                <a:spcPct val="0"/>
              </a:spcBef>
              <a:spcAft>
                <a:spcPct val="0"/>
              </a:spcAft>
            </a:pPr>
            <a:r>
              <a:rPr lang="zh-CN" altLang="en-US" dirty="0">
                <a:solidFill>
                  <a:srgbClr val="FF0000"/>
                </a:solidFill>
                <a:latin typeface="宋体" pitchFamily="2" charset="-122"/>
                <a:ea typeface="宋体" pitchFamily="2" charset="-122"/>
                <a:cs typeface="Times New Roman" pitchFamily="18" charset="0"/>
              </a:rPr>
              <a:t>镍铬</a:t>
            </a:r>
            <a:r>
              <a:rPr lang="en-US" altLang="zh-CN" dirty="0">
                <a:solidFill>
                  <a:srgbClr val="FF0000"/>
                </a:solidFill>
                <a:latin typeface="宋体" pitchFamily="2" charset="-122"/>
                <a:ea typeface="宋体" pitchFamily="2" charset="-122"/>
                <a:cs typeface="Times New Roman" pitchFamily="18" charset="0"/>
              </a:rPr>
              <a:t>-</a:t>
            </a:r>
            <a:r>
              <a:rPr lang="zh-CN" altLang="en-US" dirty="0">
                <a:solidFill>
                  <a:srgbClr val="FF0000"/>
                </a:solidFill>
                <a:latin typeface="宋体" pitchFamily="2" charset="-122"/>
                <a:ea typeface="宋体" pitchFamily="2" charset="-122"/>
                <a:cs typeface="Times New Roman" pitchFamily="18" charset="0"/>
              </a:rPr>
              <a:t>镍硅热电偶分度表     （参考端温度为</a:t>
            </a:r>
            <a:r>
              <a:rPr lang="en-US" altLang="zh-CN" dirty="0">
                <a:solidFill>
                  <a:srgbClr val="FF0000"/>
                </a:solidFill>
                <a:latin typeface="宋体" pitchFamily="2" charset="-122"/>
                <a:ea typeface="宋体" pitchFamily="2" charset="-122"/>
                <a:cs typeface="Times New Roman" pitchFamily="18" charset="0"/>
              </a:rPr>
              <a:t>0℃</a:t>
            </a:r>
            <a:r>
              <a:rPr lang="zh-CN" altLang="en-US" dirty="0">
                <a:solidFill>
                  <a:srgbClr val="FF0000"/>
                </a:solidFill>
                <a:latin typeface="宋体" pitchFamily="2" charset="-122"/>
                <a:ea typeface="宋体" pitchFamily="2" charset="-122"/>
                <a:cs typeface="Times New Roman" pitchFamily="18" charset="0"/>
              </a:rPr>
              <a:t>）</a:t>
            </a:r>
            <a:endParaRPr lang="zh-CN" altLang="en-US" dirty="0">
              <a:solidFill>
                <a:srgbClr val="FF0000"/>
              </a:solidFill>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495943550"/>
      </p:ext>
    </p:extLst>
  </p:cSld>
  <p:clrMapOvr>
    <a:masterClrMapping/>
  </p:clrMapOvr>
  <p:transition>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解：</a:t>
            </a:r>
            <a:endParaRPr lang="zh-CN" altLang="en-US" dirty="0"/>
          </a:p>
        </p:txBody>
      </p:sp>
      <p:pic>
        <p:nvPicPr>
          <p:cNvPr id="93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261" y="1066801"/>
            <a:ext cx="10456243" cy="469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020151"/>
      </p:ext>
    </p:extLst>
  </p:cSld>
  <p:clrMapOvr>
    <a:masterClrMapping/>
  </p:clrMapOvr>
  <p:transition>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zh-CN" dirty="0"/>
              <a:t>、某测量者想用两只</a:t>
            </a:r>
            <a:r>
              <a:rPr lang="en-US" altLang="zh-CN" dirty="0"/>
              <a:t>K</a:t>
            </a:r>
            <a:r>
              <a:rPr lang="zh-CN" altLang="zh-CN" dirty="0"/>
              <a:t>型热电偶测量两点温度，其连接线路如图所示，已知</a:t>
            </a:r>
            <a:r>
              <a:rPr lang="en-US" altLang="zh-CN" dirty="0"/>
              <a:t> </a:t>
            </a:r>
            <a:r>
              <a:rPr lang="en-US" altLang="zh-CN" dirty="0" smtClean="0"/>
              <a:t>t</a:t>
            </a:r>
            <a:r>
              <a:rPr lang="en-US" altLang="zh-CN" baseline="-25000" dirty="0" smtClean="0"/>
              <a:t>1</a:t>
            </a:r>
            <a:r>
              <a:rPr lang="en-US" altLang="zh-CN" dirty="0" smtClean="0"/>
              <a:t> </a:t>
            </a:r>
            <a:r>
              <a:rPr lang="en-US" altLang="zh-CN" dirty="0"/>
              <a:t>=420℃, </a:t>
            </a:r>
            <a:r>
              <a:rPr lang="en-US" altLang="zh-CN" dirty="0" smtClean="0"/>
              <a:t>t</a:t>
            </a:r>
            <a:r>
              <a:rPr lang="en-US" altLang="zh-CN" baseline="-25000" dirty="0" smtClean="0"/>
              <a:t>0</a:t>
            </a:r>
            <a:r>
              <a:rPr lang="en-US" altLang="zh-CN" dirty="0" smtClean="0"/>
              <a:t> </a:t>
            </a:r>
            <a:r>
              <a:rPr lang="en-US" altLang="zh-CN" dirty="0"/>
              <a:t>=30℃，测得两点的温度电势为15.132mv</a:t>
            </a:r>
            <a:r>
              <a:rPr lang="zh-CN" altLang="zh-CN" dirty="0"/>
              <a:t>。但后来经检查</a:t>
            </a:r>
            <a:r>
              <a:rPr lang="zh-CN" altLang="zh-CN" dirty="0" smtClean="0"/>
              <a:t>发现</a:t>
            </a:r>
            <a:r>
              <a:rPr lang="en-US" altLang="zh-CN" dirty="0" smtClean="0"/>
              <a:t>t</a:t>
            </a:r>
            <a:r>
              <a:rPr lang="en-US" altLang="zh-CN" baseline="-25000" dirty="0" smtClean="0"/>
              <a:t>1</a:t>
            </a:r>
            <a:r>
              <a:rPr lang="zh-CN" altLang="zh-CN" dirty="0" smtClean="0"/>
              <a:t>温度</a:t>
            </a:r>
            <a:r>
              <a:rPr lang="zh-CN" altLang="zh-CN" dirty="0"/>
              <a:t>下的那只热电偶错用</a:t>
            </a:r>
            <a:r>
              <a:rPr lang="en-US" altLang="zh-CN" dirty="0"/>
              <a:t>E</a:t>
            </a:r>
            <a:r>
              <a:rPr lang="zh-CN" altLang="zh-CN" dirty="0"/>
              <a:t>型热电偶，其他都正确，试求两点实际温差？</a:t>
            </a:r>
            <a:r>
              <a:rPr lang="en-US" altLang="zh-CN" dirty="0"/>
              <a:t>(</a:t>
            </a:r>
            <a:r>
              <a:rPr lang="zh-CN" altLang="zh-CN" dirty="0"/>
              <a:t>可能用到的热电偶分度表数据见</a:t>
            </a:r>
            <a:r>
              <a:rPr lang="zh-CN" altLang="zh-CN" dirty="0" smtClean="0"/>
              <a:t>表</a:t>
            </a:r>
            <a:r>
              <a:rPr lang="zh-CN" altLang="en-US" dirty="0" smtClean="0"/>
              <a:t>一</a:t>
            </a:r>
            <a:r>
              <a:rPr lang="zh-CN" altLang="zh-CN" dirty="0" smtClean="0"/>
              <a:t>和表</a:t>
            </a:r>
            <a:r>
              <a:rPr lang="zh-CN" altLang="en-US" dirty="0" smtClean="0"/>
              <a:t>二</a:t>
            </a:r>
            <a:r>
              <a:rPr lang="zh-CN" altLang="zh-CN" dirty="0" smtClean="0"/>
              <a:t>，</a:t>
            </a:r>
            <a:r>
              <a:rPr lang="zh-CN" altLang="zh-CN" dirty="0"/>
              <a:t>最后结果可以只保留到整数位</a:t>
            </a:r>
            <a:r>
              <a:rPr lang="en-US" altLang="zh-CN" dirty="0"/>
              <a:t>)</a:t>
            </a:r>
            <a:endParaRPr lang="zh-CN" altLang="zh-CN" dirty="0"/>
          </a:p>
        </p:txBody>
      </p:sp>
      <p:sp>
        <p:nvSpPr>
          <p:cNvPr id="3" name="Rectangle 2"/>
          <p:cNvSpPr>
            <a:spLocks noChangeArrowheads="1"/>
          </p:cNvSpPr>
          <p:nvPr/>
        </p:nvSpPr>
        <p:spPr bwMode="auto">
          <a:xfrm>
            <a:off x="3"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379595001"/>
              </p:ext>
            </p:extLst>
          </p:nvPr>
        </p:nvGraphicFramePr>
        <p:xfrm>
          <a:off x="642257" y="2536375"/>
          <a:ext cx="2675524" cy="1850571"/>
        </p:xfrm>
        <a:graphic>
          <a:graphicData uri="http://schemas.openxmlformats.org/presentationml/2006/ole">
            <mc:AlternateContent xmlns:mc="http://schemas.openxmlformats.org/markup-compatibility/2006">
              <mc:Choice xmlns:v="urn:schemas-microsoft-com:vml" Requires="v">
                <p:oleObj spid="_x0000_s89115" r:id="rId3" imgW="2576741" imgH="1973889" progId="Visio.Drawing.11">
                  <p:embed/>
                </p:oleObj>
              </mc:Choice>
              <mc:Fallback>
                <p:oleObj r:id="rId3" imgW="2576741" imgH="197388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57" y="2536375"/>
                        <a:ext cx="2675524" cy="1850571"/>
                      </a:xfrm>
                      <a:prstGeom prst="rect">
                        <a:avLst/>
                      </a:prstGeom>
                      <a:noFill/>
                    </p:spPr>
                  </p:pic>
                </p:oleObj>
              </mc:Fallback>
            </mc:AlternateContent>
          </a:graphicData>
        </a:graphic>
      </p:graphicFrame>
      <p:pic>
        <p:nvPicPr>
          <p:cNvPr id="890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0689" y="3004003"/>
            <a:ext cx="6878210" cy="3353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320269"/>
      </p:ext>
    </p:extLst>
  </p:cSld>
  <p:clrMapOvr>
    <a:masterClrMapping/>
  </p:clrMapOvr>
  <p:transition>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93369_7"/>
  <p:tag name="KSO_WM_TEMPLATE_SUBCATEGORY" val="0"/>
  <p:tag name="KSO_WM_SLIDE_ITEM_CNT" val="0"/>
  <p:tag name="KSO_WM_SLIDE_INDEX" val="7"/>
  <p:tag name="KSO_WM_TAG_VERSION" val="1.0"/>
  <p:tag name="KSO_WM_BEAUTIFY_FLAG" val="#wm#"/>
  <p:tag name="KSO_WM_TEMPLATE_CATEGORY" val="custom"/>
  <p:tag name="KSO_WM_TEMPLATE_INDEX" val="20193369"/>
  <p:tag name="KSO_WM_SLIDE_TYPE" val="sectionTitle"/>
  <p:tag name="KSO_WM_SLIDE_SUBTYPE" val="pureTxt"/>
  <p:tag name="KSO_WM_SLIDE_LAYOUT" val="a_e_f"/>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3369_7*a*1"/>
  <p:tag name="KSO_WM_TEMPLATE_CATEGORY" val="custom"/>
  <p:tag name="KSO_WM_TEMPLATE_INDEX" val="2019336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193369_7*f*1"/>
  <p:tag name="KSO_WM_TEMPLATE_CATEGORY" val="custom"/>
  <p:tag name="KSO_WM_TEMPLATE_INDEX" val="2019336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 name="KSO_WM_SLIDE_MODEL_TYPE" val="dynamicNu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3369"/>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BEAUTIFY_FLAG" val="#wm#"/>
  <p:tag name="KSO_WM_UNIT_TYPE" val="i"/>
  <p:tag name="KSO_WM_UNIT_INDEX" val="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BEAUTIFY_FLAG" val="#wm#"/>
  <p:tag name="KSO_WM_UNIT_TYPE" val="i"/>
  <p:tag name="KSO_WM_UNIT_INDEX" val="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BEAUTIFY_FLAG" val="#wm#"/>
  <p:tag name="KSO_WM_UNIT_TYPE" val="i"/>
  <p:tag name="KSO_WM_UNIT_INDEX" val="3"/>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69"/>
  <p:tag name="KSO_WM_TEMPLATE_THUMBS_INDEX" val="1、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BEAUTIFY_FLAG" val="#wm#"/>
  <p:tag name="KSO_WM_UNIT_TYPE" val="i"/>
  <p:tag name="KSO_WM_UNIT_INDEX" val="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1.0"/>
  <p:tag name="KSO_WM_BEAUTIFY_FLAG" val="#wm#"/>
  <p:tag name="KSO_WM_UNIT_TYPE" val="i"/>
  <p:tag name="KSO_WM_UNIT_INDEX" val="3"/>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华文新魏"/>
        <a:cs typeface=""/>
      </a:majorFont>
      <a:minorFont>
        <a:latin typeface="Times New Roman"/>
        <a:ea typeface="新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华文新魏"/>
        <a:cs typeface=""/>
      </a:majorFont>
      <a:minorFont>
        <a:latin typeface="Times New Roman"/>
        <a:ea typeface="新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2228</TotalTime>
  <Words>8610</Words>
  <Application>Microsoft Office PowerPoint</Application>
  <PresentationFormat>自定义</PresentationFormat>
  <Paragraphs>933</Paragraphs>
  <Slides>100</Slides>
  <Notes>0</Notes>
  <HiddenSlides>0</HiddenSlides>
  <MMClips>0</MMClips>
  <ScaleCrop>false</ScaleCrop>
  <HeadingPairs>
    <vt:vector size="6" baseType="variant">
      <vt:variant>
        <vt:lpstr>主题</vt:lpstr>
      </vt:variant>
      <vt:variant>
        <vt:i4>4</vt:i4>
      </vt:variant>
      <vt:variant>
        <vt:lpstr>嵌入 OLE 服务器</vt:lpstr>
      </vt:variant>
      <vt:variant>
        <vt:i4>6</vt:i4>
      </vt:variant>
      <vt:variant>
        <vt:lpstr>幻灯片标题</vt:lpstr>
      </vt:variant>
      <vt:variant>
        <vt:i4>100</vt:i4>
      </vt:variant>
    </vt:vector>
  </HeadingPairs>
  <TitlesOfParts>
    <vt:vector size="110" baseType="lpstr">
      <vt:lpstr>Office 主题</vt:lpstr>
      <vt:lpstr>Office 主题​​</vt:lpstr>
      <vt:lpstr>默认设计模板</vt:lpstr>
      <vt:lpstr>1_默认设计模板</vt:lpstr>
      <vt:lpstr>Equation</vt:lpstr>
      <vt:lpstr>公式</vt:lpstr>
      <vt:lpstr>Microsoft 公式 3.0</vt:lpstr>
      <vt:lpstr>Visio</vt:lpstr>
      <vt:lpstr>图片</vt:lpstr>
      <vt:lpstr>Visio.Drawing.11</vt:lpstr>
      <vt:lpstr>第8章</vt:lpstr>
      <vt:lpstr> 第8章 温度传感器</vt:lpstr>
      <vt:lpstr>（1）温 标</vt:lpstr>
      <vt:lpstr>温度传感器的分类</vt:lpstr>
      <vt:lpstr>PowerPoint 演示文稿</vt:lpstr>
      <vt:lpstr>PowerPoint 演示文稿</vt:lpstr>
      <vt:lpstr>常用的温度传感器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普通装配型热电偶的外形</vt:lpstr>
      <vt:lpstr>PowerPoint 演示文稿</vt:lpstr>
      <vt:lpstr>PowerPoint 演示文稿</vt:lpstr>
      <vt:lpstr>PowerPoint 演示文稿</vt:lpstr>
      <vt:lpstr>PowerPoint 演示文稿</vt:lpstr>
      <vt:lpstr>K热电偶的分度表 </vt:lpstr>
      <vt:lpstr>PowerPoint 演示文稿</vt:lpstr>
      <vt:lpstr>PowerPoint 演示文稿</vt:lpstr>
      <vt:lpstr>PowerPoint 演示文稿</vt:lpstr>
      <vt:lpstr>PowerPoint 演示文稿</vt:lpstr>
      <vt:lpstr>计算修正法举例：</vt:lpstr>
      <vt:lpstr>PowerPoint 演示文稿</vt:lpstr>
      <vt:lpstr>用高精度毫伏表测得这时的热电势为Ek（t，40）= 29.186mV，已知Ek（40,0）=1.612mv Ek（t,0）= Ek（t，40） +Ek（40,0）= 29.186mV+1.612mv=30.798mv 查表t=740℃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NTC热敏电阻对正温度系数电阻的补偿(如图8-34所示)</vt:lpstr>
      <vt:lpstr>PowerPoint 演示文稿</vt:lpstr>
      <vt:lpstr>电流浪涌保护(突变型) 节能灯及电子镇流器预热启动，如果节能灯灯丝未经预热突加高压启动，则将导致灯丝材料严重溅射，使灯管提前发黑报废，使用PTC热敏电阻，在启动时先预热灯丝1 s左右，然后再加高压点亮灯管，能有效地防止灯管两端发黑，同时能防止三极管等灯具线路元件受启动瞬间大电流及高反压的冲击，使灯具寿命延长10倍以上。如图8-36所示。 </vt:lpstr>
      <vt:lpstr>PowerPoint 演示文稿</vt:lpstr>
      <vt:lpstr>PowerPoint 演示文稿</vt:lpstr>
      <vt:lpstr>PowerPoint 演示文稿</vt:lpstr>
      <vt:lpstr>PowerPoint 演示文稿</vt:lpstr>
      <vt:lpstr>练习题</vt:lpstr>
      <vt:lpstr>PowerPoint 演示文稿</vt:lpstr>
      <vt:lpstr>PowerPoint 演示文稿</vt:lpstr>
      <vt:lpstr>填空题</vt:lpstr>
      <vt:lpstr>简答题</vt:lpstr>
      <vt:lpstr>1、什么是热电效应和热电动势？什么叫接触电动势？什么叫温差电动势？ 答：①两种不同材料的导体（或半导体）A、B两端相互紧密地连接在一起，组成一个闭合回路。当两接点温度不等时，回路中就会产生大小和方向与导体材料及两接点的温度有关的电动势，从而形成电流，这种现象称为热电效应。该电动势称为热电动势。 ②接触电动势：接触电势是由两种导体的自由电子密度不同而在其接触处形成的热电势。它的大小取决于两导体的材料及接触点的温度，而与导体的形状和尺寸无关。 ③温差电动势：是在同一根导体中，由于两端温度不同而产生的一种电势。  2、什么是热电偶的中间导体定律？中间导体定律有什么意义？ 答：中间导体定律：热电偶测温时，若在回路中接入第三种导体，只要其两端的温度相同，则对热电偶回路总的热电势不产生影响。    中间导体定律的意义在于：在实际的热电偶测温应用中，测量仪表和连接导线可以作为第三种导体对待。  </vt:lpstr>
      <vt:lpstr>3、什么是热电偶的标准电极定律？标准电极定律有什么意义？ 答： 标准电极定律：如果两种导体A，B分别与第三种导体C组成的热电偶所产生的热电动势已知，则由这两个导体A，B组成的热电偶产生的热电动势可由下式确定：  EAB（t，t0）=EAC（t，t0）- EBC（t，t0）    标准电极定律的意义在于，纯金属的种类很多，合金的种类更多，要得出这些金属件组成热电偶的热电动势是一件工作量极大的事。在实际处理中，由于铂的物理化学性质稳定，通常选用高纯铂丝作标准电极，只要测得它与各种金属组成的热电偶的热电动势，则各种金属间相互组合成热电偶的热电动势就可根据标准电极定律计算出来。</vt:lpstr>
      <vt:lpstr>4、热电偶串联测温线路和并联测温线路主要用于什么场合，并简述各自的优缺点。 答：热电偶串联测温线路主要用于测量两点间温度差，还可以测量平均温度；热电偶并联测温线路主要用于测量平均温度。    并联电路的特点是：当有一只热电偶烧断时，难以觉察出来。当然，它也不会中断整个测温系统的工作。    串联电路的特点是：热电动势大，仪表的灵敏度大大增加，线路中只要有一只热电偶断路，总的热电动势消失，立即可以发现断路。但是只要有一只热电偶断路，整个测温系统将停止工作。 </vt:lpstr>
      <vt:lpstr>5、目前热电阻常用的引线方法主要有哪些？并简述各自的应用场合。 请简单阐述一下热电偶与热电阻的异同。 </vt:lpstr>
      <vt:lpstr>7、请简述一下帕尔帖效应的原理。 </vt:lpstr>
      <vt:lpstr>9、热电偶对热电极材料有哪些基本要求？  </vt:lpstr>
      <vt:lpstr>11、请简要叙述一下热敏电阻的优缺点及改进措施。  </vt:lpstr>
      <vt:lpstr>13、热电偶测温时为什么要进行冷端温度补偿？补偿的方法有哪几种？  </vt:lpstr>
      <vt:lpstr>15、采用热电阻测量温度时,常用的引线方式主要有哪几种?试述这几种引线方式各自的特点及适用场合。 </vt:lpstr>
      <vt:lpstr>计算题</vt:lpstr>
      <vt:lpstr>计算题</vt:lpstr>
      <vt:lpstr>2.解：</vt:lpstr>
      <vt:lpstr>3、某测量者想用两只K型热电偶测量两点温度，其连接线路如图所示，已知 t1 =420℃, t0 =30℃，测得两点的温度电势为15.132mv。但后来经检查发现t1温度下的那只热电偶错用E型热电偶，其他都正确，试求两点实际温差？(可能用到的热电偶分度表数据见表一和表二，最后结果可以只保留到整数位)</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第8章</dc:title>
  <dc:creator/>
  <cp:lastModifiedBy>KANG</cp:lastModifiedBy>
  <cp:revision>273</cp:revision>
  <dcterms:created xsi:type="dcterms:W3CDTF">2019-07-04T08:38:00Z</dcterms:created>
  <dcterms:modified xsi:type="dcterms:W3CDTF">2020-11-18T12:04:36Z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2052-11.3.0.8742</vt:lpwstr>
  </property>
</Properties>
</file>